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 id="2147484805" r:id="rId2"/>
  </p:sldMasterIdLst>
  <p:notesMasterIdLst>
    <p:notesMasterId r:id="rId71"/>
  </p:notesMasterIdLst>
  <p:handoutMasterIdLst>
    <p:handoutMasterId r:id="rId72"/>
  </p:handoutMasterIdLst>
  <p:sldIdLst>
    <p:sldId id="1489" r:id="rId3"/>
    <p:sldId id="1580" r:id="rId4"/>
    <p:sldId id="1518" r:id="rId5"/>
    <p:sldId id="1442" r:id="rId6"/>
    <p:sldId id="1427" r:id="rId7"/>
    <p:sldId id="1490" r:id="rId8"/>
    <p:sldId id="1498" r:id="rId9"/>
    <p:sldId id="1491" r:id="rId10"/>
    <p:sldId id="1492" r:id="rId11"/>
    <p:sldId id="1493" r:id="rId12"/>
    <p:sldId id="1494" r:id="rId13"/>
    <p:sldId id="1495" r:id="rId14"/>
    <p:sldId id="1496" r:id="rId15"/>
    <p:sldId id="1497" r:id="rId16"/>
    <p:sldId id="1499" r:id="rId17"/>
    <p:sldId id="1428" r:id="rId18"/>
    <p:sldId id="1468" r:id="rId19"/>
    <p:sldId id="1444" r:id="rId20"/>
    <p:sldId id="1508" r:id="rId21"/>
    <p:sldId id="1509" r:id="rId22"/>
    <p:sldId id="1543" r:id="rId23"/>
    <p:sldId id="1544" r:id="rId24"/>
    <p:sldId id="1602" r:id="rId25"/>
    <p:sldId id="1545" r:id="rId26"/>
    <p:sldId id="1546" r:id="rId27"/>
    <p:sldId id="1547" r:id="rId28"/>
    <p:sldId id="1548" r:id="rId29"/>
    <p:sldId id="1601" r:id="rId30"/>
    <p:sldId id="1549" r:id="rId31"/>
    <p:sldId id="1550" r:id="rId32"/>
    <p:sldId id="1551" r:id="rId33"/>
    <p:sldId id="1553" r:id="rId34"/>
    <p:sldId id="1607" r:id="rId35"/>
    <p:sldId id="1608" r:id="rId36"/>
    <p:sldId id="1609" r:id="rId37"/>
    <p:sldId id="1610" r:id="rId38"/>
    <p:sldId id="1611" r:id="rId39"/>
    <p:sldId id="1612" r:id="rId40"/>
    <p:sldId id="1613" r:id="rId41"/>
    <p:sldId id="1614" r:id="rId42"/>
    <p:sldId id="1615" r:id="rId43"/>
    <p:sldId id="1616" r:id="rId44"/>
    <p:sldId id="1617" r:id="rId45"/>
    <p:sldId id="1618" r:id="rId46"/>
    <p:sldId id="1619" r:id="rId47"/>
    <p:sldId id="1620" r:id="rId48"/>
    <p:sldId id="1621" r:id="rId49"/>
    <p:sldId id="1622" r:id="rId50"/>
    <p:sldId id="1643" r:id="rId51"/>
    <p:sldId id="1624" r:id="rId52"/>
    <p:sldId id="1625" r:id="rId53"/>
    <p:sldId id="1626" r:id="rId54"/>
    <p:sldId id="1627" r:id="rId55"/>
    <p:sldId id="1628" r:id="rId56"/>
    <p:sldId id="1644" r:id="rId57"/>
    <p:sldId id="1629" r:id="rId58"/>
    <p:sldId id="1630" r:id="rId59"/>
    <p:sldId id="1603" r:id="rId60"/>
    <p:sldId id="1604" r:id="rId61"/>
    <p:sldId id="1605" r:id="rId62"/>
    <p:sldId id="1633" r:id="rId63"/>
    <p:sldId id="1634" r:id="rId64"/>
    <p:sldId id="1635" r:id="rId65"/>
    <p:sldId id="1641" r:id="rId66"/>
    <p:sldId id="489" r:id="rId67"/>
    <p:sldId id="1636" r:id="rId68"/>
    <p:sldId id="1646" r:id="rId69"/>
    <p:sldId id="1242" r:id="rId70"/>
  </p:sldIdLst>
  <p:sldSz cx="9144000" cy="6858000" type="screen4x3"/>
  <p:notesSz cx="6797675" cy="9928225"/>
  <p:defaultTextStyle>
    <a:defPPr>
      <a:defRPr lang="en-US"/>
    </a:defPPr>
    <a:lvl1pPr algn="l" defTabSz="457200" rtl="0" eaLnBrk="0" fontAlgn="base" hangingPunct="0">
      <a:spcBef>
        <a:spcPct val="0"/>
      </a:spcBef>
      <a:spcAft>
        <a:spcPct val="0"/>
      </a:spcAft>
      <a:defRPr kern="1200">
        <a:solidFill>
          <a:schemeClr val="tx1"/>
        </a:solidFill>
        <a:latin typeface="Arial"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Arial"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FF3399"/>
    <a:srgbClr val="666699"/>
    <a:srgbClr val="B0102B"/>
    <a:srgbClr val="A03078"/>
    <a:srgbClr val="00FFFF"/>
    <a:srgbClr val="16EE59"/>
    <a:srgbClr val="1506D8"/>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86" autoAdjust="0"/>
    <p:restoredTop sz="96049" autoAdjust="0"/>
  </p:normalViewPr>
  <p:slideViewPr>
    <p:cSldViewPr snapToGrid="0" snapToObjects="1">
      <p:cViewPr varScale="1">
        <p:scale>
          <a:sx n="68" d="100"/>
          <a:sy n="68" d="100"/>
        </p:scale>
        <p:origin x="151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844"/>
    </p:cViewPr>
  </p:sorterViewPr>
  <p:notesViewPr>
    <p:cSldViewPr snapToGrid="0" snapToObjects="1">
      <p:cViewPr varScale="1">
        <p:scale>
          <a:sx n="68" d="100"/>
          <a:sy n="68" d="100"/>
        </p:scale>
        <p:origin x="2772"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602827-40E5-4F3F-AA58-62500860F208}"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tr-TR"/>
        </a:p>
      </dgm:t>
    </dgm:pt>
    <dgm:pt modelId="{CC1E4B16-ED1A-4B78-A23F-22BAA3143BB6}">
      <dgm:prSet phldrT="[Metin]" custT="1"/>
      <dgm:spPr/>
      <dgm:t>
        <a:bodyPr/>
        <a:lstStyle/>
        <a:p>
          <a:r>
            <a:rPr lang="tr-TR" sz="1400" dirty="0"/>
            <a:t>1</a:t>
          </a:r>
          <a:endParaRPr lang="tr-TR" sz="800" dirty="0"/>
        </a:p>
      </dgm:t>
    </dgm:pt>
    <dgm:pt modelId="{8AB63EFD-821A-408E-BD03-D382DEA8F3DF}" type="parTrans" cxnId="{D3CAFB92-7111-4958-A100-336CEA24468D}">
      <dgm:prSet/>
      <dgm:spPr/>
      <dgm:t>
        <a:bodyPr/>
        <a:lstStyle/>
        <a:p>
          <a:endParaRPr lang="tr-TR"/>
        </a:p>
      </dgm:t>
    </dgm:pt>
    <dgm:pt modelId="{DD7D5FE4-1578-439E-93FD-569500DDBDEA}" type="sibTrans" cxnId="{D3CAFB92-7111-4958-A100-336CEA24468D}">
      <dgm:prSet/>
      <dgm:spPr/>
      <dgm:t>
        <a:bodyPr/>
        <a:lstStyle/>
        <a:p>
          <a:endParaRPr lang="tr-TR"/>
        </a:p>
      </dgm:t>
    </dgm:pt>
    <dgm:pt modelId="{C08F83AC-3B21-42A0-8B48-6ABA64BC7B6F}">
      <dgm:prSet phldrT="[Metin]"/>
      <dgm:spPr/>
      <dgm:t>
        <a:bodyPr/>
        <a:lstStyle/>
        <a:p>
          <a:r>
            <a:rPr lang="tr-TR" dirty="0">
              <a:solidFill>
                <a:srgbClr val="FF0000"/>
              </a:solidFill>
            </a:rPr>
            <a:t>UR-GE Desteği</a:t>
          </a:r>
        </a:p>
      </dgm:t>
    </dgm:pt>
    <dgm:pt modelId="{2B417F48-F763-4F83-8BDC-752E6ED67292}" type="parTrans" cxnId="{0B5B2C2B-7340-4896-B834-BAC6FB0A3B56}">
      <dgm:prSet/>
      <dgm:spPr/>
      <dgm:t>
        <a:bodyPr/>
        <a:lstStyle/>
        <a:p>
          <a:endParaRPr lang="tr-TR"/>
        </a:p>
      </dgm:t>
    </dgm:pt>
    <dgm:pt modelId="{512DB115-C5A8-4F5E-B971-D18524B01F81}" type="sibTrans" cxnId="{0B5B2C2B-7340-4896-B834-BAC6FB0A3B56}">
      <dgm:prSet/>
      <dgm:spPr/>
      <dgm:t>
        <a:bodyPr/>
        <a:lstStyle/>
        <a:p>
          <a:endParaRPr lang="tr-TR"/>
        </a:p>
      </dgm:t>
    </dgm:pt>
    <dgm:pt modelId="{E4B2B3B2-2D81-4256-8AD6-147E04181CFD}">
      <dgm:prSet phldrT="[Metin]" custT="1"/>
      <dgm:spPr/>
      <dgm:t>
        <a:bodyPr/>
        <a:lstStyle/>
        <a:p>
          <a:r>
            <a:rPr lang="tr-TR" sz="1400" dirty="0"/>
            <a:t>2</a:t>
          </a:r>
          <a:endParaRPr lang="tr-TR" sz="1000" dirty="0"/>
        </a:p>
      </dgm:t>
    </dgm:pt>
    <dgm:pt modelId="{32E39A87-C592-4DB2-B39F-BBF1EB865F0F}" type="parTrans" cxnId="{042F9AFC-E46E-4EF5-BA53-388AEF83F7E8}">
      <dgm:prSet/>
      <dgm:spPr/>
      <dgm:t>
        <a:bodyPr/>
        <a:lstStyle/>
        <a:p>
          <a:endParaRPr lang="tr-TR"/>
        </a:p>
      </dgm:t>
    </dgm:pt>
    <dgm:pt modelId="{E10251FC-2AB9-4A80-A66F-84BC3AC1D236}" type="sibTrans" cxnId="{042F9AFC-E46E-4EF5-BA53-388AEF83F7E8}">
      <dgm:prSet/>
      <dgm:spPr/>
      <dgm:t>
        <a:bodyPr/>
        <a:lstStyle/>
        <a:p>
          <a:endParaRPr lang="tr-TR"/>
        </a:p>
      </dgm:t>
    </dgm:pt>
    <dgm:pt modelId="{B2D7590C-0FAA-460D-A5AF-F26FE6D46712}">
      <dgm:prSet phldrT="[Metin]"/>
      <dgm:spPr/>
      <dgm:t>
        <a:bodyPr/>
        <a:lstStyle/>
        <a:p>
          <a:r>
            <a:rPr lang="tr-TR" dirty="0">
              <a:solidFill>
                <a:srgbClr val="FF0000"/>
              </a:solidFill>
            </a:rPr>
            <a:t>Pazara Giriş Belgelerinin Desteklenmesi</a:t>
          </a:r>
        </a:p>
      </dgm:t>
    </dgm:pt>
    <dgm:pt modelId="{57A2BE82-DD04-4D75-971C-A950691CEA26}" type="parTrans" cxnId="{97FEA8B5-5629-4553-93B3-6D76FCACDDE3}">
      <dgm:prSet/>
      <dgm:spPr/>
      <dgm:t>
        <a:bodyPr/>
        <a:lstStyle/>
        <a:p>
          <a:endParaRPr lang="tr-TR"/>
        </a:p>
      </dgm:t>
    </dgm:pt>
    <dgm:pt modelId="{1D4CF1C5-1893-4734-84B2-44D29438E916}" type="sibTrans" cxnId="{97FEA8B5-5629-4553-93B3-6D76FCACDDE3}">
      <dgm:prSet/>
      <dgm:spPr/>
      <dgm:t>
        <a:bodyPr/>
        <a:lstStyle/>
        <a:p>
          <a:endParaRPr lang="tr-TR"/>
        </a:p>
      </dgm:t>
    </dgm:pt>
    <dgm:pt modelId="{B403B283-AF82-407F-876C-5772C1406A83}">
      <dgm:prSet phldrT="[Metin]" custT="1"/>
      <dgm:spPr/>
      <dgm:t>
        <a:bodyPr/>
        <a:lstStyle/>
        <a:p>
          <a:r>
            <a:rPr lang="tr-TR" sz="1400" dirty="0"/>
            <a:t>3</a:t>
          </a:r>
        </a:p>
      </dgm:t>
    </dgm:pt>
    <dgm:pt modelId="{0D5460B4-EED2-47B5-AA93-9A233CA061E9}" type="parTrans" cxnId="{0E2097F7-5A59-4F6E-BE5A-6EA81178A8D3}">
      <dgm:prSet/>
      <dgm:spPr/>
      <dgm:t>
        <a:bodyPr/>
        <a:lstStyle/>
        <a:p>
          <a:endParaRPr lang="tr-TR"/>
        </a:p>
      </dgm:t>
    </dgm:pt>
    <dgm:pt modelId="{980FC42A-C8F8-4CF2-B63D-AF595527E561}" type="sibTrans" cxnId="{0E2097F7-5A59-4F6E-BE5A-6EA81178A8D3}">
      <dgm:prSet/>
      <dgm:spPr/>
      <dgm:t>
        <a:bodyPr/>
        <a:lstStyle/>
        <a:p>
          <a:endParaRPr lang="tr-TR"/>
        </a:p>
      </dgm:t>
    </dgm:pt>
    <dgm:pt modelId="{9FA64D83-FC4F-4B0D-BD18-26003928171F}">
      <dgm:prSet phldrT="[Metin]"/>
      <dgm:spPr/>
      <dgm:t>
        <a:bodyPr/>
        <a:lstStyle/>
        <a:p>
          <a:r>
            <a:rPr lang="tr-TR" dirty="0">
              <a:solidFill>
                <a:srgbClr val="FF0000"/>
              </a:solidFill>
            </a:rPr>
            <a:t>Pazar Araştırması ve Pazara Giriş Desteği</a:t>
          </a:r>
        </a:p>
      </dgm:t>
    </dgm:pt>
    <dgm:pt modelId="{124E6C13-213D-4801-B2C9-BA978FA9CC03}" type="parTrans" cxnId="{E73FAFBF-1CAC-4EE8-8EF2-95A6A509A622}">
      <dgm:prSet/>
      <dgm:spPr/>
      <dgm:t>
        <a:bodyPr/>
        <a:lstStyle/>
        <a:p>
          <a:endParaRPr lang="tr-TR"/>
        </a:p>
      </dgm:t>
    </dgm:pt>
    <dgm:pt modelId="{E24D66E5-D061-4907-BC09-E3CBC2B68F18}" type="sibTrans" cxnId="{E73FAFBF-1CAC-4EE8-8EF2-95A6A509A622}">
      <dgm:prSet/>
      <dgm:spPr/>
      <dgm:t>
        <a:bodyPr/>
        <a:lstStyle/>
        <a:p>
          <a:endParaRPr lang="tr-TR"/>
        </a:p>
      </dgm:t>
    </dgm:pt>
    <dgm:pt modelId="{92CAE2D6-1BB2-43F3-A0F5-9F3172D781CD}">
      <dgm:prSet custT="1"/>
      <dgm:spPr/>
      <dgm:t>
        <a:bodyPr/>
        <a:lstStyle/>
        <a:p>
          <a:r>
            <a:rPr lang="tr-TR" sz="1400" dirty="0"/>
            <a:t>4</a:t>
          </a:r>
        </a:p>
      </dgm:t>
    </dgm:pt>
    <dgm:pt modelId="{4E5BAA28-52CD-41A2-81B3-AAFBB4CD78B8}" type="parTrans" cxnId="{B1BB05F0-E423-410C-BE15-BB064AB775CE}">
      <dgm:prSet/>
      <dgm:spPr/>
      <dgm:t>
        <a:bodyPr/>
        <a:lstStyle/>
        <a:p>
          <a:endParaRPr lang="tr-TR"/>
        </a:p>
      </dgm:t>
    </dgm:pt>
    <dgm:pt modelId="{837E9E46-8CE8-4617-8E9A-99CE41CCA0BD}" type="sibTrans" cxnId="{B1BB05F0-E423-410C-BE15-BB064AB775CE}">
      <dgm:prSet/>
      <dgm:spPr/>
      <dgm:t>
        <a:bodyPr/>
        <a:lstStyle/>
        <a:p>
          <a:endParaRPr lang="tr-TR"/>
        </a:p>
      </dgm:t>
    </dgm:pt>
    <dgm:pt modelId="{CED5D3C0-0AEF-48CE-BE67-774D6BBC1850}">
      <dgm:prSet custT="1"/>
      <dgm:spPr/>
      <dgm:t>
        <a:bodyPr/>
        <a:lstStyle/>
        <a:p>
          <a:r>
            <a:rPr lang="tr-TR" sz="1400" dirty="0"/>
            <a:t>5</a:t>
          </a:r>
        </a:p>
      </dgm:t>
    </dgm:pt>
    <dgm:pt modelId="{3BAE13EA-F849-41CB-9F1F-2386477D6801}" type="parTrans" cxnId="{033C35F7-4FA8-4844-88A4-644A8E14B98C}">
      <dgm:prSet/>
      <dgm:spPr/>
      <dgm:t>
        <a:bodyPr/>
        <a:lstStyle/>
        <a:p>
          <a:endParaRPr lang="tr-TR"/>
        </a:p>
      </dgm:t>
    </dgm:pt>
    <dgm:pt modelId="{6A725FB0-D8AF-4686-AEC9-77B6A5B85326}" type="sibTrans" cxnId="{033C35F7-4FA8-4844-88A4-644A8E14B98C}">
      <dgm:prSet/>
      <dgm:spPr/>
      <dgm:t>
        <a:bodyPr/>
        <a:lstStyle/>
        <a:p>
          <a:endParaRPr lang="tr-TR"/>
        </a:p>
      </dgm:t>
    </dgm:pt>
    <dgm:pt modelId="{8C3EF87B-FCE1-4825-B9B1-230ABE2A924E}">
      <dgm:prSet custT="1"/>
      <dgm:spPr/>
      <dgm:t>
        <a:bodyPr/>
        <a:lstStyle/>
        <a:p>
          <a:r>
            <a:rPr lang="tr-TR" sz="1400" dirty="0"/>
            <a:t>6</a:t>
          </a:r>
        </a:p>
      </dgm:t>
    </dgm:pt>
    <dgm:pt modelId="{B2E7F4A9-CEA2-4435-9D33-28676E0748C4}" type="parTrans" cxnId="{34E0028B-3EFE-4B05-B522-932FA7A9A4F1}">
      <dgm:prSet/>
      <dgm:spPr/>
      <dgm:t>
        <a:bodyPr/>
        <a:lstStyle/>
        <a:p>
          <a:endParaRPr lang="tr-TR"/>
        </a:p>
      </dgm:t>
    </dgm:pt>
    <dgm:pt modelId="{20A753E8-F07D-4DE8-BB65-875825CA1AF5}" type="sibTrans" cxnId="{34E0028B-3EFE-4B05-B522-932FA7A9A4F1}">
      <dgm:prSet/>
      <dgm:spPr/>
      <dgm:t>
        <a:bodyPr/>
        <a:lstStyle/>
        <a:p>
          <a:endParaRPr lang="tr-TR"/>
        </a:p>
      </dgm:t>
    </dgm:pt>
    <dgm:pt modelId="{EF07F3DD-6A58-4A0C-81F1-8F2CC1A74EFD}">
      <dgm:prSet custT="1"/>
      <dgm:spPr/>
      <dgm:t>
        <a:bodyPr/>
        <a:lstStyle/>
        <a:p>
          <a:r>
            <a:rPr lang="tr-TR" sz="1400" dirty="0"/>
            <a:t>7</a:t>
          </a:r>
        </a:p>
      </dgm:t>
    </dgm:pt>
    <dgm:pt modelId="{D1C85A48-2D35-4685-84CD-37DFBCB08D67}" type="parTrans" cxnId="{79C93419-9C28-490F-8512-7F05CB05E27C}">
      <dgm:prSet/>
      <dgm:spPr/>
      <dgm:t>
        <a:bodyPr/>
        <a:lstStyle/>
        <a:p>
          <a:endParaRPr lang="tr-TR"/>
        </a:p>
      </dgm:t>
    </dgm:pt>
    <dgm:pt modelId="{4B3B23E1-92DF-4D93-A8EC-40F8A979BC58}" type="sibTrans" cxnId="{79C93419-9C28-490F-8512-7F05CB05E27C}">
      <dgm:prSet/>
      <dgm:spPr/>
      <dgm:t>
        <a:bodyPr/>
        <a:lstStyle/>
        <a:p>
          <a:endParaRPr lang="tr-TR"/>
        </a:p>
      </dgm:t>
    </dgm:pt>
    <dgm:pt modelId="{8D615ACE-2BD8-4DD8-947D-84F97C521971}">
      <dgm:prSet custT="1"/>
      <dgm:spPr/>
      <dgm:t>
        <a:bodyPr/>
        <a:lstStyle/>
        <a:p>
          <a:r>
            <a:rPr lang="tr-TR" sz="1400" dirty="0"/>
            <a:t>8</a:t>
          </a:r>
        </a:p>
      </dgm:t>
    </dgm:pt>
    <dgm:pt modelId="{EB6C42C6-9B7F-4336-B4F5-6DE552CBE567}" type="parTrans" cxnId="{5C3084CB-3ED3-4451-A7C5-9F46926ECB93}">
      <dgm:prSet/>
      <dgm:spPr/>
      <dgm:t>
        <a:bodyPr/>
        <a:lstStyle/>
        <a:p>
          <a:endParaRPr lang="tr-TR"/>
        </a:p>
      </dgm:t>
    </dgm:pt>
    <dgm:pt modelId="{BABA6B70-7017-4B00-A2DF-F2B6A005454D}" type="sibTrans" cxnId="{5C3084CB-3ED3-4451-A7C5-9F46926ECB93}">
      <dgm:prSet/>
      <dgm:spPr/>
      <dgm:t>
        <a:bodyPr/>
        <a:lstStyle/>
        <a:p>
          <a:endParaRPr lang="tr-TR"/>
        </a:p>
      </dgm:t>
    </dgm:pt>
    <dgm:pt modelId="{98965A93-283F-47A0-BFF9-D12E2A1CF6A7}">
      <dgm:prSet custT="1"/>
      <dgm:spPr/>
      <dgm:t>
        <a:bodyPr/>
        <a:lstStyle/>
        <a:p>
          <a:r>
            <a:rPr lang="tr-TR" sz="1400" dirty="0"/>
            <a:t>9</a:t>
          </a:r>
        </a:p>
      </dgm:t>
    </dgm:pt>
    <dgm:pt modelId="{7C90DA8D-900D-410B-8423-52AA7EB4DEED}" type="parTrans" cxnId="{79274080-4E2A-477E-AE6E-1E3284172E15}">
      <dgm:prSet/>
      <dgm:spPr/>
      <dgm:t>
        <a:bodyPr/>
        <a:lstStyle/>
        <a:p>
          <a:endParaRPr lang="tr-TR"/>
        </a:p>
      </dgm:t>
    </dgm:pt>
    <dgm:pt modelId="{3642754C-277C-4A74-8D4C-A49383F6A04B}" type="sibTrans" cxnId="{79274080-4E2A-477E-AE6E-1E3284172E15}">
      <dgm:prSet/>
      <dgm:spPr/>
      <dgm:t>
        <a:bodyPr/>
        <a:lstStyle/>
        <a:p>
          <a:endParaRPr lang="tr-TR"/>
        </a:p>
      </dgm:t>
    </dgm:pt>
    <dgm:pt modelId="{D22D2352-D0A6-4569-85C5-39AC9F887203}">
      <dgm:prSet/>
      <dgm:spPr/>
      <dgm:t>
        <a:bodyPr/>
        <a:lstStyle/>
        <a:p>
          <a:r>
            <a:rPr lang="tr-TR" dirty="0"/>
            <a:t>Yurt Dışı Fuar Desteği</a:t>
          </a:r>
        </a:p>
      </dgm:t>
    </dgm:pt>
    <dgm:pt modelId="{D37F6C3D-5B56-4753-A667-BACEE1CDA561}" type="parTrans" cxnId="{5815DDA4-B696-4761-A530-9379329EA0EF}">
      <dgm:prSet/>
      <dgm:spPr/>
      <dgm:t>
        <a:bodyPr/>
        <a:lstStyle/>
        <a:p>
          <a:endParaRPr lang="tr-TR"/>
        </a:p>
      </dgm:t>
    </dgm:pt>
    <dgm:pt modelId="{A498DD97-0CC1-400F-BBAB-E8BC479268B1}" type="sibTrans" cxnId="{5815DDA4-B696-4761-A530-9379329EA0EF}">
      <dgm:prSet/>
      <dgm:spPr/>
      <dgm:t>
        <a:bodyPr/>
        <a:lstStyle/>
        <a:p>
          <a:endParaRPr lang="tr-TR"/>
        </a:p>
      </dgm:t>
    </dgm:pt>
    <dgm:pt modelId="{5966B44D-BCBC-4873-AD55-008A6D622467}">
      <dgm:prSet/>
      <dgm:spPr/>
      <dgm:t>
        <a:bodyPr/>
        <a:lstStyle/>
        <a:p>
          <a:r>
            <a:rPr lang="tr-TR" dirty="0"/>
            <a:t>Yurt İçi Fuar Desteği</a:t>
          </a:r>
        </a:p>
      </dgm:t>
    </dgm:pt>
    <dgm:pt modelId="{AF781865-CDA8-4B1E-8570-7E793AB17CA7}" type="parTrans" cxnId="{2EB60962-E60F-4C99-92B7-915EBE3D5AB4}">
      <dgm:prSet/>
      <dgm:spPr/>
      <dgm:t>
        <a:bodyPr/>
        <a:lstStyle/>
        <a:p>
          <a:endParaRPr lang="tr-TR"/>
        </a:p>
      </dgm:t>
    </dgm:pt>
    <dgm:pt modelId="{B2B50B08-5225-4A4F-8EBD-7833832A084E}" type="sibTrans" cxnId="{2EB60962-E60F-4C99-92B7-915EBE3D5AB4}">
      <dgm:prSet/>
      <dgm:spPr/>
      <dgm:t>
        <a:bodyPr/>
        <a:lstStyle/>
        <a:p>
          <a:endParaRPr lang="tr-TR"/>
        </a:p>
      </dgm:t>
    </dgm:pt>
    <dgm:pt modelId="{02F60117-56D6-479D-B419-AADD1DB96F01}">
      <dgm:prSet/>
      <dgm:spPr/>
      <dgm:t>
        <a:bodyPr/>
        <a:lstStyle/>
        <a:p>
          <a:r>
            <a:rPr lang="tr-TR" dirty="0"/>
            <a:t>Yurt Dışı Birim, Marka ve Tanıtım Desteği</a:t>
          </a:r>
        </a:p>
      </dgm:t>
    </dgm:pt>
    <dgm:pt modelId="{7E543564-46A7-4E88-8334-FD9370F69F4B}" type="parTrans" cxnId="{C37E8505-EEF7-44F5-A8F0-9881D4B74859}">
      <dgm:prSet/>
      <dgm:spPr/>
      <dgm:t>
        <a:bodyPr/>
        <a:lstStyle/>
        <a:p>
          <a:endParaRPr lang="tr-TR"/>
        </a:p>
      </dgm:t>
    </dgm:pt>
    <dgm:pt modelId="{545FA565-F6FC-4EC4-9D44-D82834EE3EFF}" type="sibTrans" cxnId="{C37E8505-EEF7-44F5-A8F0-9881D4B74859}">
      <dgm:prSet/>
      <dgm:spPr/>
      <dgm:t>
        <a:bodyPr/>
        <a:lstStyle/>
        <a:p>
          <a:endParaRPr lang="tr-TR"/>
        </a:p>
      </dgm:t>
    </dgm:pt>
    <dgm:pt modelId="{5C343E4E-32B1-4F73-A60D-056C2EF918AC}">
      <dgm:prSet/>
      <dgm:spPr/>
      <dgm:t>
        <a:bodyPr/>
        <a:lstStyle/>
        <a:p>
          <a:r>
            <a:rPr lang="tr-TR" dirty="0"/>
            <a:t>Tasarım Desteği</a:t>
          </a:r>
        </a:p>
      </dgm:t>
    </dgm:pt>
    <dgm:pt modelId="{6C6DAFB8-EFA6-481D-ACA2-F2136C011136}" type="parTrans" cxnId="{C988C645-52EF-4254-B78D-A263C08E6C78}">
      <dgm:prSet/>
      <dgm:spPr/>
      <dgm:t>
        <a:bodyPr/>
        <a:lstStyle/>
        <a:p>
          <a:endParaRPr lang="tr-TR"/>
        </a:p>
      </dgm:t>
    </dgm:pt>
    <dgm:pt modelId="{208C8BFC-6CB8-4DCD-82F0-6F08F5535699}" type="sibTrans" cxnId="{C988C645-52EF-4254-B78D-A263C08E6C78}">
      <dgm:prSet/>
      <dgm:spPr/>
      <dgm:t>
        <a:bodyPr/>
        <a:lstStyle/>
        <a:p>
          <a:endParaRPr lang="tr-TR"/>
        </a:p>
      </dgm:t>
    </dgm:pt>
    <dgm:pt modelId="{FA8D2758-36A7-4E8D-9564-1832B1563669}">
      <dgm:prSet/>
      <dgm:spPr/>
      <dgm:t>
        <a:bodyPr/>
        <a:lstStyle/>
        <a:p>
          <a:r>
            <a:rPr lang="tr-TR" dirty="0"/>
            <a:t>Marka – Turquality Desteği</a:t>
          </a:r>
        </a:p>
      </dgm:t>
    </dgm:pt>
    <dgm:pt modelId="{9E4B8142-25EA-4CAC-9E16-89DAE7D7A794}" type="parTrans" cxnId="{466B1934-F9CD-4716-A0C8-F83C97C44484}">
      <dgm:prSet/>
      <dgm:spPr/>
      <dgm:t>
        <a:bodyPr/>
        <a:lstStyle/>
        <a:p>
          <a:endParaRPr lang="tr-TR"/>
        </a:p>
      </dgm:t>
    </dgm:pt>
    <dgm:pt modelId="{C0553121-79E7-4B51-800B-A902EA21E51C}" type="sibTrans" cxnId="{466B1934-F9CD-4716-A0C8-F83C97C44484}">
      <dgm:prSet/>
      <dgm:spPr/>
      <dgm:t>
        <a:bodyPr/>
        <a:lstStyle/>
        <a:p>
          <a:endParaRPr lang="tr-TR"/>
        </a:p>
      </dgm:t>
    </dgm:pt>
    <dgm:pt modelId="{D676B94E-3146-42EF-AA1D-B8F30ADA48D7}">
      <dgm:prSet/>
      <dgm:spPr/>
      <dgm:t>
        <a:bodyPr/>
        <a:lstStyle/>
        <a:p>
          <a:r>
            <a:rPr lang="tr-TR" dirty="0">
              <a:solidFill>
                <a:srgbClr val="FF0000"/>
              </a:solidFill>
            </a:rPr>
            <a:t>Küresel Tedarik Zincirine Giriş Desteği </a:t>
          </a:r>
        </a:p>
      </dgm:t>
    </dgm:pt>
    <dgm:pt modelId="{27A31F5A-CB80-4D2E-A2D6-CFB4F2E7BC91}" type="parTrans" cxnId="{2D3B003A-03F2-4D69-9E04-37B4B060F918}">
      <dgm:prSet/>
      <dgm:spPr/>
      <dgm:t>
        <a:bodyPr/>
        <a:lstStyle/>
        <a:p>
          <a:endParaRPr lang="tr-TR"/>
        </a:p>
      </dgm:t>
    </dgm:pt>
    <dgm:pt modelId="{4357D3C6-B63C-4736-B5A6-ABC03708A19D}" type="sibTrans" cxnId="{2D3B003A-03F2-4D69-9E04-37B4B060F918}">
      <dgm:prSet/>
      <dgm:spPr/>
      <dgm:t>
        <a:bodyPr/>
        <a:lstStyle/>
        <a:p>
          <a:endParaRPr lang="tr-TR"/>
        </a:p>
      </dgm:t>
    </dgm:pt>
    <dgm:pt modelId="{DF20AB48-6B93-4F53-9649-8B5387FCA282}">
      <dgm:prSet custT="1"/>
      <dgm:spPr/>
      <dgm:t>
        <a:bodyPr/>
        <a:lstStyle/>
        <a:p>
          <a:r>
            <a:rPr lang="tr-TR" sz="1400" dirty="0"/>
            <a:t>10</a:t>
          </a:r>
        </a:p>
      </dgm:t>
    </dgm:pt>
    <dgm:pt modelId="{C6DF5B16-5641-4D77-8BD7-4D43538C0470}" type="parTrans" cxnId="{2E41A5EB-B53B-4166-8BF4-F0EB9E5FA50A}">
      <dgm:prSet/>
      <dgm:spPr/>
      <dgm:t>
        <a:bodyPr/>
        <a:lstStyle/>
        <a:p>
          <a:endParaRPr lang="tr-TR"/>
        </a:p>
      </dgm:t>
    </dgm:pt>
    <dgm:pt modelId="{8382B804-5783-4860-82D6-AD2696FEF2EF}" type="sibTrans" cxnId="{2E41A5EB-B53B-4166-8BF4-F0EB9E5FA50A}">
      <dgm:prSet/>
      <dgm:spPr/>
      <dgm:t>
        <a:bodyPr/>
        <a:lstStyle/>
        <a:p>
          <a:endParaRPr lang="tr-TR"/>
        </a:p>
      </dgm:t>
    </dgm:pt>
    <dgm:pt modelId="{FD124DFD-4BDB-4504-A426-DE73EEBDDBA2}">
      <dgm:prSet custT="1"/>
      <dgm:spPr/>
      <dgm:t>
        <a:bodyPr/>
        <a:lstStyle/>
        <a:p>
          <a:r>
            <a:rPr lang="tr-TR" sz="1400" dirty="0"/>
            <a:t>11</a:t>
          </a:r>
        </a:p>
      </dgm:t>
    </dgm:pt>
    <dgm:pt modelId="{40E38474-D472-46AB-831A-42EC2EF5BFF8}" type="parTrans" cxnId="{043C855F-8835-4624-8A3E-ED7A707F1C7B}">
      <dgm:prSet/>
      <dgm:spPr/>
      <dgm:t>
        <a:bodyPr/>
        <a:lstStyle/>
        <a:p>
          <a:endParaRPr lang="tr-TR"/>
        </a:p>
      </dgm:t>
    </dgm:pt>
    <dgm:pt modelId="{9A58AC90-3219-486C-83D3-44F5CEB22E3A}" type="sibTrans" cxnId="{043C855F-8835-4624-8A3E-ED7A707F1C7B}">
      <dgm:prSet/>
      <dgm:spPr/>
      <dgm:t>
        <a:bodyPr/>
        <a:lstStyle/>
        <a:p>
          <a:endParaRPr lang="tr-TR"/>
        </a:p>
      </dgm:t>
    </dgm:pt>
    <dgm:pt modelId="{F5DD7891-F718-4F91-AF96-6AAE66977C50}">
      <dgm:prSet/>
      <dgm:spPr/>
      <dgm:t>
        <a:bodyPr/>
        <a:lstStyle/>
        <a:p>
          <a:r>
            <a:rPr lang="tr-TR" dirty="0"/>
            <a:t>Türkiye Ticaret Merkezleri</a:t>
          </a:r>
        </a:p>
      </dgm:t>
    </dgm:pt>
    <dgm:pt modelId="{09973A2B-DA85-4925-A36B-BF4BD6002844}" type="parTrans" cxnId="{0C9178BD-FE37-44E3-812C-41920D243EAF}">
      <dgm:prSet/>
      <dgm:spPr/>
      <dgm:t>
        <a:bodyPr/>
        <a:lstStyle/>
        <a:p>
          <a:endParaRPr lang="tr-TR"/>
        </a:p>
      </dgm:t>
    </dgm:pt>
    <dgm:pt modelId="{AF2657E2-2476-46DB-BC2B-9C987FAE0648}" type="sibTrans" cxnId="{0C9178BD-FE37-44E3-812C-41920D243EAF}">
      <dgm:prSet/>
      <dgm:spPr/>
      <dgm:t>
        <a:bodyPr/>
        <a:lstStyle/>
        <a:p>
          <a:endParaRPr lang="tr-TR"/>
        </a:p>
      </dgm:t>
    </dgm:pt>
    <dgm:pt modelId="{299EAC69-BF6B-4C65-B7DA-2616933EE6DA}">
      <dgm:prSet/>
      <dgm:spPr/>
      <dgm:t>
        <a:bodyPr/>
        <a:lstStyle/>
        <a:p>
          <a:endParaRPr lang="tr-TR" b="0" dirty="0">
            <a:solidFill>
              <a:schemeClr val="tx1"/>
            </a:solidFill>
          </a:endParaRPr>
        </a:p>
      </dgm:t>
    </dgm:pt>
    <dgm:pt modelId="{9D540FD5-2B1F-49B3-84D6-35E4FC98EC4C}" type="parTrans" cxnId="{11C9EEE9-9E3E-4098-8485-EEC1EE132E88}">
      <dgm:prSet/>
      <dgm:spPr/>
      <dgm:t>
        <a:bodyPr/>
        <a:lstStyle/>
        <a:p>
          <a:endParaRPr lang="tr-TR"/>
        </a:p>
      </dgm:t>
    </dgm:pt>
    <dgm:pt modelId="{4085F078-08FB-4A71-A19A-3FA0513ED7D1}" type="sibTrans" cxnId="{11C9EEE9-9E3E-4098-8485-EEC1EE132E88}">
      <dgm:prSet/>
      <dgm:spPr/>
      <dgm:t>
        <a:bodyPr/>
        <a:lstStyle/>
        <a:p>
          <a:endParaRPr lang="tr-TR"/>
        </a:p>
      </dgm:t>
    </dgm:pt>
    <dgm:pt modelId="{3B861437-252E-4301-A490-932C578F71F8}" type="pres">
      <dgm:prSet presAssocID="{ED602827-40E5-4F3F-AA58-62500860F208}" presName="linearFlow" presStyleCnt="0">
        <dgm:presLayoutVars>
          <dgm:dir/>
          <dgm:animLvl val="lvl"/>
          <dgm:resizeHandles val="exact"/>
        </dgm:presLayoutVars>
      </dgm:prSet>
      <dgm:spPr/>
    </dgm:pt>
    <dgm:pt modelId="{008CCF66-F145-4EDD-A816-6BEDADD6CD48}" type="pres">
      <dgm:prSet presAssocID="{CC1E4B16-ED1A-4B78-A23F-22BAA3143BB6}" presName="composite" presStyleCnt="0"/>
      <dgm:spPr/>
    </dgm:pt>
    <dgm:pt modelId="{E7E3AC60-9D92-4CE0-8B6E-E38F2BBC1360}" type="pres">
      <dgm:prSet presAssocID="{CC1E4B16-ED1A-4B78-A23F-22BAA3143BB6}" presName="parentText" presStyleLbl="alignNode1" presStyleIdx="0" presStyleCnt="11">
        <dgm:presLayoutVars>
          <dgm:chMax val="1"/>
          <dgm:bulletEnabled val="1"/>
        </dgm:presLayoutVars>
      </dgm:prSet>
      <dgm:spPr/>
    </dgm:pt>
    <dgm:pt modelId="{01BBFC48-D3D4-4714-9AC5-7CA28A8E158B}" type="pres">
      <dgm:prSet presAssocID="{CC1E4B16-ED1A-4B78-A23F-22BAA3143BB6}" presName="descendantText" presStyleLbl="alignAcc1" presStyleIdx="0" presStyleCnt="11">
        <dgm:presLayoutVars>
          <dgm:bulletEnabled val="1"/>
        </dgm:presLayoutVars>
      </dgm:prSet>
      <dgm:spPr/>
    </dgm:pt>
    <dgm:pt modelId="{88BAF5CC-27EC-4BD1-B234-853D926A94DE}" type="pres">
      <dgm:prSet presAssocID="{DD7D5FE4-1578-439E-93FD-569500DDBDEA}" presName="sp" presStyleCnt="0"/>
      <dgm:spPr/>
    </dgm:pt>
    <dgm:pt modelId="{E7A2A008-2F70-41CE-BD01-09A96548EF59}" type="pres">
      <dgm:prSet presAssocID="{E4B2B3B2-2D81-4256-8AD6-147E04181CFD}" presName="composite" presStyleCnt="0"/>
      <dgm:spPr/>
    </dgm:pt>
    <dgm:pt modelId="{DE60021E-6031-4BF5-9C69-F3D4460AF222}" type="pres">
      <dgm:prSet presAssocID="{E4B2B3B2-2D81-4256-8AD6-147E04181CFD}" presName="parentText" presStyleLbl="alignNode1" presStyleIdx="1" presStyleCnt="11">
        <dgm:presLayoutVars>
          <dgm:chMax val="1"/>
          <dgm:bulletEnabled val="1"/>
        </dgm:presLayoutVars>
      </dgm:prSet>
      <dgm:spPr/>
    </dgm:pt>
    <dgm:pt modelId="{33EB8CE9-AB4D-471A-89DE-F9E7474CDC02}" type="pres">
      <dgm:prSet presAssocID="{E4B2B3B2-2D81-4256-8AD6-147E04181CFD}" presName="descendantText" presStyleLbl="alignAcc1" presStyleIdx="1" presStyleCnt="11">
        <dgm:presLayoutVars>
          <dgm:bulletEnabled val="1"/>
        </dgm:presLayoutVars>
      </dgm:prSet>
      <dgm:spPr/>
    </dgm:pt>
    <dgm:pt modelId="{62586035-C4B3-4BC4-A45B-B16F10019D64}" type="pres">
      <dgm:prSet presAssocID="{E10251FC-2AB9-4A80-A66F-84BC3AC1D236}" presName="sp" presStyleCnt="0"/>
      <dgm:spPr/>
    </dgm:pt>
    <dgm:pt modelId="{0A83BABC-FE0F-4911-A028-E038204D61C5}" type="pres">
      <dgm:prSet presAssocID="{B403B283-AF82-407F-876C-5772C1406A83}" presName="composite" presStyleCnt="0"/>
      <dgm:spPr/>
    </dgm:pt>
    <dgm:pt modelId="{6DC9FDFF-41E2-416D-B6CB-12CC5E28A280}" type="pres">
      <dgm:prSet presAssocID="{B403B283-AF82-407F-876C-5772C1406A83}" presName="parentText" presStyleLbl="alignNode1" presStyleIdx="2" presStyleCnt="11">
        <dgm:presLayoutVars>
          <dgm:chMax val="1"/>
          <dgm:bulletEnabled val="1"/>
        </dgm:presLayoutVars>
      </dgm:prSet>
      <dgm:spPr/>
    </dgm:pt>
    <dgm:pt modelId="{EC692C4D-0E36-460F-A924-1D6B4117F2FE}" type="pres">
      <dgm:prSet presAssocID="{B403B283-AF82-407F-876C-5772C1406A83}" presName="descendantText" presStyleLbl="alignAcc1" presStyleIdx="2" presStyleCnt="11">
        <dgm:presLayoutVars>
          <dgm:bulletEnabled val="1"/>
        </dgm:presLayoutVars>
      </dgm:prSet>
      <dgm:spPr/>
    </dgm:pt>
    <dgm:pt modelId="{85CA1296-ADD8-4BFF-A2AE-1915D91F888B}" type="pres">
      <dgm:prSet presAssocID="{980FC42A-C8F8-4CF2-B63D-AF595527E561}" presName="sp" presStyleCnt="0"/>
      <dgm:spPr/>
    </dgm:pt>
    <dgm:pt modelId="{67F5D8F1-DE50-4E3C-82C4-3C2B4BAE6248}" type="pres">
      <dgm:prSet presAssocID="{92CAE2D6-1BB2-43F3-A0F5-9F3172D781CD}" presName="composite" presStyleCnt="0"/>
      <dgm:spPr/>
    </dgm:pt>
    <dgm:pt modelId="{37D2105C-DA20-4A38-9183-2779F1C207BE}" type="pres">
      <dgm:prSet presAssocID="{92CAE2D6-1BB2-43F3-A0F5-9F3172D781CD}" presName="parentText" presStyleLbl="alignNode1" presStyleIdx="3" presStyleCnt="11">
        <dgm:presLayoutVars>
          <dgm:chMax val="1"/>
          <dgm:bulletEnabled val="1"/>
        </dgm:presLayoutVars>
      </dgm:prSet>
      <dgm:spPr/>
    </dgm:pt>
    <dgm:pt modelId="{99ECA365-CAFD-4272-BCD2-708B8910EE55}" type="pres">
      <dgm:prSet presAssocID="{92CAE2D6-1BB2-43F3-A0F5-9F3172D781CD}" presName="descendantText" presStyleLbl="alignAcc1" presStyleIdx="3" presStyleCnt="11">
        <dgm:presLayoutVars>
          <dgm:bulletEnabled val="1"/>
        </dgm:presLayoutVars>
      </dgm:prSet>
      <dgm:spPr/>
    </dgm:pt>
    <dgm:pt modelId="{83D5E995-F28B-4891-9A8B-DAA06A00531E}" type="pres">
      <dgm:prSet presAssocID="{837E9E46-8CE8-4617-8E9A-99CE41CCA0BD}" presName="sp" presStyleCnt="0"/>
      <dgm:spPr/>
    </dgm:pt>
    <dgm:pt modelId="{F0A132CF-76F6-49C4-98DC-34E29A6FDB67}" type="pres">
      <dgm:prSet presAssocID="{CED5D3C0-0AEF-48CE-BE67-774D6BBC1850}" presName="composite" presStyleCnt="0"/>
      <dgm:spPr/>
    </dgm:pt>
    <dgm:pt modelId="{9BF4C703-E1F4-4715-B749-50F86E3BE2E0}" type="pres">
      <dgm:prSet presAssocID="{CED5D3C0-0AEF-48CE-BE67-774D6BBC1850}" presName="parentText" presStyleLbl="alignNode1" presStyleIdx="4" presStyleCnt="11">
        <dgm:presLayoutVars>
          <dgm:chMax val="1"/>
          <dgm:bulletEnabled val="1"/>
        </dgm:presLayoutVars>
      </dgm:prSet>
      <dgm:spPr/>
    </dgm:pt>
    <dgm:pt modelId="{C27FC806-8CEF-4E44-AE4E-92940C2A6D8A}" type="pres">
      <dgm:prSet presAssocID="{CED5D3C0-0AEF-48CE-BE67-774D6BBC1850}" presName="descendantText" presStyleLbl="alignAcc1" presStyleIdx="4" presStyleCnt="11">
        <dgm:presLayoutVars>
          <dgm:bulletEnabled val="1"/>
        </dgm:presLayoutVars>
      </dgm:prSet>
      <dgm:spPr/>
    </dgm:pt>
    <dgm:pt modelId="{27A34991-5ECC-4BDC-BB04-EFE6CDAD3C8E}" type="pres">
      <dgm:prSet presAssocID="{6A725FB0-D8AF-4686-AEC9-77B6A5B85326}" presName="sp" presStyleCnt="0"/>
      <dgm:spPr/>
    </dgm:pt>
    <dgm:pt modelId="{F82512CD-CCDE-4DB5-96A9-898A4310C442}" type="pres">
      <dgm:prSet presAssocID="{8C3EF87B-FCE1-4825-B9B1-230ABE2A924E}" presName="composite" presStyleCnt="0"/>
      <dgm:spPr/>
    </dgm:pt>
    <dgm:pt modelId="{07484583-B31B-4003-BE40-E1DF1EAC97B2}" type="pres">
      <dgm:prSet presAssocID="{8C3EF87B-FCE1-4825-B9B1-230ABE2A924E}" presName="parentText" presStyleLbl="alignNode1" presStyleIdx="5" presStyleCnt="11">
        <dgm:presLayoutVars>
          <dgm:chMax val="1"/>
          <dgm:bulletEnabled val="1"/>
        </dgm:presLayoutVars>
      </dgm:prSet>
      <dgm:spPr/>
    </dgm:pt>
    <dgm:pt modelId="{5A9C2CEB-6FEC-4825-8232-AA844674F531}" type="pres">
      <dgm:prSet presAssocID="{8C3EF87B-FCE1-4825-B9B1-230ABE2A924E}" presName="descendantText" presStyleLbl="alignAcc1" presStyleIdx="5" presStyleCnt="11">
        <dgm:presLayoutVars>
          <dgm:bulletEnabled val="1"/>
        </dgm:presLayoutVars>
      </dgm:prSet>
      <dgm:spPr/>
    </dgm:pt>
    <dgm:pt modelId="{22E18597-7868-4CA7-AB9E-A32B028E54D4}" type="pres">
      <dgm:prSet presAssocID="{20A753E8-F07D-4DE8-BB65-875825CA1AF5}" presName="sp" presStyleCnt="0"/>
      <dgm:spPr/>
    </dgm:pt>
    <dgm:pt modelId="{EF11CF06-4B0C-45BF-806A-EC919880A2EB}" type="pres">
      <dgm:prSet presAssocID="{EF07F3DD-6A58-4A0C-81F1-8F2CC1A74EFD}" presName="composite" presStyleCnt="0"/>
      <dgm:spPr/>
    </dgm:pt>
    <dgm:pt modelId="{2F7D4EC5-8E19-4F7D-A70B-49521EDDC01A}" type="pres">
      <dgm:prSet presAssocID="{EF07F3DD-6A58-4A0C-81F1-8F2CC1A74EFD}" presName="parentText" presStyleLbl="alignNode1" presStyleIdx="6" presStyleCnt="11">
        <dgm:presLayoutVars>
          <dgm:chMax val="1"/>
          <dgm:bulletEnabled val="1"/>
        </dgm:presLayoutVars>
      </dgm:prSet>
      <dgm:spPr/>
    </dgm:pt>
    <dgm:pt modelId="{01B54075-C0F0-4B99-B0CC-ABA717417CD7}" type="pres">
      <dgm:prSet presAssocID="{EF07F3DD-6A58-4A0C-81F1-8F2CC1A74EFD}" presName="descendantText" presStyleLbl="alignAcc1" presStyleIdx="6" presStyleCnt="11">
        <dgm:presLayoutVars>
          <dgm:bulletEnabled val="1"/>
        </dgm:presLayoutVars>
      </dgm:prSet>
      <dgm:spPr/>
    </dgm:pt>
    <dgm:pt modelId="{036092FC-7F49-491D-B9ED-9D2C2FE693F6}" type="pres">
      <dgm:prSet presAssocID="{4B3B23E1-92DF-4D93-A8EC-40F8A979BC58}" presName="sp" presStyleCnt="0"/>
      <dgm:spPr/>
    </dgm:pt>
    <dgm:pt modelId="{52E25279-2DA2-47C9-8006-946613ACFE51}" type="pres">
      <dgm:prSet presAssocID="{8D615ACE-2BD8-4DD8-947D-84F97C521971}" presName="composite" presStyleCnt="0"/>
      <dgm:spPr/>
    </dgm:pt>
    <dgm:pt modelId="{B448F441-1CB0-4165-B094-BF4DF245DFE8}" type="pres">
      <dgm:prSet presAssocID="{8D615ACE-2BD8-4DD8-947D-84F97C521971}" presName="parentText" presStyleLbl="alignNode1" presStyleIdx="7" presStyleCnt="11">
        <dgm:presLayoutVars>
          <dgm:chMax val="1"/>
          <dgm:bulletEnabled val="1"/>
        </dgm:presLayoutVars>
      </dgm:prSet>
      <dgm:spPr/>
    </dgm:pt>
    <dgm:pt modelId="{6C12A57A-CB7D-4772-A327-9800CEE80029}" type="pres">
      <dgm:prSet presAssocID="{8D615ACE-2BD8-4DD8-947D-84F97C521971}" presName="descendantText" presStyleLbl="alignAcc1" presStyleIdx="7" presStyleCnt="11">
        <dgm:presLayoutVars>
          <dgm:bulletEnabled val="1"/>
        </dgm:presLayoutVars>
      </dgm:prSet>
      <dgm:spPr/>
    </dgm:pt>
    <dgm:pt modelId="{5DC7358C-FAF5-4BAB-B80D-9C08272DC62C}" type="pres">
      <dgm:prSet presAssocID="{BABA6B70-7017-4B00-A2DF-F2B6A005454D}" presName="sp" presStyleCnt="0"/>
      <dgm:spPr/>
    </dgm:pt>
    <dgm:pt modelId="{A6D1E335-002A-4292-AE04-7809DBECD4F6}" type="pres">
      <dgm:prSet presAssocID="{98965A93-283F-47A0-BFF9-D12E2A1CF6A7}" presName="composite" presStyleCnt="0"/>
      <dgm:spPr/>
    </dgm:pt>
    <dgm:pt modelId="{02254B10-CE63-44C9-90BD-B0481C267696}" type="pres">
      <dgm:prSet presAssocID="{98965A93-283F-47A0-BFF9-D12E2A1CF6A7}" presName="parentText" presStyleLbl="alignNode1" presStyleIdx="8" presStyleCnt="11">
        <dgm:presLayoutVars>
          <dgm:chMax val="1"/>
          <dgm:bulletEnabled val="1"/>
        </dgm:presLayoutVars>
      </dgm:prSet>
      <dgm:spPr/>
    </dgm:pt>
    <dgm:pt modelId="{2A30BD16-C053-4043-A755-148DE230E2BA}" type="pres">
      <dgm:prSet presAssocID="{98965A93-283F-47A0-BFF9-D12E2A1CF6A7}" presName="descendantText" presStyleLbl="alignAcc1" presStyleIdx="8" presStyleCnt="11">
        <dgm:presLayoutVars>
          <dgm:bulletEnabled val="1"/>
        </dgm:presLayoutVars>
      </dgm:prSet>
      <dgm:spPr/>
    </dgm:pt>
    <dgm:pt modelId="{560F50D3-D343-4719-97A3-D8C00F107B15}" type="pres">
      <dgm:prSet presAssocID="{3642754C-277C-4A74-8D4C-A49383F6A04B}" presName="sp" presStyleCnt="0"/>
      <dgm:spPr/>
    </dgm:pt>
    <dgm:pt modelId="{F174F565-DCEF-4FF8-AF22-FA4846545CC1}" type="pres">
      <dgm:prSet presAssocID="{DF20AB48-6B93-4F53-9649-8B5387FCA282}" presName="composite" presStyleCnt="0"/>
      <dgm:spPr/>
    </dgm:pt>
    <dgm:pt modelId="{4C4D0F2E-208E-4BF5-B0FB-A00A4E6381CD}" type="pres">
      <dgm:prSet presAssocID="{DF20AB48-6B93-4F53-9649-8B5387FCA282}" presName="parentText" presStyleLbl="alignNode1" presStyleIdx="9" presStyleCnt="11">
        <dgm:presLayoutVars>
          <dgm:chMax val="1"/>
          <dgm:bulletEnabled val="1"/>
        </dgm:presLayoutVars>
      </dgm:prSet>
      <dgm:spPr/>
    </dgm:pt>
    <dgm:pt modelId="{97D9A4E1-58CB-486C-B098-F8F1EEA89C0B}" type="pres">
      <dgm:prSet presAssocID="{DF20AB48-6B93-4F53-9649-8B5387FCA282}" presName="descendantText" presStyleLbl="alignAcc1" presStyleIdx="9" presStyleCnt="11">
        <dgm:presLayoutVars>
          <dgm:bulletEnabled val="1"/>
        </dgm:presLayoutVars>
      </dgm:prSet>
      <dgm:spPr/>
    </dgm:pt>
    <dgm:pt modelId="{CDBD9273-D209-4BD6-9A7C-AEFED82D05C4}" type="pres">
      <dgm:prSet presAssocID="{8382B804-5783-4860-82D6-AD2696FEF2EF}" presName="sp" presStyleCnt="0"/>
      <dgm:spPr/>
    </dgm:pt>
    <dgm:pt modelId="{CA1780CB-F717-4AFB-9086-C74A6DC386C9}" type="pres">
      <dgm:prSet presAssocID="{FD124DFD-4BDB-4504-A426-DE73EEBDDBA2}" presName="composite" presStyleCnt="0"/>
      <dgm:spPr/>
    </dgm:pt>
    <dgm:pt modelId="{9CBFE902-68CA-4E37-A7C0-00528212427B}" type="pres">
      <dgm:prSet presAssocID="{FD124DFD-4BDB-4504-A426-DE73EEBDDBA2}" presName="parentText" presStyleLbl="alignNode1" presStyleIdx="10" presStyleCnt="11">
        <dgm:presLayoutVars>
          <dgm:chMax val="1"/>
          <dgm:bulletEnabled val="1"/>
        </dgm:presLayoutVars>
      </dgm:prSet>
      <dgm:spPr/>
    </dgm:pt>
    <dgm:pt modelId="{6725DA40-58A9-416D-8FEF-C78400D2DC6A}" type="pres">
      <dgm:prSet presAssocID="{FD124DFD-4BDB-4504-A426-DE73EEBDDBA2}" presName="descendantText" presStyleLbl="alignAcc1" presStyleIdx="10" presStyleCnt="11">
        <dgm:presLayoutVars>
          <dgm:bulletEnabled val="1"/>
        </dgm:presLayoutVars>
      </dgm:prSet>
      <dgm:spPr/>
    </dgm:pt>
  </dgm:ptLst>
  <dgm:cxnLst>
    <dgm:cxn modelId="{C1440D04-60EB-424E-96E5-76FC4B7AA565}" type="presOf" srcId="{DF20AB48-6B93-4F53-9649-8B5387FCA282}" destId="{4C4D0F2E-208E-4BF5-B0FB-A00A4E6381CD}" srcOrd="0" destOrd="0" presId="urn:microsoft.com/office/officeart/2005/8/layout/chevron2"/>
    <dgm:cxn modelId="{09741505-38BD-45F7-8574-8B2A7FA36F46}" type="presOf" srcId="{FA8D2758-36A7-4E8D-9564-1832B1563669}" destId="{6C12A57A-CB7D-4772-A327-9800CEE80029}" srcOrd="0" destOrd="0" presId="urn:microsoft.com/office/officeart/2005/8/layout/chevron2"/>
    <dgm:cxn modelId="{C37E8505-EEF7-44F5-A8F0-9881D4B74859}" srcId="{8C3EF87B-FCE1-4825-B9B1-230ABE2A924E}" destId="{02F60117-56D6-479D-B419-AADD1DB96F01}" srcOrd="0" destOrd="0" parTransId="{7E543564-46A7-4E88-8334-FD9370F69F4B}" sibTransId="{545FA565-F6FC-4EC4-9D44-D82834EE3EFF}"/>
    <dgm:cxn modelId="{79C93419-9C28-490F-8512-7F05CB05E27C}" srcId="{ED602827-40E5-4F3F-AA58-62500860F208}" destId="{EF07F3DD-6A58-4A0C-81F1-8F2CC1A74EFD}" srcOrd="6" destOrd="0" parTransId="{D1C85A48-2D35-4685-84CD-37DFBCB08D67}" sibTransId="{4B3B23E1-92DF-4D93-A8EC-40F8A979BC58}"/>
    <dgm:cxn modelId="{37DEAD23-EA31-43E6-9E19-01A8CF1B5E96}" type="presOf" srcId="{F5DD7891-F718-4F91-AF96-6AAE66977C50}" destId="{97D9A4E1-58CB-486C-B098-F8F1EEA89C0B}" srcOrd="0" destOrd="0" presId="urn:microsoft.com/office/officeart/2005/8/layout/chevron2"/>
    <dgm:cxn modelId="{0B5B2C2B-7340-4896-B834-BAC6FB0A3B56}" srcId="{CC1E4B16-ED1A-4B78-A23F-22BAA3143BB6}" destId="{C08F83AC-3B21-42A0-8B48-6ABA64BC7B6F}" srcOrd="0" destOrd="0" parTransId="{2B417F48-F763-4F83-8BDC-752E6ED67292}" sibTransId="{512DB115-C5A8-4F5E-B971-D18524B01F81}"/>
    <dgm:cxn modelId="{466B1934-F9CD-4716-A0C8-F83C97C44484}" srcId="{8D615ACE-2BD8-4DD8-947D-84F97C521971}" destId="{FA8D2758-36A7-4E8D-9564-1832B1563669}" srcOrd="0" destOrd="0" parTransId="{9E4B8142-25EA-4CAC-9E16-89DAE7D7A794}" sibTransId="{C0553121-79E7-4B51-800B-A902EA21E51C}"/>
    <dgm:cxn modelId="{E7876138-F004-4266-B232-3518EECBEF07}" type="presOf" srcId="{D676B94E-3146-42EF-AA1D-B8F30ADA48D7}" destId="{2A30BD16-C053-4043-A755-148DE230E2BA}" srcOrd="0" destOrd="0" presId="urn:microsoft.com/office/officeart/2005/8/layout/chevron2"/>
    <dgm:cxn modelId="{2D3B003A-03F2-4D69-9E04-37B4B060F918}" srcId="{98965A93-283F-47A0-BFF9-D12E2A1CF6A7}" destId="{D676B94E-3146-42EF-AA1D-B8F30ADA48D7}" srcOrd="0" destOrd="0" parTransId="{27A31F5A-CB80-4D2E-A2D6-CFB4F2E7BC91}" sibTransId="{4357D3C6-B63C-4736-B5A6-ABC03708A19D}"/>
    <dgm:cxn modelId="{043C855F-8835-4624-8A3E-ED7A707F1C7B}" srcId="{ED602827-40E5-4F3F-AA58-62500860F208}" destId="{FD124DFD-4BDB-4504-A426-DE73EEBDDBA2}" srcOrd="10" destOrd="0" parTransId="{40E38474-D472-46AB-831A-42EC2EF5BFF8}" sibTransId="{9A58AC90-3219-486C-83D3-44F5CEB22E3A}"/>
    <dgm:cxn modelId="{2EB60962-E60F-4C99-92B7-915EBE3D5AB4}" srcId="{CED5D3C0-0AEF-48CE-BE67-774D6BBC1850}" destId="{5966B44D-BCBC-4873-AD55-008A6D622467}" srcOrd="0" destOrd="0" parTransId="{AF781865-CDA8-4B1E-8570-7E793AB17CA7}" sibTransId="{B2B50B08-5225-4A4F-8EBD-7833832A084E}"/>
    <dgm:cxn modelId="{95A6CC63-2B5B-4DC7-BB50-429A9E84075A}" type="presOf" srcId="{299EAC69-BF6B-4C65-B7DA-2616933EE6DA}" destId="{6725DA40-58A9-416D-8FEF-C78400D2DC6A}" srcOrd="0" destOrd="0" presId="urn:microsoft.com/office/officeart/2005/8/layout/chevron2"/>
    <dgm:cxn modelId="{EB73E964-2EF0-4D91-8C0E-EB3DBF7AD910}" type="presOf" srcId="{CC1E4B16-ED1A-4B78-A23F-22BAA3143BB6}" destId="{E7E3AC60-9D92-4CE0-8B6E-E38F2BBC1360}" srcOrd="0" destOrd="0" presId="urn:microsoft.com/office/officeart/2005/8/layout/chevron2"/>
    <dgm:cxn modelId="{C988C645-52EF-4254-B78D-A263C08E6C78}" srcId="{EF07F3DD-6A58-4A0C-81F1-8F2CC1A74EFD}" destId="{5C343E4E-32B1-4F73-A60D-056C2EF918AC}" srcOrd="0" destOrd="0" parTransId="{6C6DAFB8-EFA6-481D-ACA2-F2136C011136}" sibTransId="{208C8BFC-6CB8-4DCD-82F0-6F08F5535699}"/>
    <dgm:cxn modelId="{2B88834B-80F8-425D-A946-17363292AEDF}" type="presOf" srcId="{C08F83AC-3B21-42A0-8B48-6ABA64BC7B6F}" destId="{01BBFC48-D3D4-4714-9AC5-7CA28A8E158B}" srcOrd="0" destOrd="0" presId="urn:microsoft.com/office/officeart/2005/8/layout/chevron2"/>
    <dgm:cxn modelId="{D519524E-AB90-4610-B59B-75876290E9F7}" type="presOf" srcId="{02F60117-56D6-479D-B419-AADD1DB96F01}" destId="{5A9C2CEB-6FEC-4825-8232-AA844674F531}" srcOrd="0" destOrd="0" presId="urn:microsoft.com/office/officeart/2005/8/layout/chevron2"/>
    <dgm:cxn modelId="{70E89D75-7803-48BB-A8E8-E6D257E1B9B9}" type="presOf" srcId="{98965A93-283F-47A0-BFF9-D12E2A1CF6A7}" destId="{02254B10-CE63-44C9-90BD-B0481C267696}" srcOrd="0" destOrd="0" presId="urn:microsoft.com/office/officeart/2005/8/layout/chevron2"/>
    <dgm:cxn modelId="{74CBF477-F3EB-4949-AFD1-0C1E09F459DA}" type="presOf" srcId="{5966B44D-BCBC-4873-AD55-008A6D622467}" destId="{C27FC806-8CEF-4E44-AE4E-92940C2A6D8A}" srcOrd="0" destOrd="0" presId="urn:microsoft.com/office/officeart/2005/8/layout/chevron2"/>
    <dgm:cxn modelId="{28D1AF7A-9803-4C15-B02B-CBD79A6E6F34}" type="presOf" srcId="{E4B2B3B2-2D81-4256-8AD6-147E04181CFD}" destId="{DE60021E-6031-4BF5-9C69-F3D4460AF222}" srcOrd="0" destOrd="0" presId="urn:microsoft.com/office/officeart/2005/8/layout/chevron2"/>
    <dgm:cxn modelId="{619CBC7C-913D-4CCE-9E97-66BA427465EB}" type="presOf" srcId="{B403B283-AF82-407F-876C-5772C1406A83}" destId="{6DC9FDFF-41E2-416D-B6CB-12CC5E28A280}" srcOrd="0" destOrd="0" presId="urn:microsoft.com/office/officeart/2005/8/layout/chevron2"/>
    <dgm:cxn modelId="{79274080-4E2A-477E-AE6E-1E3284172E15}" srcId="{ED602827-40E5-4F3F-AA58-62500860F208}" destId="{98965A93-283F-47A0-BFF9-D12E2A1CF6A7}" srcOrd="8" destOrd="0" parTransId="{7C90DA8D-900D-410B-8423-52AA7EB4DEED}" sibTransId="{3642754C-277C-4A74-8D4C-A49383F6A04B}"/>
    <dgm:cxn modelId="{FCA92083-896E-40C9-86EE-D3C0E68147AF}" type="presOf" srcId="{ED602827-40E5-4F3F-AA58-62500860F208}" destId="{3B861437-252E-4301-A490-932C578F71F8}" srcOrd="0" destOrd="0" presId="urn:microsoft.com/office/officeart/2005/8/layout/chevron2"/>
    <dgm:cxn modelId="{34E0028B-3EFE-4B05-B522-932FA7A9A4F1}" srcId="{ED602827-40E5-4F3F-AA58-62500860F208}" destId="{8C3EF87B-FCE1-4825-B9B1-230ABE2A924E}" srcOrd="5" destOrd="0" parTransId="{B2E7F4A9-CEA2-4435-9D33-28676E0748C4}" sibTransId="{20A753E8-F07D-4DE8-BB65-875825CA1AF5}"/>
    <dgm:cxn modelId="{D3CAFB92-7111-4958-A100-336CEA24468D}" srcId="{ED602827-40E5-4F3F-AA58-62500860F208}" destId="{CC1E4B16-ED1A-4B78-A23F-22BAA3143BB6}" srcOrd="0" destOrd="0" parTransId="{8AB63EFD-821A-408E-BD03-D382DEA8F3DF}" sibTransId="{DD7D5FE4-1578-439E-93FD-569500DDBDEA}"/>
    <dgm:cxn modelId="{7A543397-027C-4C92-9390-4F6F878108DF}" type="presOf" srcId="{8D615ACE-2BD8-4DD8-947D-84F97C521971}" destId="{B448F441-1CB0-4165-B094-BF4DF245DFE8}" srcOrd="0" destOrd="0" presId="urn:microsoft.com/office/officeart/2005/8/layout/chevron2"/>
    <dgm:cxn modelId="{957837A3-B46C-4C1E-B2CF-F97953755A9E}" type="presOf" srcId="{FD124DFD-4BDB-4504-A426-DE73EEBDDBA2}" destId="{9CBFE902-68CA-4E37-A7C0-00528212427B}" srcOrd="0" destOrd="0" presId="urn:microsoft.com/office/officeart/2005/8/layout/chevron2"/>
    <dgm:cxn modelId="{5815DDA4-B696-4761-A530-9379329EA0EF}" srcId="{92CAE2D6-1BB2-43F3-A0F5-9F3172D781CD}" destId="{D22D2352-D0A6-4569-85C5-39AC9F887203}" srcOrd="0" destOrd="0" parTransId="{D37F6C3D-5B56-4753-A667-BACEE1CDA561}" sibTransId="{A498DD97-0CC1-400F-BBAB-E8BC479268B1}"/>
    <dgm:cxn modelId="{A76739A8-3A4F-47D7-B0A8-0867A7CBFC68}" type="presOf" srcId="{B2D7590C-0FAA-460D-A5AF-F26FE6D46712}" destId="{33EB8CE9-AB4D-471A-89DE-F9E7474CDC02}" srcOrd="0" destOrd="0" presId="urn:microsoft.com/office/officeart/2005/8/layout/chevron2"/>
    <dgm:cxn modelId="{97FEA8B5-5629-4553-93B3-6D76FCACDDE3}" srcId="{E4B2B3B2-2D81-4256-8AD6-147E04181CFD}" destId="{B2D7590C-0FAA-460D-A5AF-F26FE6D46712}" srcOrd="0" destOrd="0" parTransId="{57A2BE82-DD04-4D75-971C-A950691CEA26}" sibTransId="{1D4CF1C5-1893-4734-84B2-44D29438E916}"/>
    <dgm:cxn modelId="{AB0097B6-34B5-4373-AFEA-7123717EC568}" type="presOf" srcId="{5C343E4E-32B1-4F73-A60D-056C2EF918AC}" destId="{01B54075-C0F0-4B99-B0CC-ABA717417CD7}" srcOrd="0" destOrd="0" presId="urn:microsoft.com/office/officeart/2005/8/layout/chevron2"/>
    <dgm:cxn modelId="{74502BBB-0472-47CB-AA0D-39BAD7AD0DE2}" type="presOf" srcId="{9FA64D83-FC4F-4B0D-BD18-26003928171F}" destId="{EC692C4D-0E36-460F-A924-1D6B4117F2FE}" srcOrd="0" destOrd="0" presId="urn:microsoft.com/office/officeart/2005/8/layout/chevron2"/>
    <dgm:cxn modelId="{0C9178BD-FE37-44E3-812C-41920D243EAF}" srcId="{DF20AB48-6B93-4F53-9649-8B5387FCA282}" destId="{F5DD7891-F718-4F91-AF96-6AAE66977C50}" srcOrd="0" destOrd="0" parTransId="{09973A2B-DA85-4925-A36B-BF4BD6002844}" sibTransId="{AF2657E2-2476-46DB-BC2B-9C987FAE0648}"/>
    <dgm:cxn modelId="{E73FAFBF-1CAC-4EE8-8EF2-95A6A509A622}" srcId="{B403B283-AF82-407F-876C-5772C1406A83}" destId="{9FA64D83-FC4F-4B0D-BD18-26003928171F}" srcOrd="0" destOrd="0" parTransId="{124E6C13-213D-4801-B2C9-BA978FA9CC03}" sibTransId="{E24D66E5-D061-4907-BC09-E3CBC2B68F18}"/>
    <dgm:cxn modelId="{113ADCC0-0FEE-4942-9771-76348E727569}" type="presOf" srcId="{92CAE2D6-1BB2-43F3-A0F5-9F3172D781CD}" destId="{37D2105C-DA20-4A38-9183-2779F1C207BE}" srcOrd="0" destOrd="0" presId="urn:microsoft.com/office/officeart/2005/8/layout/chevron2"/>
    <dgm:cxn modelId="{8FD932CA-4B70-4218-8D8D-D49633A75C60}" type="presOf" srcId="{D22D2352-D0A6-4569-85C5-39AC9F887203}" destId="{99ECA365-CAFD-4272-BCD2-708B8910EE55}" srcOrd="0" destOrd="0" presId="urn:microsoft.com/office/officeart/2005/8/layout/chevron2"/>
    <dgm:cxn modelId="{5C3084CB-3ED3-4451-A7C5-9F46926ECB93}" srcId="{ED602827-40E5-4F3F-AA58-62500860F208}" destId="{8D615ACE-2BD8-4DD8-947D-84F97C521971}" srcOrd="7" destOrd="0" parTransId="{EB6C42C6-9B7F-4336-B4F5-6DE552CBE567}" sibTransId="{BABA6B70-7017-4B00-A2DF-F2B6A005454D}"/>
    <dgm:cxn modelId="{11C9EEE9-9E3E-4098-8485-EEC1EE132E88}" srcId="{FD124DFD-4BDB-4504-A426-DE73EEBDDBA2}" destId="{299EAC69-BF6B-4C65-B7DA-2616933EE6DA}" srcOrd="0" destOrd="0" parTransId="{9D540FD5-2B1F-49B3-84D6-35E4FC98EC4C}" sibTransId="{4085F078-08FB-4A71-A19A-3FA0513ED7D1}"/>
    <dgm:cxn modelId="{4B3643EA-54AD-4338-B88A-0FFA7C6F8CA0}" type="presOf" srcId="{EF07F3DD-6A58-4A0C-81F1-8F2CC1A74EFD}" destId="{2F7D4EC5-8E19-4F7D-A70B-49521EDDC01A}" srcOrd="0" destOrd="0" presId="urn:microsoft.com/office/officeart/2005/8/layout/chevron2"/>
    <dgm:cxn modelId="{BDA276EA-511E-432A-92F9-C63308A3A31F}" type="presOf" srcId="{CED5D3C0-0AEF-48CE-BE67-774D6BBC1850}" destId="{9BF4C703-E1F4-4715-B749-50F86E3BE2E0}" srcOrd="0" destOrd="0" presId="urn:microsoft.com/office/officeart/2005/8/layout/chevron2"/>
    <dgm:cxn modelId="{1EA476EB-72EE-48CE-B47F-59ED0668E602}" type="presOf" srcId="{8C3EF87B-FCE1-4825-B9B1-230ABE2A924E}" destId="{07484583-B31B-4003-BE40-E1DF1EAC97B2}" srcOrd="0" destOrd="0" presId="urn:microsoft.com/office/officeart/2005/8/layout/chevron2"/>
    <dgm:cxn modelId="{2E41A5EB-B53B-4166-8BF4-F0EB9E5FA50A}" srcId="{ED602827-40E5-4F3F-AA58-62500860F208}" destId="{DF20AB48-6B93-4F53-9649-8B5387FCA282}" srcOrd="9" destOrd="0" parTransId="{C6DF5B16-5641-4D77-8BD7-4D43538C0470}" sibTransId="{8382B804-5783-4860-82D6-AD2696FEF2EF}"/>
    <dgm:cxn modelId="{B1BB05F0-E423-410C-BE15-BB064AB775CE}" srcId="{ED602827-40E5-4F3F-AA58-62500860F208}" destId="{92CAE2D6-1BB2-43F3-A0F5-9F3172D781CD}" srcOrd="3" destOrd="0" parTransId="{4E5BAA28-52CD-41A2-81B3-AAFBB4CD78B8}" sibTransId="{837E9E46-8CE8-4617-8E9A-99CE41CCA0BD}"/>
    <dgm:cxn modelId="{033C35F7-4FA8-4844-88A4-644A8E14B98C}" srcId="{ED602827-40E5-4F3F-AA58-62500860F208}" destId="{CED5D3C0-0AEF-48CE-BE67-774D6BBC1850}" srcOrd="4" destOrd="0" parTransId="{3BAE13EA-F849-41CB-9F1F-2386477D6801}" sibTransId="{6A725FB0-D8AF-4686-AEC9-77B6A5B85326}"/>
    <dgm:cxn modelId="{0E2097F7-5A59-4F6E-BE5A-6EA81178A8D3}" srcId="{ED602827-40E5-4F3F-AA58-62500860F208}" destId="{B403B283-AF82-407F-876C-5772C1406A83}" srcOrd="2" destOrd="0" parTransId="{0D5460B4-EED2-47B5-AA93-9A233CA061E9}" sibTransId="{980FC42A-C8F8-4CF2-B63D-AF595527E561}"/>
    <dgm:cxn modelId="{042F9AFC-E46E-4EF5-BA53-388AEF83F7E8}" srcId="{ED602827-40E5-4F3F-AA58-62500860F208}" destId="{E4B2B3B2-2D81-4256-8AD6-147E04181CFD}" srcOrd="1" destOrd="0" parTransId="{32E39A87-C592-4DB2-B39F-BBF1EB865F0F}" sibTransId="{E10251FC-2AB9-4A80-A66F-84BC3AC1D236}"/>
    <dgm:cxn modelId="{1064C641-F82D-43C6-98DC-D754785ADBF7}" type="presParOf" srcId="{3B861437-252E-4301-A490-932C578F71F8}" destId="{008CCF66-F145-4EDD-A816-6BEDADD6CD48}" srcOrd="0" destOrd="0" presId="urn:microsoft.com/office/officeart/2005/8/layout/chevron2"/>
    <dgm:cxn modelId="{AA426068-2219-4316-A846-46C2DFBD2997}" type="presParOf" srcId="{008CCF66-F145-4EDD-A816-6BEDADD6CD48}" destId="{E7E3AC60-9D92-4CE0-8B6E-E38F2BBC1360}" srcOrd="0" destOrd="0" presId="urn:microsoft.com/office/officeart/2005/8/layout/chevron2"/>
    <dgm:cxn modelId="{BF29D3FF-DC22-4769-A7FB-2AAF9BADB6B1}" type="presParOf" srcId="{008CCF66-F145-4EDD-A816-6BEDADD6CD48}" destId="{01BBFC48-D3D4-4714-9AC5-7CA28A8E158B}" srcOrd="1" destOrd="0" presId="urn:microsoft.com/office/officeart/2005/8/layout/chevron2"/>
    <dgm:cxn modelId="{75519E03-E773-46D5-A07F-FD4C200E4F53}" type="presParOf" srcId="{3B861437-252E-4301-A490-932C578F71F8}" destId="{88BAF5CC-27EC-4BD1-B234-853D926A94DE}" srcOrd="1" destOrd="0" presId="urn:microsoft.com/office/officeart/2005/8/layout/chevron2"/>
    <dgm:cxn modelId="{4171F100-DFE2-4DEB-97E2-4E774FAC3C26}" type="presParOf" srcId="{3B861437-252E-4301-A490-932C578F71F8}" destId="{E7A2A008-2F70-41CE-BD01-09A96548EF59}" srcOrd="2" destOrd="0" presId="urn:microsoft.com/office/officeart/2005/8/layout/chevron2"/>
    <dgm:cxn modelId="{3324F1EC-F192-4A0F-B2A2-67131FAE2845}" type="presParOf" srcId="{E7A2A008-2F70-41CE-BD01-09A96548EF59}" destId="{DE60021E-6031-4BF5-9C69-F3D4460AF222}" srcOrd="0" destOrd="0" presId="urn:microsoft.com/office/officeart/2005/8/layout/chevron2"/>
    <dgm:cxn modelId="{372D2252-2669-4BCE-9F79-647094EDD0A2}" type="presParOf" srcId="{E7A2A008-2F70-41CE-BD01-09A96548EF59}" destId="{33EB8CE9-AB4D-471A-89DE-F9E7474CDC02}" srcOrd="1" destOrd="0" presId="urn:microsoft.com/office/officeart/2005/8/layout/chevron2"/>
    <dgm:cxn modelId="{A8518C76-DC5F-4D21-80A6-9C4DC94096A4}" type="presParOf" srcId="{3B861437-252E-4301-A490-932C578F71F8}" destId="{62586035-C4B3-4BC4-A45B-B16F10019D64}" srcOrd="3" destOrd="0" presId="urn:microsoft.com/office/officeart/2005/8/layout/chevron2"/>
    <dgm:cxn modelId="{1BD93296-1D04-4B8A-B1F2-9FD3818494F2}" type="presParOf" srcId="{3B861437-252E-4301-A490-932C578F71F8}" destId="{0A83BABC-FE0F-4911-A028-E038204D61C5}" srcOrd="4" destOrd="0" presId="urn:microsoft.com/office/officeart/2005/8/layout/chevron2"/>
    <dgm:cxn modelId="{089D09B8-3D50-4B54-BD67-92A4566F86E7}" type="presParOf" srcId="{0A83BABC-FE0F-4911-A028-E038204D61C5}" destId="{6DC9FDFF-41E2-416D-B6CB-12CC5E28A280}" srcOrd="0" destOrd="0" presId="urn:microsoft.com/office/officeart/2005/8/layout/chevron2"/>
    <dgm:cxn modelId="{A1670D90-8070-4772-AD9B-C9721E90E782}" type="presParOf" srcId="{0A83BABC-FE0F-4911-A028-E038204D61C5}" destId="{EC692C4D-0E36-460F-A924-1D6B4117F2FE}" srcOrd="1" destOrd="0" presId="urn:microsoft.com/office/officeart/2005/8/layout/chevron2"/>
    <dgm:cxn modelId="{DC9796A6-400B-4346-860C-4F097A9570C2}" type="presParOf" srcId="{3B861437-252E-4301-A490-932C578F71F8}" destId="{85CA1296-ADD8-4BFF-A2AE-1915D91F888B}" srcOrd="5" destOrd="0" presId="urn:microsoft.com/office/officeart/2005/8/layout/chevron2"/>
    <dgm:cxn modelId="{643EBD24-74B6-425C-B049-93C9E9B7EC16}" type="presParOf" srcId="{3B861437-252E-4301-A490-932C578F71F8}" destId="{67F5D8F1-DE50-4E3C-82C4-3C2B4BAE6248}" srcOrd="6" destOrd="0" presId="urn:microsoft.com/office/officeart/2005/8/layout/chevron2"/>
    <dgm:cxn modelId="{615A0BB7-7BD2-4E48-A0D8-40234A01F857}" type="presParOf" srcId="{67F5D8F1-DE50-4E3C-82C4-3C2B4BAE6248}" destId="{37D2105C-DA20-4A38-9183-2779F1C207BE}" srcOrd="0" destOrd="0" presId="urn:microsoft.com/office/officeart/2005/8/layout/chevron2"/>
    <dgm:cxn modelId="{62DBB047-D4A9-4B94-BDCC-C636CAFAAF41}" type="presParOf" srcId="{67F5D8F1-DE50-4E3C-82C4-3C2B4BAE6248}" destId="{99ECA365-CAFD-4272-BCD2-708B8910EE55}" srcOrd="1" destOrd="0" presId="urn:microsoft.com/office/officeart/2005/8/layout/chevron2"/>
    <dgm:cxn modelId="{E9E96DFB-B62D-45AE-A0E4-BEE300CD8A7B}" type="presParOf" srcId="{3B861437-252E-4301-A490-932C578F71F8}" destId="{83D5E995-F28B-4891-9A8B-DAA06A00531E}" srcOrd="7" destOrd="0" presId="urn:microsoft.com/office/officeart/2005/8/layout/chevron2"/>
    <dgm:cxn modelId="{5CFDACB4-B850-46C8-800C-5225B64AE51E}" type="presParOf" srcId="{3B861437-252E-4301-A490-932C578F71F8}" destId="{F0A132CF-76F6-49C4-98DC-34E29A6FDB67}" srcOrd="8" destOrd="0" presId="urn:microsoft.com/office/officeart/2005/8/layout/chevron2"/>
    <dgm:cxn modelId="{BCDC9DFA-D58F-4F68-AA2A-02ED06610A55}" type="presParOf" srcId="{F0A132CF-76F6-49C4-98DC-34E29A6FDB67}" destId="{9BF4C703-E1F4-4715-B749-50F86E3BE2E0}" srcOrd="0" destOrd="0" presId="urn:microsoft.com/office/officeart/2005/8/layout/chevron2"/>
    <dgm:cxn modelId="{F6370F33-2504-405C-8375-642E3BDD3D41}" type="presParOf" srcId="{F0A132CF-76F6-49C4-98DC-34E29A6FDB67}" destId="{C27FC806-8CEF-4E44-AE4E-92940C2A6D8A}" srcOrd="1" destOrd="0" presId="urn:microsoft.com/office/officeart/2005/8/layout/chevron2"/>
    <dgm:cxn modelId="{67C46089-F75B-4BE8-99EF-6E4769A3CDA0}" type="presParOf" srcId="{3B861437-252E-4301-A490-932C578F71F8}" destId="{27A34991-5ECC-4BDC-BB04-EFE6CDAD3C8E}" srcOrd="9" destOrd="0" presId="urn:microsoft.com/office/officeart/2005/8/layout/chevron2"/>
    <dgm:cxn modelId="{5B7C4A7E-26D0-46D6-90B7-F5FC7E9F1E22}" type="presParOf" srcId="{3B861437-252E-4301-A490-932C578F71F8}" destId="{F82512CD-CCDE-4DB5-96A9-898A4310C442}" srcOrd="10" destOrd="0" presId="urn:microsoft.com/office/officeart/2005/8/layout/chevron2"/>
    <dgm:cxn modelId="{36E10D14-31FA-448F-BD7E-B043081250BC}" type="presParOf" srcId="{F82512CD-CCDE-4DB5-96A9-898A4310C442}" destId="{07484583-B31B-4003-BE40-E1DF1EAC97B2}" srcOrd="0" destOrd="0" presId="urn:microsoft.com/office/officeart/2005/8/layout/chevron2"/>
    <dgm:cxn modelId="{83DD2EB1-1EB8-49D7-969A-049C364E6F63}" type="presParOf" srcId="{F82512CD-CCDE-4DB5-96A9-898A4310C442}" destId="{5A9C2CEB-6FEC-4825-8232-AA844674F531}" srcOrd="1" destOrd="0" presId="urn:microsoft.com/office/officeart/2005/8/layout/chevron2"/>
    <dgm:cxn modelId="{163D4FCD-A737-49A7-8793-A178CAF640C5}" type="presParOf" srcId="{3B861437-252E-4301-A490-932C578F71F8}" destId="{22E18597-7868-4CA7-AB9E-A32B028E54D4}" srcOrd="11" destOrd="0" presId="urn:microsoft.com/office/officeart/2005/8/layout/chevron2"/>
    <dgm:cxn modelId="{572D455E-653B-4CC0-9783-3ADF02122EAA}" type="presParOf" srcId="{3B861437-252E-4301-A490-932C578F71F8}" destId="{EF11CF06-4B0C-45BF-806A-EC919880A2EB}" srcOrd="12" destOrd="0" presId="urn:microsoft.com/office/officeart/2005/8/layout/chevron2"/>
    <dgm:cxn modelId="{BA0E61AD-BC22-4F25-A62F-AA9166C63FA4}" type="presParOf" srcId="{EF11CF06-4B0C-45BF-806A-EC919880A2EB}" destId="{2F7D4EC5-8E19-4F7D-A70B-49521EDDC01A}" srcOrd="0" destOrd="0" presId="urn:microsoft.com/office/officeart/2005/8/layout/chevron2"/>
    <dgm:cxn modelId="{E3ED1299-9FB8-4CEB-98BA-86667927ECC4}" type="presParOf" srcId="{EF11CF06-4B0C-45BF-806A-EC919880A2EB}" destId="{01B54075-C0F0-4B99-B0CC-ABA717417CD7}" srcOrd="1" destOrd="0" presId="urn:microsoft.com/office/officeart/2005/8/layout/chevron2"/>
    <dgm:cxn modelId="{EEF722F8-99B1-4542-BEC7-DE9DA8AFDF8B}" type="presParOf" srcId="{3B861437-252E-4301-A490-932C578F71F8}" destId="{036092FC-7F49-491D-B9ED-9D2C2FE693F6}" srcOrd="13" destOrd="0" presId="urn:microsoft.com/office/officeart/2005/8/layout/chevron2"/>
    <dgm:cxn modelId="{A16E73B0-7643-446A-91C8-3F7BB7DFAF71}" type="presParOf" srcId="{3B861437-252E-4301-A490-932C578F71F8}" destId="{52E25279-2DA2-47C9-8006-946613ACFE51}" srcOrd="14" destOrd="0" presId="urn:microsoft.com/office/officeart/2005/8/layout/chevron2"/>
    <dgm:cxn modelId="{30B39A25-1261-4D8C-BBC2-0DAFFDD070E9}" type="presParOf" srcId="{52E25279-2DA2-47C9-8006-946613ACFE51}" destId="{B448F441-1CB0-4165-B094-BF4DF245DFE8}" srcOrd="0" destOrd="0" presId="urn:microsoft.com/office/officeart/2005/8/layout/chevron2"/>
    <dgm:cxn modelId="{081CCF28-33E2-4609-BA70-9B4FBA081734}" type="presParOf" srcId="{52E25279-2DA2-47C9-8006-946613ACFE51}" destId="{6C12A57A-CB7D-4772-A327-9800CEE80029}" srcOrd="1" destOrd="0" presId="urn:microsoft.com/office/officeart/2005/8/layout/chevron2"/>
    <dgm:cxn modelId="{C5903243-8743-4DA1-8083-66EC39C50B96}" type="presParOf" srcId="{3B861437-252E-4301-A490-932C578F71F8}" destId="{5DC7358C-FAF5-4BAB-B80D-9C08272DC62C}" srcOrd="15" destOrd="0" presId="urn:microsoft.com/office/officeart/2005/8/layout/chevron2"/>
    <dgm:cxn modelId="{312E8975-B53F-4E64-9528-C958ED7AE17D}" type="presParOf" srcId="{3B861437-252E-4301-A490-932C578F71F8}" destId="{A6D1E335-002A-4292-AE04-7809DBECD4F6}" srcOrd="16" destOrd="0" presId="urn:microsoft.com/office/officeart/2005/8/layout/chevron2"/>
    <dgm:cxn modelId="{347B777D-53E6-4086-BC09-A36B226DE506}" type="presParOf" srcId="{A6D1E335-002A-4292-AE04-7809DBECD4F6}" destId="{02254B10-CE63-44C9-90BD-B0481C267696}" srcOrd="0" destOrd="0" presId="urn:microsoft.com/office/officeart/2005/8/layout/chevron2"/>
    <dgm:cxn modelId="{EB8D6081-A7BF-46D8-9755-3CDC2A79E6F0}" type="presParOf" srcId="{A6D1E335-002A-4292-AE04-7809DBECD4F6}" destId="{2A30BD16-C053-4043-A755-148DE230E2BA}" srcOrd="1" destOrd="0" presId="urn:microsoft.com/office/officeart/2005/8/layout/chevron2"/>
    <dgm:cxn modelId="{502298E8-39EA-489F-B32A-C876724E1EA6}" type="presParOf" srcId="{3B861437-252E-4301-A490-932C578F71F8}" destId="{560F50D3-D343-4719-97A3-D8C00F107B15}" srcOrd="17" destOrd="0" presId="urn:microsoft.com/office/officeart/2005/8/layout/chevron2"/>
    <dgm:cxn modelId="{A325441F-B9E4-492E-AD01-036476459F32}" type="presParOf" srcId="{3B861437-252E-4301-A490-932C578F71F8}" destId="{F174F565-DCEF-4FF8-AF22-FA4846545CC1}" srcOrd="18" destOrd="0" presId="urn:microsoft.com/office/officeart/2005/8/layout/chevron2"/>
    <dgm:cxn modelId="{DAE49F5C-DC86-4BD5-9104-0A9214C11746}" type="presParOf" srcId="{F174F565-DCEF-4FF8-AF22-FA4846545CC1}" destId="{4C4D0F2E-208E-4BF5-B0FB-A00A4E6381CD}" srcOrd="0" destOrd="0" presId="urn:microsoft.com/office/officeart/2005/8/layout/chevron2"/>
    <dgm:cxn modelId="{985B9288-7736-47E3-9292-FD91FB92F488}" type="presParOf" srcId="{F174F565-DCEF-4FF8-AF22-FA4846545CC1}" destId="{97D9A4E1-58CB-486C-B098-F8F1EEA89C0B}" srcOrd="1" destOrd="0" presId="urn:microsoft.com/office/officeart/2005/8/layout/chevron2"/>
    <dgm:cxn modelId="{9012A121-813F-46AB-8508-2277A7D36246}" type="presParOf" srcId="{3B861437-252E-4301-A490-932C578F71F8}" destId="{CDBD9273-D209-4BD6-9A7C-AEFED82D05C4}" srcOrd="19" destOrd="0" presId="urn:microsoft.com/office/officeart/2005/8/layout/chevron2"/>
    <dgm:cxn modelId="{568FAAC4-F551-4E4D-84E1-720BC06A6F8E}" type="presParOf" srcId="{3B861437-252E-4301-A490-932C578F71F8}" destId="{CA1780CB-F717-4AFB-9086-C74A6DC386C9}" srcOrd="20" destOrd="0" presId="urn:microsoft.com/office/officeart/2005/8/layout/chevron2"/>
    <dgm:cxn modelId="{186EF145-5488-4640-A9B7-47B87D638CFF}" type="presParOf" srcId="{CA1780CB-F717-4AFB-9086-C74A6DC386C9}" destId="{9CBFE902-68CA-4E37-A7C0-00528212427B}" srcOrd="0" destOrd="0" presId="urn:microsoft.com/office/officeart/2005/8/layout/chevron2"/>
    <dgm:cxn modelId="{4484A8CA-60A3-4039-A7A7-2029EC0C97D2}" type="presParOf" srcId="{CA1780CB-F717-4AFB-9086-C74A6DC386C9}" destId="{6725DA40-58A9-416D-8FEF-C78400D2DC6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F088C1-6315-4AF3-9DD4-F85E8092BED8}" type="doc">
      <dgm:prSet loTypeId="urn:microsoft.com/office/officeart/2005/8/layout/StepDownProcess" loCatId="process" qsTypeId="urn:microsoft.com/office/officeart/2005/8/quickstyle/simple5" qsCatId="simple" csTypeId="urn:microsoft.com/office/officeart/2005/8/colors/colorful5" csCatId="colorful" phldr="1"/>
      <dgm:spPr/>
      <dgm:t>
        <a:bodyPr/>
        <a:lstStyle/>
        <a:p>
          <a:endParaRPr lang="tr-TR"/>
        </a:p>
      </dgm:t>
    </dgm:pt>
    <dgm:pt modelId="{8422124D-B89B-4B19-A867-BD0366E10404}">
      <dgm:prSet custT="1"/>
      <dgm:spPr>
        <a:solidFill>
          <a:srgbClr val="C00000"/>
        </a:solidFill>
      </dgm:spPr>
      <dgm:t>
        <a:bodyPr/>
        <a:lstStyle/>
        <a:p>
          <a:pPr rtl="0"/>
          <a:r>
            <a:rPr lang="tr-TR" sz="1400" b="1" dirty="0"/>
            <a:t>Yurt Dışı Pazarlama Faaliyeti ve/veya Alım Heyeti</a:t>
          </a:r>
        </a:p>
      </dgm:t>
    </dgm:pt>
    <dgm:pt modelId="{3A0D592D-7EE7-4E71-AC33-272BD11F44F3}" type="parTrans" cxnId="{9CB09C65-6B01-462D-86D6-8F3148B0F029}">
      <dgm:prSet/>
      <dgm:spPr/>
      <dgm:t>
        <a:bodyPr/>
        <a:lstStyle/>
        <a:p>
          <a:endParaRPr lang="tr-TR"/>
        </a:p>
      </dgm:t>
    </dgm:pt>
    <dgm:pt modelId="{F67D4925-D549-4EE3-8943-B1FB256840CE}" type="sibTrans" cxnId="{9CB09C65-6B01-462D-86D6-8F3148B0F029}">
      <dgm:prSet/>
      <dgm:spPr/>
      <dgm:t>
        <a:bodyPr/>
        <a:lstStyle/>
        <a:p>
          <a:endParaRPr lang="tr-TR"/>
        </a:p>
      </dgm:t>
    </dgm:pt>
    <dgm:pt modelId="{75CC44AE-4B6D-4AB0-9051-648C5787E39D}">
      <dgm:prSet custT="1"/>
      <dgm:spPr>
        <a:solidFill>
          <a:srgbClr val="C00000"/>
        </a:solidFill>
      </dgm:spPr>
      <dgm:t>
        <a:bodyPr/>
        <a:lstStyle/>
        <a:p>
          <a:pPr rtl="0"/>
          <a:r>
            <a:rPr lang="tr-TR" sz="2000" b="1" dirty="0"/>
            <a:t>Bireysel Danışmanlık</a:t>
          </a:r>
        </a:p>
      </dgm:t>
    </dgm:pt>
    <dgm:pt modelId="{EDA830A3-5728-4CED-AA89-A2EED3000937}" type="parTrans" cxnId="{0CE4F0C6-8E3F-4AC0-BEF3-7942B8932B1E}">
      <dgm:prSet/>
      <dgm:spPr/>
      <dgm:t>
        <a:bodyPr/>
        <a:lstStyle/>
        <a:p>
          <a:endParaRPr lang="tr-TR"/>
        </a:p>
      </dgm:t>
    </dgm:pt>
    <dgm:pt modelId="{B0F82EE8-9E54-46AC-82AD-74613F8B06F2}" type="sibTrans" cxnId="{0CE4F0C6-8E3F-4AC0-BEF3-7942B8932B1E}">
      <dgm:prSet/>
      <dgm:spPr/>
      <dgm:t>
        <a:bodyPr/>
        <a:lstStyle/>
        <a:p>
          <a:endParaRPr lang="tr-TR"/>
        </a:p>
      </dgm:t>
    </dgm:pt>
    <dgm:pt modelId="{E59CCEE4-E140-4864-967E-E20BB83EDB6A}">
      <dgm:prSet custT="1"/>
      <dgm:spPr>
        <a:solidFill>
          <a:srgbClr val="C00000"/>
        </a:solidFill>
      </dgm:spPr>
      <dgm:t>
        <a:bodyPr/>
        <a:lstStyle/>
        <a:p>
          <a:pPr rtl="0"/>
          <a:r>
            <a:rPr lang="tr-TR" sz="1800" b="1" dirty="0"/>
            <a:t>İşbirliği Kuruluşu Proje Sunumu</a:t>
          </a:r>
        </a:p>
      </dgm:t>
    </dgm:pt>
    <dgm:pt modelId="{66B93E60-3584-483D-AADD-A3B081CC1627}" type="parTrans" cxnId="{EC65FFD8-C752-4807-9556-29B88EFE4520}">
      <dgm:prSet/>
      <dgm:spPr/>
      <dgm:t>
        <a:bodyPr/>
        <a:lstStyle/>
        <a:p>
          <a:endParaRPr lang="tr-TR"/>
        </a:p>
      </dgm:t>
    </dgm:pt>
    <dgm:pt modelId="{181766F7-D029-43A8-ABE6-D84A9635EF31}" type="sibTrans" cxnId="{EC65FFD8-C752-4807-9556-29B88EFE4520}">
      <dgm:prSet/>
      <dgm:spPr/>
      <dgm:t>
        <a:bodyPr/>
        <a:lstStyle/>
        <a:p>
          <a:endParaRPr lang="tr-TR"/>
        </a:p>
      </dgm:t>
    </dgm:pt>
    <dgm:pt modelId="{F865481B-67AD-4E9B-A4A5-470488BA6033}">
      <dgm:prSet custT="1"/>
      <dgm:spPr>
        <a:solidFill>
          <a:srgbClr val="C00000"/>
        </a:solidFill>
      </dgm:spPr>
      <dgm:t>
        <a:bodyPr/>
        <a:lstStyle/>
        <a:p>
          <a:pPr rtl="0"/>
          <a:r>
            <a:rPr lang="tr-TR" sz="1800" b="1" dirty="0"/>
            <a:t>İhtiyaç Analizi ve İstihdam</a:t>
          </a:r>
        </a:p>
      </dgm:t>
    </dgm:pt>
    <dgm:pt modelId="{A3570C1D-8378-44F7-B275-7E35D46C964F}" type="parTrans" cxnId="{04501BAF-F477-4441-8CF3-D4AFC4153A10}">
      <dgm:prSet/>
      <dgm:spPr/>
      <dgm:t>
        <a:bodyPr/>
        <a:lstStyle/>
        <a:p>
          <a:endParaRPr lang="tr-TR"/>
        </a:p>
      </dgm:t>
    </dgm:pt>
    <dgm:pt modelId="{861619C5-40B3-4845-A34D-1208C0364D15}" type="sibTrans" cxnId="{04501BAF-F477-4441-8CF3-D4AFC4153A10}">
      <dgm:prSet/>
      <dgm:spPr/>
      <dgm:t>
        <a:bodyPr/>
        <a:lstStyle/>
        <a:p>
          <a:endParaRPr lang="tr-TR"/>
        </a:p>
      </dgm:t>
    </dgm:pt>
    <dgm:pt modelId="{943EDF46-F2D8-472A-9459-D1AA7BE041D4}">
      <dgm:prSet custT="1"/>
      <dgm:spPr>
        <a:solidFill>
          <a:srgbClr val="C00000"/>
        </a:solidFill>
      </dgm:spPr>
      <dgm:t>
        <a:bodyPr/>
        <a:lstStyle/>
        <a:p>
          <a:pPr rtl="0"/>
          <a:r>
            <a:rPr lang="tr-TR" sz="1400" b="1" dirty="0"/>
            <a:t>Eğitim/ Danışmanlık / Küme Tanıtım Faaliyeti</a:t>
          </a:r>
        </a:p>
      </dgm:t>
    </dgm:pt>
    <dgm:pt modelId="{EC517AAC-815C-4120-86EE-EC9AFEDCE740}" type="parTrans" cxnId="{9BB5D373-BAC1-4276-A729-369E962D312D}">
      <dgm:prSet/>
      <dgm:spPr/>
      <dgm:t>
        <a:bodyPr/>
        <a:lstStyle/>
        <a:p>
          <a:endParaRPr lang="tr-TR"/>
        </a:p>
      </dgm:t>
    </dgm:pt>
    <dgm:pt modelId="{3C7F9D07-8391-4EF5-A579-C77E4CCE20C0}" type="sibTrans" cxnId="{9BB5D373-BAC1-4276-A729-369E962D312D}">
      <dgm:prSet/>
      <dgm:spPr/>
      <dgm:t>
        <a:bodyPr/>
        <a:lstStyle/>
        <a:p>
          <a:endParaRPr lang="tr-TR"/>
        </a:p>
      </dgm:t>
    </dgm:pt>
    <dgm:pt modelId="{33ECF3A0-F4F0-44E4-9796-4C632AA57843}" type="pres">
      <dgm:prSet presAssocID="{CFF088C1-6315-4AF3-9DD4-F85E8092BED8}" presName="rootnode" presStyleCnt="0">
        <dgm:presLayoutVars>
          <dgm:chMax/>
          <dgm:chPref/>
          <dgm:dir/>
          <dgm:animLvl val="lvl"/>
        </dgm:presLayoutVars>
      </dgm:prSet>
      <dgm:spPr/>
    </dgm:pt>
    <dgm:pt modelId="{1503613A-2D7D-4B6C-B594-513654175386}" type="pres">
      <dgm:prSet presAssocID="{E59CCEE4-E140-4864-967E-E20BB83EDB6A}" presName="composite" presStyleCnt="0"/>
      <dgm:spPr/>
    </dgm:pt>
    <dgm:pt modelId="{FAAC15F9-3537-4F55-9E49-6C91951C02E0}" type="pres">
      <dgm:prSet presAssocID="{E59CCEE4-E140-4864-967E-E20BB83EDB6A}" presName="bentUpArrow1" presStyleLbl="alignImgPlace1" presStyleIdx="0" presStyleCnt="4"/>
      <dgm:spPr/>
    </dgm:pt>
    <dgm:pt modelId="{A78EC976-1E2F-4DB5-9A8C-CCE2F1E75BA2}" type="pres">
      <dgm:prSet presAssocID="{E59CCEE4-E140-4864-967E-E20BB83EDB6A}" presName="ParentText" presStyleLbl="node1" presStyleIdx="0" presStyleCnt="5" custScaleX="140414">
        <dgm:presLayoutVars>
          <dgm:chMax val="1"/>
          <dgm:chPref val="1"/>
          <dgm:bulletEnabled val="1"/>
        </dgm:presLayoutVars>
      </dgm:prSet>
      <dgm:spPr/>
    </dgm:pt>
    <dgm:pt modelId="{C5E27124-CAC5-4B1A-A027-67BD1FE731B6}" type="pres">
      <dgm:prSet presAssocID="{E59CCEE4-E140-4864-967E-E20BB83EDB6A}" presName="ChildText" presStyleLbl="revTx" presStyleIdx="0" presStyleCnt="4">
        <dgm:presLayoutVars>
          <dgm:chMax val="0"/>
          <dgm:chPref val="0"/>
          <dgm:bulletEnabled val="1"/>
        </dgm:presLayoutVars>
      </dgm:prSet>
      <dgm:spPr/>
    </dgm:pt>
    <dgm:pt modelId="{02E13555-99E0-4F5B-9246-4BAD922C856A}" type="pres">
      <dgm:prSet presAssocID="{181766F7-D029-43A8-ABE6-D84A9635EF31}" presName="sibTrans" presStyleCnt="0"/>
      <dgm:spPr/>
    </dgm:pt>
    <dgm:pt modelId="{B02B781C-6C08-4F6C-899F-42E083D0D42E}" type="pres">
      <dgm:prSet presAssocID="{F865481B-67AD-4E9B-A4A5-470488BA6033}" presName="composite" presStyleCnt="0"/>
      <dgm:spPr/>
    </dgm:pt>
    <dgm:pt modelId="{1E8CFA32-3D34-4666-9A09-A50580A834F7}" type="pres">
      <dgm:prSet presAssocID="{F865481B-67AD-4E9B-A4A5-470488BA6033}" presName="bentUpArrow1" presStyleLbl="alignImgPlace1" presStyleIdx="1" presStyleCnt="4"/>
      <dgm:spPr/>
    </dgm:pt>
    <dgm:pt modelId="{CC3B7792-E3D2-4FA3-AFCA-0C873DF7C054}" type="pres">
      <dgm:prSet presAssocID="{F865481B-67AD-4E9B-A4A5-470488BA6033}" presName="ParentText" presStyleLbl="node1" presStyleIdx="1" presStyleCnt="5" custScaleX="140414">
        <dgm:presLayoutVars>
          <dgm:chMax val="1"/>
          <dgm:chPref val="1"/>
          <dgm:bulletEnabled val="1"/>
        </dgm:presLayoutVars>
      </dgm:prSet>
      <dgm:spPr/>
    </dgm:pt>
    <dgm:pt modelId="{3726F947-206D-46E5-BCBD-F06A97043AC4}" type="pres">
      <dgm:prSet presAssocID="{F865481B-67AD-4E9B-A4A5-470488BA6033}" presName="ChildText" presStyleLbl="revTx" presStyleIdx="1" presStyleCnt="4">
        <dgm:presLayoutVars>
          <dgm:chMax val="0"/>
          <dgm:chPref val="0"/>
          <dgm:bulletEnabled val="1"/>
        </dgm:presLayoutVars>
      </dgm:prSet>
      <dgm:spPr/>
    </dgm:pt>
    <dgm:pt modelId="{40FC0371-882A-403B-9A42-2A34305DF659}" type="pres">
      <dgm:prSet presAssocID="{861619C5-40B3-4845-A34D-1208C0364D15}" presName="sibTrans" presStyleCnt="0"/>
      <dgm:spPr/>
    </dgm:pt>
    <dgm:pt modelId="{64D45ADF-781C-4CFD-8AC8-33826374840D}" type="pres">
      <dgm:prSet presAssocID="{943EDF46-F2D8-472A-9459-D1AA7BE041D4}" presName="composite" presStyleCnt="0"/>
      <dgm:spPr/>
    </dgm:pt>
    <dgm:pt modelId="{80F6D84C-9969-4BFE-A5CE-CFE43273D58E}" type="pres">
      <dgm:prSet presAssocID="{943EDF46-F2D8-472A-9459-D1AA7BE041D4}" presName="bentUpArrow1" presStyleLbl="alignImgPlace1" presStyleIdx="2" presStyleCnt="4"/>
      <dgm:spPr/>
    </dgm:pt>
    <dgm:pt modelId="{30512A2D-55E0-40B7-9B96-E22EF5C3ED3E}" type="pres">
      <dgm:prSet presAssocID="{943EDF46-F2D8-472A-9459-D1AA7BE041D4}" presName="ParentText" presStyleLbl="node1" presStyleIdx="2" presStyleCnt="5" custScaleX="140414">
        <dgm:presLayoutVars>
          <dgm:chMax val="1"/>
          <dgm:chPref val="1"/>
          <dgm:bulletEnabled val="1"/>
        </dgm:presLayoutVars>
      </dgm:prSet>
      <dgm:spPr/>
    </dgm:pt>
    <dgm:pt modelId="{084BCD93-031C-4A49-8D0A-F55DE5E70093}" type="pres">
      <dgm:prSet presAssocID="{943EDF46-F2D8-472A-9459-D1AA7BE041D4}" presName="ChildText" presStyleLbl="revTx" presStyleIdx="2" presStyleCnt="4">
        <dgm:presLayoutVars>
          <dgm:chMax val="0"/>
          <dgm:chPref val="0"/>
          <dgm:bulletEnabled val="1"/>
        </dgm:presLayoutVars>
      </dgm:prSet>
      <dgm:spPr/>
    </dgm:pt>
    <dgm:pt modelId="{67E23794-7BB4-45EB-97AF-4B96647D66A9}" type="pres">
      <dgm:prSet presAssocID="{3C7F9D07-8391-4EF5-A579-C77E4CCE20C0}" presName="sibTrans" presStyleCnt="0"/>
      <dgm:spPr/>
    </dgm:pt>
    <dgm:pt modelId="{FC962FD2-D095-4D38-8270-1EF6F0C69A3B}" type="pres">
      <dgm:prSet presAssocID="{8422124D-B89B-4B19-A867-BD0366E10404}" presName="composite" presStyleCnt="0"/>
      <dgm:spPr/>
    </dgm:pt>
    <dgm:pt modelId="{1767B39D-5219-4587-AD19-ABF42DCBEB34}" type="pres">
      <dgm:prSet presAssocID="{8422124D-B89B-4B19-A867-BD0366E10404}" presName="bentUpArrow1" presStyleLbl="alignImgPlace1" presStyleIdx="3" presStyleCnt="4"/>
      <dgm:spPr/>
    </dgm:pt>
    <dgm:pt modelId="{7984626A-E1ED-4C8B-B60E-5DBE8A9A26D5}" type="pres">
      <dgm:prSet presAssocID="{8422124D-B89B-4B19-A867-BD0366E10404}" presName="ParentText" presStyleLbl="node1" presStyleIdx="3" presStyleCnt="5" custScaleX="140414">
        <dgm:presLayoutVars>
          <dgm:chMax val="1"/>
          <dgm:chPref val="1"/>
          <dgm:bulletEnabled val="1"/>
        </dgm:presLayoutVars>
      </dgm:prSet>
      <dgm:spPr/>
    </dgm:pt>
    <dgm:pt modelId="{582094C8-C879-48EF-9DEB-4FFB86F18858}" type="pres">
      <dgm:prSet presAssocID="{8422124D-B89B-4B19-A867-BD0366E10404}" presName="ChildText" presStyleLbl="revTx" presStyleIdx="3" presStyleCnt="4">
        <dgm:presLayoutVars>
          <dgm:chMax val="0"/>
          <dgm:chPref val="0"/>
          <dgm:bulletEnabled val="1"/>
        </dgm:presLayoutVars>
      </dgm:prSet>
      <dgm:spPr/>
    </dgm:pt>
    <dgm:pt modelId="{7FA5A0D3-F38A-40B6-AA8E-56136A504D34}" type="pres">
      <dgm:prSet presAssocID="{F67D4925-D549-4EE3-8943-B1FB256840CE}" presName="sibTrans" presStyleCnt="0"/>
      <dgm:spPr/>
    </dgm:pt>
    <dgm:pt modelId="{55FB5DB8-7F86-4E7C-A4B0-70AE514B5131}" type="pres">
      <dgm:prSet presAssocID="{75CC44AE-4B6D-4AB0-9051-648C5787E39D}" presName="composite" presStyleCnt="0"/>
      <dgm:spPr/>
    </dgm:pt>
    <dgm:pt modelId="{D973D372-ACD3-42E6-A29F-868F91A8AAF8}" type="pres">
      <dgm:prSet presAssocID="{75CC44AE-4B6D-4AB0-9051-648C5787E39D}" presName="ParentText" presStyleLbl="node1" presStyleIdx="4" presStyleCnt="5" custScaleX="140414">
        <dgm:presLayoutVars>
          <dgm:chMax val="1"/>
          <dgm:chPref val="1"/>
          <dgm:bulletEnabled val="1"/>
        </dgm:presLayoutVars>
      </dgm:prSet>
      <dgm:spPr/>
    </dgm:pt>
  </dgm:ptLst>
  <dgm:cxnLst>
    <dgm:cxn modelId="{71078E14-F271-47BB-921D-190AD2CC4523}" type="presOf" srcId="{8422124D-B89B-4B19-A867-BD0366E10404}" destId="{7984626A-E1ED-4C8B-B60E-5DBE8A9A26D5}" srcOrd="0" destOrd="0" presId="urn:microsoft.com/office/officeart/2005/8/layout/StepDownProcess"/>
    <dgm:cxn modelId="{1DB90915-7BC7-465E-8115-3F871E13C125}" type="presOf" srcId="{75CC44AE-4B6D-4AB0-9051-648C5787E39D}" destId="{D973D372-ACD3-42E6-A29F-868F91A8AAF8}" srcOrd="0" destOrd="0" presId="urn:microsoft.com/office/officeart/2005/8/layout/StepDownProcess"/>
    <dgm:cxn modelId="{437C932A-77DA-4DC9-A494-3D552F6F2C7E}" type="presOf" srcId="{CFF088C1-6315-4AF3-9DD4-F85E8092BED8}" destId="{33ECF3A0-F4F0-44E4-9796-4C632AA57843}" srcOrd="0" destOrd="0" presId="urn:microsoft.com/office/officeart/2005/8/layout/StepDownProcess"/>
    <dgm:cxn modelId="{502CD243-49B0-41BD-8705-2F4164F624E2}" type="presOf" srcId="{943EDF46-F2D8-472A-9459-D1AA7BE041D4}" destId="{30512A2D-55E0-40B7-9B96-E22EF5C3ED3E}" srcOrd="0" destOrd="0" presId="urn:microsoft.com/office/officeart/2005/8/layout/StepDownProcess"/>
    <dgm:cxn modelId="{9CB09C65-6B01-462D-86D6-8F3148B0F029}" srcId="{CFF088C1-6315-4AF3-9DD4-F85E8092BED8}" destId="{8422124D-B89B-4B19-A867-BD0366E10404}" srcOrd="3" destOrd="0" parTransId="{3A0D592D-7EE7-4E71-AC33-272BD11F44F3}" sibTransId="{F67D4925-D549-4EE3-8943-B1FB256840CE}"/>
    <dgm:cxn modelId="{9BB5D373-BAC1-4276-A729-369E962D312D}" srcId="{CFF088C1-6315-4AF3-9DD4-F85E8092BED8}" destId="{943EDF46-F2D8-472A-9459-D1AA7BE041D4}" srcOrd="2" destOrd="0" parTransId="{EC517AAC-815C-4120-86EE-EC9AFEDCE740}" sibTransId="{3C7F9D07-8391-4EF5-A579-C77E4CCE20C0}"/>
    <dgm:cxn modelId="{3BFE508A-AD13-4BB3-A7A0-DC1869F888EE}" type="presOf" srcId="{F865481B-67AD-4E9B-A4A5-470488BA6033}" destId="{CC3B7792-E3D2-4FA3-AFCA-0C873DF7C054}" srcOrd="0" destOrd="0" presId="urn:microsoft.com/office/officeart/2005/8/layout/StepDownProcess"/>
    <dgm:cxn modelId="{04501BAF-F477-4441-8CF3-D4AFC4153A10}" srcId="{CFF088C1-6315-4AF3-9DD4-F85E8092BED8}" destId="{F865481B-67AD-4E9B-A4A5-470488BA6033}" srcOrd="1" destOrd="0" parTransId="{A3570C1D-8378-44F7-B275-7E35D46C964F}" sibTransId="{861619C5-40B3-4845-A34D-1208C0364D15}"/>
    <dgm:cxn modelId="{FDA71EC2-F026-4453-8E67-0EF190BEB9FB}" type="presOf" srcId="{E59CCEE4-E140-4864-967E-E20BB83EDB6A}" destId="{A78EC976-1E2F-4DB5-9A8C-CCE2F1E75BA2}" srcOrd="0" destOrd="0" presId="urn:microsoft.com/office/officeart/2005/8/layout/StepDownProcess"/>
    <dgm:cxn modelId="{0CE4F0C6-8E3F-4AC0-BEF3-7942B8932B1E}" srcId="{CFF088C1-6315-4AF3-9DD4-F85E8092BED8}" destId="{75CC44AE-4B6D-4AB0-9051-648C5787E39D}" srcOrd="4" destOrd="0" parTransId="{EDA830A3-5728-4CED-AA89-A2EED3000937}" sibTransId="{B0F82EE8-9E54-46AC-82AD-74613F8B06F2}"/>
    <dgm:cxn modelId="{EC65FFD8-C752-4807-9556-29B88EFE4520}" srcId="{CFF088C1-6315-4AF3-9DD4-F85E8092BED8}" destId="{E59CCEE4-E140-4864-967E-E20BB83EDB6A}" srcOrd="0" destOrd="0" parTransId="{66B93E60-3584-483D-AADD-A3B081CC1627}" sibTransId="{181766F7-D029-43A8-ABE6-D84A9635EF31}"/>
    <dgm:cxn modelId="{AFDA1F89-A9F8-46E5-AF76-23EE3C875F89}" type="presParOf" srcId="{33ECF3A0-F4F0-44E4-9796-4C632AA57843}" destId="{1503613A-2D7D-4B6C-B594-513654175386}" srcOrd="0" destOrd="0" presId="urn:microsoft.com/office/officeart/2005/8/layout/StepDownProcess"/>
    <dgm:cxn modelId="{2AB2670E-A898-47A9-BDDE-05D40B020EFB}" type="presParOf" srcId="{1503613A-2D7D-4B6C-B594-513654175386}" destId="{FAAC15F9-3537-4F55-9E49-6C91951C02E0}" srcOrd="0" destOrd="0" presId="urn:microsoft.com/office/officeart/2005/8/layout/StepDownProcess"/>
    <dgm:cxn modelId="{1FDD4753-DDA3-4470-A5E7-DE2399EB5D46}" type="presParOf" srcId="{1503613A-2D7D-4B6C-B594-513654175386}" destId="{A78EC976-1E2F-4DB5-9A8C-CCE2F1E75BA2}" srcOrd="1" destOrd="0" presId="urn:microsoft.com/office/officeart/2005/8/layout/StepDownProcess"/>
    <dgm:cxn modelId="{4971FF90-AFE0-4A34-B8DA-410010C7FD47}" type="presParOf" srcId="{1503613A-2D7D-4B6C-B594-513654175386}" destId="{C5E27124-CAC5-4B1A-A027-67BD1FE731B6}" srcOrd="2" destOrd="0" presId="urn:microsoft.com/office/officeart/2005/8/layout/StepDownProcess"/>
    <dgm:cxn modelId="{7449B10F-53E8-4778-9CBD-44C314BC02AB}" type="presParOf" srcId="{33ECF3A0-F4F0-44E4-9796-4C632AA57843}" destId="{02E13555-99E0-4F5B-9246-4BAD922C856A}" srcOrd="1" destOrd="0" presId="urn:microsoft.com/office/officeart/2005/8/layout/StepDownProcess"/>
    <dgm:cxn modelId="{DF31910F-240D-4449-91C4-0759599A62C6}" type="presParOf" srcId="{33ECF3A0-F4F0-44E4-9796-4C632AA57843}" destId="{B02B781C-6C08-4F6C-899F-42E083D0D42E}" srcOrd="2" destOrd="0" presId="urn:microsoft.com/office/officeart/2005/8/layout/StepDownProcess"/>
    <dgm:cxn modelId="{EFF7F711-9D2A-4537-8015-4582D2CD3FE4}" type="presParOf" srcId="{B02B781C-6C08-4F6C-899F-42E083D0D42E}" destId="{1E8CFA32-3D34-4666-9A09-A50580A834F7}" srcOrd="0" destOrd="0" presId="urn:microsoft.com/office/officeart/2005/8/layout/StepDownProcess"/>
    <dgm:cxn modelId="{CB1B7672-2FC1-46ED-B244-523B68982F1A}" type="presParOf" srcId="{B02B781C-6C08-4F6C-899F-42E083D0D42E}" destId="{CC3B7792-E3D2-4FA3-AFCA-0C873DF7C054}" srcOrd="1" destOrd="0" presId="urn:microsoft.com/office/officeart/2005/8/layout/StepDownProcess"/>
    <dgm:cxn modelId="{037BD91C-18E1-468F-BB36-24298EC62AE5}" type="presParOf" srcId="{B02B781C-6C08-4F6C-899F-42E083D0D42E}" destId="{3726F947-206D-46E5-BCBD-F06A97043AC4}" srcOrd="2" destOrd="0" presId="urn:microsoft.com/office/officeart/2005/8/layout/StepDownProcess"/>
    <dgm:cxn modelId="{9354C48A-D3DE-4B9B-AA82-7C395090C8C8}" type="presParOf" srcId="{33ECF3A0-F4F0-44E4-9796-4C632AA57843}" destId="{40FC0371-882A-403B-9A42-2A34305DF659}" srcOrd="3" destOrd="0" presId="urn:microsoft.com/office/officeart/2005/8/layout/StepDownProcess"/>
    <dgm:cxn modelId="{02EA5F02-05A4-4B4B-BCCB-0BC5B3A7D866}" type="presParOf" srcId="{33ECF3A0-F4F0-44E4-9796-4C632AA57843}" destId="{64D45ADF-781C-4CFD-8AC8-33826374840D}" srcOrd="4" destOrd="0" presId="urn:microsoft.com/office/officeart/2005/8/layout/StepDownProcess"/>
    <dgm:cxn modelId="{D309B74F-9086-462F-BEED-8BD7285BCE68}" type="presParOf" srcId="{64D45ADF-781C-4CFD-8AC8-33826374840D}" destId="{80F6D84C-9969-4BFE-A5CE-CFE43273D58E}" srcOrd="0" destOrd="0" presId="urn:microsoft.com/office/officeart/2005/8/layout/StepDownProcess"/>
    <dgm:cxn modelId="{C93AE319-2A39-45DB-ACBD-925039C3C058}" type="presParOf" srcId="{64D45ADF-781C-4CFD-8AC8-33826374840D}" destId="{30512A2D-55E0-40B7-9B96-E22EF5C3ED3E}" srcOrd="1" destOrd="0" presId="urn:microsoft.com/office/officeart/2005/8/layout/StepDownProcess"/>
    <dgm:cxn modelId="{6DD673B5-DA4C-4BAD-84EA-037478E9E481}" type="presParOf" srcId="{64D45ADF-781C-4CFD-8AC8-33826374840D}" destId="{084BCD93-031C-4A49-8D0A-F55DE5E70093}" srcOrd="2" destOrd="0" presId="urn:microsoft.com/office/officeart/2005/8/layout/StepDownProcess"/>
    <dgm:cxn modelId="{29C75B9C-587D-496F-9860-3A1CC0425CA3}" type="presParOf" srcId="{33ECF3A0-F4F0-44E4-9796-4C632AA57843}" destId="{67E23794-7BB4-45EB-97AF-4B96647D66A9}" srcOrd="5" destOrd="0" presId="urn:microsoft.com/office/officeart/2005/8/layout/StepDownProcess"/>
    <dgm:cxn modelId="{50422D7D-A305-40FC-81D3-D648ABB36B6C}" type="presParOf" srcId="{33ECF3A0-F4F0-44E4-9796-4C632AA57843}" destId="{FC962FD2-D095-4D38-8270-1EF6F0C69A3B}" srcOrd="6" destOrd="0" presId="urn:microsoft.com/office/officeart/2005/8/layout/StepDownProcess"/>
    <dgm:cxn modelId="{729EBDBA-DD5B-4BBB-9866-1CC00111A19F}" type="presParOf" srcId="{FC962FD2-D095-4D38-8270-1EF6F0C69A3B}" destId="{1767B39D-5219-4587-AD19-ABF42DCBEB34}" srcOrd="0" destOrd="0" presId="urn:microsoft.com/office/officeart/2005/8/layout/StepDownProcess"/>
    <dgm:cxn modelId="{AFCA21C1-A6E0-492F-81A3-66C4E92237E5}" type="presParOf" srcId="{FC962FD2-D095-4D38-8270-1EF6F0C69A3B}" destId="{7984626A-E1ED-4C8B-B60E-5DBE8A9A26D5}" srcOrd="1" destOrd="0" presId="urn:microsoft.com/office/officeart/2005/8/layout/StepDownProcess"/>
    <dgm:cxn modelId="{9B0D68BD-1E86-41CC-965A-41EC6FCB5F7F}" type="presParOf" srcId="{FC962FD2-D095-4D38-8270-1EF6F0C69A3B}" destId="{582094C8-C879-48EF-9DEB-4FFB86F18858}" srcOrd="2" destOrd="0" presId="urn:microsoft.com/office/officeart/2005/8/layout/StepDownProcess"/>
    <dgm:cxn modelId="{5137C6C1-AADB-49B9-9E19-176918DCF3D1}" type="presParOf" srcId="{33ECF3A0-F4F0-44E4-9796-4C632AA57843}" destId="{7FA5A0D3-F38A-40B6-AA8E-56136A504D34}" srcOrd="7" destOrd="0" presId="urn:microsoft.com/office/officeart/2005/8/layout/StepDownProcess"/>
    <dgm:cxn modelId="{843ADE5E-61BC-4ADA-8115-93A232ACA2E1}" type="presParOf" srcId="{33ECF3A0-F4F0-44E4-9796-4C632AA57843}" destId="{55FB5DB8-7F86-4E7C-A4B0-70AE514B5131}" srcOrd="8" destOrd="0" presId="urn:microsoft.com/office/officeart/2005/8/layout/StepDownProcess"/>
    <dgm:cxn modelId="{ECD8418A-1160-482B-8F36-A0CF139282A7}" type="presParOf" srcId="{55FB5DB8-7F86-4E7C-A4B0-70AE514B5131}" destId="{D973D372-ACD3-42E6-A29F-868F91A8AAF8}"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0DBBC1-D6DC-46A4-B906-51E3C3381F90}" type="doc">
      <dgm:prSet loTypeId="urn:microsoft.com/office/officeart/2008/layout/VerticalCurvedList" loCatId="list" qsTypeId="urn:microsoft.com/office/officeart/2005/8/quickstyle/simple1" qsCatId="simple" csTypeId="urn:microsoft.com/office/officeart/2005/8/colors/accent3_1" csCatId="accent3" phldr="1"/>
      <dgm:spPr/>
      <dgm:t>
        <a:bodyPr/>
        <a:lstStyle/>
        <a:p>
          <a:endParaRPr lang="tr-TR"/>
        </a:p>
      </dgm:t>
    </dgm:pt>
    <dgm:pt modelId="{33292CF4-810B-4D36-B4DC-E99173BDF89E}">
      <dgm:prSet/>
      <dgm:spPr>
        <a:solidFill>
          <a:srgbClr val="C00000"/>
        </a:solidFill>
      </dgm:spPr>
      <dgm:t>
        <a:bodyPr/>
        <a:lstStyle/>
        <a:p>
          <a:pPr rtl="0"/>
          <a:r>
            <a:rPr lang="tr-TR" b="1" dirty="0"/>
            <a:t>ISO Serisi Belgeleri (OHSAS Belgesi Hariç)</a:t>
          </a:r>
        </a:p>
      </dgm:t>
    </dgm:pt>
    <dgm:pt modelId="{894D9A14-1435-4043-96E5-4E389066AE6D}" type="parTrans" cxnId="{46968683-70EE-4C1C-ACD5-0728E08E210E}">
      <dgm:prSet/>
      <dgm:spPr/>
      <dgm:t>
        <a:bodyPr/>
        <a:lstStyle/>
        <a:p>
          <a:endParaRPr lang="tr-TR"/>
        </a:p>
      </dgm:t>
    </dgm:pt>
    <dgm:pt modelId="{23888D07-14B3-4338-9578-8F1DE196BB92}" type="sibTrans" cxnId="{46968683-70EE-4C1C-ACD5-0728E08E210E}">
      <dgm:prSet/>
      <dgm:spPr/>
      <dgm:t>
        <a:bodyPr/>
        <a:lstStyle/>
        <a:p>
          <a:endParaRPr lang="tr-TR"/>
        </a:p>
      </dgm:t>
    </dgm:pt>
    <dgm:pt modelId="{CDE1F9B1-4F73-4FFD-8FF3-8753F3B0B907}">
      <dgm:prSet/>
      <dgm:spPr>
        <a:solidFill>
          <a:srgbClr val="C00000"/>
        </a:solidFill>
      </dgm:spPr>
      <dgm:t>
        <a:bodyPr/>
        <a:lstStyle/>
        <a:p>
          <a:pPr rtl="0"/>
          <a:r>
            <a:rPr lang="tr-TR" b="1" dirty="0"/>
            <a:t>CE İşareti</a:t>
          </a:r>
        </a:p>
      </dgm:t>
    </dgm:pt>
    <dgm:pt modelId="{DBDDAFC7-C2D3-487F-AADC-D431C4ACD454}" type="parTrans" cxnId="{1A01EB86-1F2E-47C0-8B71-E62DF4BC3F8D}">
      <dgm:prSet/>
      <dgm:spPr/>
      <dgm:t>
        <a:bodyPr/>
        <a:lstStyle/>
        <a:p>
          <a:endParaRPr lang="tr-TR"/>
        </a:p>
      </dgm:t>
    </dgm:pt>
    <dgm:pt modelId="{D305DAF1-D909-4EE1-B3B4-F15C1F6A3213}" type="sibTrans" cxnId="{1A01EB86-1F2E-47C0-8B71-E62DF4BC3F8D}">
      <dgm:prSet/>
      <dgm:spPr/>
      <dgm:t>
        <a:bodyPr/>
        <a:lstStyle/>
        <a:p>
          <a:endParaRPr lang="tr-TR"/>
        </a:p>
      </dgm:t>
    </dgm:pt>
    <dgm:pt modelId="{A4E78BE5-C98B-4A41-830C-E26965660C68}">
      <dgm:prSet/>
      <dgm:spPr>
        <a:solidFill>
          <a:srgbClr val="C00000"/>
        </a:solidFill>
      </dgm:spPr>
      <dgm:t>
        <a:bodyPr/>
        <a:lstStyle/>
        <a:p>
          <a:pPr rtl="0"/>
          <a:r>
            <a:rPr lang="tr-TR" b="1" dirty="0"/>
            <a:t>HACCP sertifikası</a:t>
          </a:r>
        </a:p>
      </dgm:t>
    </dgm:pt>
    <dgm:pt modelId="{BB28401B-EAD1-4F59-A2EE-15F8118188C3}" type="parTrans" cxnId="{B7E6BC7F-1789-4F28-AA1F-BF689B7A00A6}">
      <dgm:prSet/>
      <dgm:spPr/>
      <dgm:t>
        <a:bodyPr/>
        <a:lstStyle/>
        <a:p>
          <a:endParaRPr lang="tr-TR"/>
        </a:p>
      </dgm:t>
    </dgm:pt>
    <dgm:pt modelId="{646ABC2E-9531-4DFC-BD34-A47B879530DD}" type="sibTrans" cxnId="{B7E6BC7F-1789-4F28-AA1F-BF689B7A00A6}">
      <dgm:prSet/>
      <dgm:spPr/>
      <dgm:t>
        <a:bodyPr/>
        <a:lstStyle/>
        <a:p>
          <a:endParaRPr lang="tr-TR"/>
        </a:p>
      </dgm:t>
    </dgm:pt>
    <dgm:pt modelId="{A683752C-DB7C-45B7-8220-467B0C872B4F}">
      <dgm:prSet/>
      <dgm:spPr>
        <a:solidFill>
          <a:srgbClr val="C00000"/>
        </a:solidFill>
      </dgm:spPr>
      <dgm:t>
        <a:bodyPr/>
        <a:lstStyle/>
        <a:p>
          <a:pPr rtl="0"/>
          <a:r>
            <a:rPr lang="tr-TR" b="1" dirty="0"/>
            <a:t>GLOBAL GAP Belgesi</a:t>
          </a:r>
        </a:p>
      </dgm:t>
    </dgm:pt>
    <dgm:pt modelId="{3C74B8FF-F6B3-4FFC-B237-86A7AD924721}" type="parTrans" cxnId="{F4A92FB7-2DFB-462D-A6EA-9835DD28C7B4}">
      <dgm:prSet/>
      <dgm:spPr/>
      <dgm:t>
        <a:bodyPr/>
        <a:lstStyle/>
        <a:p>
          <a:endParaRPr lang="tr-TR"/>
        </a:p>
      </dgm:t>
    </dgm:pt>
    <dgm:pt modelId="{C88AF1BC-DC0D-4B8D-95FC-DCCDA64F1C9D}" type="sibTrans" cxnId="{F4A92FB7-2DFB-462D-A6EA-9835DD28C7B4}">
      <dgm:prSet/>
      <dgm:spPr/>
      <dgm:t>
        <a:bodyPr/>
        <a:lstStyle/>
        <a:p>
          <a:endParaRPr lang="tr-TR"/>
        </a:p>
      </dgm:t>
    </dgm:pt>
    <dgm:pt modelId="{051BF98B-2CD9-4359-ACC0-4239F2666B3B}">
      <dgm:prSet/>
      <dgm:spPr>
        <a:solidFill>
          <a:srgbClr val="C00000"/>
        </a:solidFill>
      </dgm:spPr>
      <dgm:t>
        <a:bodyPr/>
        <a:lstStyle/>
        <a:p>
          <a:pPr rtl="0"/>
          <a:r>
            <a:rPr lang="tr-TR" b="1" dirty="0"/>
            <a:t>OEKOTEX sertifikası</a:t>
          </a:r>
        </a:p>
      </dgm:t>
    </dgm:pt>
    <dgm:pt modelId="{E2E25BC4-DB91-4B63-A281-41023710AD72}" type="parTrans" cxnId="{855674F4-CB18-4F04-B254-9938E82001B1}">
      <dgm:prSet/>
      <dgm:spPr/>
      <dgm:t>
        <a:bodyPr/>
        <a:lstStyle/>
        <a:p>
          <a:endParaRPr lang="tr-TR"/>
        </a:p>
      </dgm:t>
    </dgm:pt>
    <dgm:pt modelId="{159F173E-3B93-43AF-956B-EAE0538F95F9}" type="sibTrans" cxnId="{855674F4-CB18-4F04-B254-9938E82001B1}">
      <dgm:prSet/>
      <dgm:spPr/>
      <dgm:t>
        <a:bodyPr/>
        <a:lstStyle/>
        <a:p>
          <a:endParaRPr lang="tr-TR"/>
        </a:p>
      </dgm:t>
    </dgm:pt>
    <dgm:pt modelId="{5B85E118-7B14-4A51-85E6-479128D4F889}">
      <dgm:prSet/>
      <dgm:spPr>
        <a:solidFill>
          <a:srgbClr val="C00000"/>
        </a:solidFill>
      </dgm:spPr>
      <dgm:t>
        <a:bodyPr/>
        <a:lstStyle/>
        <a:p>
          <a:pPr rtl="0"/>
          <a:r>
            <a:rPr lang="tr-TR" b="1" dirty="0"/>
            <a:t>Tarım Ürünlerine İlişkin Analiz Belgeleri</a:t>
          </a:r>
        </a:p>
      </dgm:t>
    </dgm:pt>
    <dgm:pt modelId="{EB754F87-C561-4472-8056-FC965F9C84C9}" type="parTrans" cxnId="{E0585839-E50E-4EB6-A0FE-77CF64346AC0}">
      <dgm:prSet/>
      <dgm:spPr/>
      <dgm:t>
        <a:bodyPr/>
        <a:lstStyle/>
        <a:p>
          <a:endParaRPr lang="tr-TR"/>
        </a:p>
      </dgm:t>
    </dgm:pt>
    <dgm:pt modelId="{FBDBEAAD-FE30-447B-AB8C-7F5450265F4C}" type="sibTrans" cxnId="{E0585839-E50E-4EB6-A0FE-77CF64346AC0}">
      <dgm:prSet/>
      <dgm:spPr/>
      <dgm:t>
        <a:bodyPr/>
        <a:lstStyle/>
        <a:p>
          <a:endParaRPr lang="tr-TR"/>
        </a:p>
      </dgm:t>
    </dgm:pt>
    <dgm:pt modelId="{05CAD8EB-8529-49AC-A0ED-5A5C08C5A965}">
      <dgm:prSet/>
      <dgm:spPr>
        <a:solidFill>
          <a:srgbClr val="C00000"/>
        </a:solidFill>
      </dgm:spPr>
      <dgm:t>
        <a:bodyPr/>
        <a:lstStyle/>
        <a:p>
          <a:pPr rtl="0"/>
          <a:r>
            <a:rPr lang="tr-TR" b="1" dirty="0"/>
            <a:t>Organik Ürün sertifikaları</a:t>
          </a:r>
        </a:p>
      </dgm:t>
    </dgm:pt>
    <dgm:pt modelId="{BE519C1F-783E-4556-9ABA-062814D03017}" type="parTrans" cxnId="{48F2BA04-0039-4C47-A778-D2F4EE4B6F5D}">
      <dgm:prSet/>
      <dgm:spPr/>
      <dgm:t>
        <a:bodyPr/>
        <a:lstStyle/>
        <a:p>
          <a:endParaRPr lang="tr-TR"/>
        </a:p>
      </dgm:t>
    </dgm:pt>
    <dgm:pt modelId="{2C8DEA04-BAD8-402F-81A9-DB17E27E16E2}" type="sibTrans" cxnId="{48F2BA04-0039-4C47-A778-D2F4EE4B6F5D}">
      <dgm:prSet/>
      <dgm:spPr/>
      <dgm:t>
        <a:bodyPr/>
        <a:lstStyle/>
        <a:p>
          <a:endParaRPr lang="tr-TR"/>
        </a:p>
      </dgm:t>
    </dgm:pt>
    <dgm:pt modelId="{616E6F42-D2E5-47AF-AC64-07578853D64E}" type="pres">
      <dgm:prSet presAssocID="{150DBBC1-D6DC-46A4-B906-51E3C3381F90}" presName="Name0" presStyleCnt="0">
        <dgm:presLayoutVars>
          <dgm:chMax val="7"/>
          <dgm:chPref val="7"/>
          <dgm:dir/>
        </dgm:presLayoutVars>
      </dgm:prSet>
      <dgm:spPr/>
    </dgm:pt>
    <dgm:pt modelId="{EA1424ED-FE23-4375-BD7F-9E0CB8F22CC6}" type="pres">
      <dgm:prSet presAssocID="{150DBBC1-D6DC-46A4-B906-51E3C3381F90}" presName="Name1" presStyleCnt="0"/>
      <dgm:spPr/>
    </dgm:pt>
    <dgm:pt modelId="{C32D2245-BC1E-4AB6-B345-67BC66850176}" type="pres">
      <dgm:prSet presAssocID="{150DBBC1-D6DC-46A4-B906-51E3C3381F90}" presName="cycle" presStyleCnt="0"/>
      <dgm:spPr/>
    </dgm:pt>
    <dgm:pt modelId="{AC7FE7B0-A991-4EDC-8DDF-0A8C2F1BF01A}" type="pres">
      <dgm:prSet presAssocID="{150DBBC1-D6DC-46A4-B906-51E3C3381F90}" presName="srcNode" presStyleLbl="node1" presStyleIdx="0" presStyleCnt="7"/>
      <dgm:spPr/>
    </dgm:pt>
    <dgm:pt modelId="{FC6F43FF-D241-4F83-971D-912965429F72}" type="pres">
      <dgm:prSet presAssocID="{150DBBC1-D6DC-46A4-B906-51E3C3381F90}" presName="conn" presStyleLbl="parChTrans1D2" presStyleIdx="0" presStyleCnt="1"/>
      <dgm:spPr/>
    </dgm:pt>
    <dgm:pt modelId="{327AB3AC-6330-44C8-91AE-48BAB8DF8FD3}" type="pres">
      <dgm:prSet presAssocID="{150DBBC1-D6DC-46A4-B906-51E3C3381F90}" presName="extraNode" presStyleLbl="node1" presStyleIdx="0" presStyleCnt="7"/>
      <dgm:spPr/>
    </dgm:pt>
    <dgm:pt modelId="{BDD3EE6D-C35A-4B42-8CBC-204878122AB1}" type="pres">
      <dgm:prSet presAssocID="{150DBBC1-D6DC-46A4-B906-51E3C3381F90}" presName="dstNode" presStyleLbl="node1" presStyleIdx="0" presStyleCnt="7"/>
      <dgm:spPr/>
    </dgm:pt>
    <dgm:pt modelId="{220EF659-202C-49CD-B888-A86DC9E65256}" type="pres">
      <dgm:prSet presAssocID="{33292CF4-810B-4D36-B4DC-E99173BDF89E}" presName="text_1" presStyleLbl="node1" presStyleIdx="0" presStyleCnt="7">
        <dgm:presLayoutVars>
          <dgm:bulletEnabled val="1"/>
        </dgm:presLayoutVars>
      </dgm:prSet>
      <dgm:spPr/>
    </dgm:pt>
    <dgm:pt modelId="{FC7A32F9-B7F9-4DF6-87CA-435F7DA9A596}" type="pres">
      <dgm:prSet presAssocID="{33292CF4-810B-4D36-B4DC-E99173BDF89E}" presName="accent_1" presStyleCnt="0"/>
      <dgm:spPr/>
    </dgm:pt>
    <dgm:pt modelId="{D890C11B-6B15-47C4-988F-A541EF79F395}" type="pres">
      <dgm:prSet presAssocID="{33292CF4-810B-4D36-B4DC-E99173BDF89E}" presName="accentRepeatNode" presStyleLbl="solidFgAcc1" presStyleIdx="0" presStyleCnt="7"/>
      <dgm:spPr/>
    </dgm:pt>
    <dgm:pt modelId="{FB17B97B-7F94-4D49-BFF6-42DE302D5E6F}" type="pres">
      <dgm:prSet presAssocID="{CDE1F9B1-4F73-4FFD-8FF3-8753F3B0B907}" presName="text_2" presStyleLbl="node1" presStyleIdx="1" presStyleCnt="7">
        <dgm:presLayoutVars>
          <dgm:bulletEnabled val="1"/>
        </dgm:presLayoutVars>
      </dgm:prSet>
      <dgm:spPr/>
    </dgm:pt>
    <dgm:pt modelId="{94298F60-3ED2-4CA8-B035-EAE9AFE35F44}" type="pres">
      <dgm:prSet presAssocID="{CDE1F9B1-4F73-4FFD-8FF3-8753F3B0B907}" presName="accent_2" presStyleCnt="0"/>
      <dgm:spPr/>
    </dgm:pt>
    <dgm:pt modelId="{327786CD-5078-4E89-AAF9-2506B4EBB43C}" type="pres">
      <dgm:prSet presAssocID="{CDE1F9B1-4F73-4FFD-8FF3-8753F3B0B907}" presName="accentRepeatNode" presStyleLbl="solidFgAcc1" presStyleIdx="1" presStyleCnt="7"/>
      <dgm:spPr/>
    </dgm:pt>
    <dgm:pt modelId="{455E7324-8C0E-413E-96CC-1B2B8C3E2336}" type="pres">
      <dgm:prSet presAssocID="{A4E78BE5-C98B-4A41-830C-E26965660C68}" presName="text_3" presStyleLbl="node1" presStyleIdx="2" presStyleCnt="7">
        <dgm:presLayoutVars>
          <dgm:bulletEnabled val="1"/>
        </dgm:presLayoutVars>
      </dgm:prSet>
      <dgm:spPr/>
    </dgm:pt>
    <dgm:pt modelId="{8AC510F7-FE14-4B2B-8506-43CD51982AFC}" type="pres">
      <dgm:prSet presAssocID="{A4E78BE5-C98B-4A41-830C-E26965660C68}" presName="accent_3" presStyleCnt="0"/>
      <dgm:spPr/>
    </dgm:pt>
    <dgm:pt modelId="{B8272750-D7EC-4AE2-B823-3FD0511AC6E2}" type="pres">
      <dgm:prSet presAssocID="{A4E78BE5-C98B-4A41-830C-E26965660C68}" presName="accentRepeatNode" presStyleLbl="solidFgAcc1" presStyleIdx="2" presStyleCnt="7"/>
      <dgm:spPr/>
    </dgm:pt>
    <dgm:pt modelId="{F3E9362E-D0D3-4002-94CD-8EF5878DE380}" type="pres">
      <dgm:prSet presAssocID="{A683752C-DB7C-45B7-8220-467B0C872B4F}" presName="text_4" presStyleLbl="node1" presStyleIdx="3" presStyleCnt="7">
        <dgm:presLayoutVars>
          <dgm:bulletEnabled val="1"/>
        </dgm:presLayoutVars>
      </dgm:prSet>
      <dgm:spPr/>
    </dgm:pt>
    <dgm:pt modelId="{468E2663-2CD5-4DFC-8298-74E7CC9F9673}" type="pres">
      <dgm:prSet presAssocID="{A683752C-DB7C-45B7-8220-467B0C872B4F}" presName="accent_4" presStyleCnt="0"/>
      <dgm:spPr/>
    </dgm:pt>
    <dgm:pt modelId="{BC8FB4B1-D494-4E69-8AC2-EE08F6413AF6}" type="pres">
      <dgm:prSet presAssocID="{A683752C-DB7C-45B7-8220-467B0C872B4F}" presName="accentRepeatNode" presStyleLbl="solidFgAcc1" presStyleIdx="3" presStyleCnt="7"/>
      <dgm:spPr/>
    </dgm:pt>
    <dgm:pt modelId="{05A2CAED-3FD6-4C4D-8745-353689DAB3E5}" type="pres">
      <dgm:prSet presAssocID="{05CAD8EB-8529-49AC-A0ED-5A5C08C5A965}" presName="text_5" presStyleLbl="node1" presStyleIdx="4" presStyleCnt="7">
        <dgm:presLayoutVars>
          <dgm:bulletEnabled val="1"/>
        </dgm:presLayoutVars>
      </dgm:prSet>
      <dgm:spPr/>
    </dgm:pt>
    <dgm:pt modelId="{5FE4C07D-A097-4C8E-BAF3-C0C88C355734}" type="pres">
      <dgm:prSet presAssocID="{05CAD8EB-8529-49AC-A0ED-5A5C08C5A965}" presName="accent_5" presStyleCnt="0"/>
      <dgm:spPr/>
    </dgm:pt>
    <dgm:pt modelId="{EB4D0D2F-535A-4C22-A58D-0920E66FD06B}" type="pres">
      <dgm:prSet presAssocID="{05CAD8EB-8529-49AC-A0ED-5A5C08C5A965}" presName="accentRepeatNode" presStyleLbl="solidFgAcc1" presStyleIdx="4" presStyleCnt="7"/>
      <dgm:spPr/>
    </dgm:pt>
    <dgm:pt modelId="{2DBE9A94-6C8F-4AB8-AF7C-4EC45737BB12}" type="pres">
      <dgm:prSet presAssocID="{051BF98B-2CD9-4359-ACC0-4239F2666B3B}" presName="text_6" presStyleLbl="node1" presStyleIdx="5" presStyleCnt="7">
        <dgm:presLayoutVars>
          <dgm:bulletEnabled val="1"/>
        </dgm:presLayoutVars>
      </dgm:prSet>
      <dgm:spPr/>
    </dgm:pt>
    <dgm:pt modelId="{DB2C7365-4DB7-4154-9CB3-754B8821B9F7}" type="pres">
      <dgm:prSet presAssocID="{051BF98B-2CD9-4359-ACC0-4239F2666B3B}" presName="accent_6" presStyleCnt="0"/>
      <dgm:spPr/>
    </dgm:pt>
    <dgm:pt modelId="{D9F0C1F4-409E-4A0F-A7C0-5D4F7DDFC80E}" type="pres">
      <dgm:prSet presAssocID="{051BF98B-2CD9-4359-ACC0-4239F2666B3B}" presName="accentRepeatNode" presStyleLbl="solidFgAcc1" presStyleIdx="5" presStyleCnt="7"/>
      <dgm:spPr/>
    </dgm:pt>
    <dgm:pt modelId="{9B952F31-3EA3-4A5F-A7DB-EEB08ED9851B}" type="pres">
      <dgm:prSet presAssocID="{5B85E118-7B14-4A51-85E6-479128D4F889}" presName="text_7" presStyleLbl="node1" presStyleIdx="6" presStyleCnt="7">
        <dgm:presLayoutVars>
          <dgm:bulletEnabled val="1"/>
        </dgm:presLayoutVars>
      </dgm:prSet>
      <dgm:spPr/>
    </dgm:pt>
    <dgm:pt modelId="{2FBCB965-F630-4075-BF06-895D05BA0899}" type="pres">
      <dgm:prSet presAssocID="{5B85E118-7B14-4A51-85E6-479128D4F889}" presName="accent_7" presStyleCnt="0"/>
      <dgm:spPr/>
    </dgm:pt>
    <dgm:pt modelId="{50F24107-7EC0-4937-AC0F-ED662939CBBF}" type="pres">
      <dgm:prSet presAssocID="{5B85E118-7B14-4A51-85E6-479128D4F889}" presName="accentRepeatNode" presStyleLbl="solidFgAcc1" presStyleIdx="6" presStyleCnt="7"/>
      <dgm:spPr/>
    </dgm:pt>
  </dgm:ptLst>
  <dgm:cxnLst>
    <dgm:cxn modelId="{48F2BA04-0039-4C47-A778-D2F4EE4B6F5D}" srcId="{150DBBC1-D6DC-46A4-B906-51E3C3381F90}" destId="{05CAD8EB-8529-49AC-A0ED-5A5C08C5A965}" srcOrd="4" destOrd="0" parTransId="{BE519C1F-783E-4556-9ABA-062814D03017}" sibTransId="{2C8DEA04-BAD8-402F-81A9-DB17E27E16E2}"/>
    <dgm:cxn modelId="{AD527E0E-BCF7-4D95-81F5-E7D73795160D}" type="presOf" srcId="{CDE1F9B1-4F73-4FFD-8FF3-8753F3B0B907}" destId="{FB17B97B-7F94-4D49-BFF6-42DE302D5E6F}" srcOrd="0" destOrd="0" presId="urn:microsoft.com/office/officeart/2008/layout/VerticalCurvedList"/>
    <dgm:cxn modelId="{19B21223-39EF-4D5E-B335-D1A6AE2884D5}" type="presOf" srcId="{A683752C-DB7C-45B7-8220-467B0C872B4F}" destId="{F3E9362E-D0D3-4002-94CD-8EF5878DE380}" srcOrd="0" destOrd="0" presId="urn:microsoft.com/office/officeart/2008/layout/VerticalCurvedList"/>
    <dgm:cxn modelId="{CEE1F926-3E9F-45D3-9B9C-94DCEE9182C8}" type="presOf" srcId="{05CAD8EB-8529-49AC-A0ED-5A5C08C5A965}" destId="{05A2CAED-3FD6-4C4D-8745-353689DAB3E5}" srcOrd="0" destOrd="0" presId="urn:microsoft.com/office/officeart/2008/layout/VerticalCurvedList"/>
    <dgm:cxn modelId="{E0585839-E50E-4EB6-A0FE-77CF64346AC0}" srcId="{150DBBC1-D6DC-46A4-B906-51E3C3381F90}" destId="{5B85E118-7B14-4A51-85E6-479128D4F889}" srcOrd="6" destOrd="0" parTransId="{EB754F87-C561-4472-8056-FC965F9C84C9}" sibTransId="{FBDBEAAD-FE30-447B-AB8C-7F5450265F4C}"/>
    <dgm:cxn modelId="{84AB6F6A-BDCE-416E-BDBD-711A27A46D7E}" type="presOf" srcId="{150DBBC1-D6DC-46A4-B906-51E3C3381F90}" destId="{616E6F42-D2E5-47AF-AC64-07578853D64E}" srcOrd="0" destOrd="0" presId="urn:microsoft.com/office/officeart/2008/layout/VerticalCurvedList"/>
    <dgm:cxn modelId="{5FD0EB6D-E304-4E9D-BC85-6909A5888315}" type="presOf" srcId="{33292CF4-810B-4D36-B4DC-E99173BDF89E}" destId="{220EF659-202C-49CD-B888-A86DC9E65256}" srcOrd="0" destOrd="0" presId="urn:microsoft.com/office/officeart/2008/layout/VerticalCurvedList"/>
    <dgm:cxn modelId="{4F07C657-CB23-4F4A-8D38-B3FF38C3F297}" type="presOf" srcId="{23888D07-14B3-4338-9578-8F1DE196BB92}" destId="{FC6F43FF-D241-4F83-971D-912965429F72}" srcOrd="0" destOrd="0" presId="urn:microsoft.com/office/officeart/2008/layout/VerticalCurvedList"/>
    <dgm:cxn modelId="{9E54277E-C9A6-4F5F-8926-6EC9612B3AFC}" type="presOf" srcId="{5B85E118-7B14-4A51-85E6-479128D4F889}" destId="{9B952F31-3EA3-4A5F-A7DB-EEB08ED9851B}" srcOrd="0" destOrd="0" presId="urn:microsoft.com/office/officeart/2008/layout/VerticalCurvedList"/>
    <dgm:cxn modelId="{B7E6BC7F-1789-4F28-AA1F-BF689B7A00A6}" srcId="{150DBBC1-D6DC-46A4-B906-51E3C3381F90}" destId="{A4E78BE5-C98B-4A41-830C-E26965660C68}" srcOrd="2" destOrd="0" parTransId="{BB28401B-EAD1-4F59-A2EE-15F8118188C3}" sibTransId="{646ABC2E-9531-4DFC-BD34-A47B879530DD}"/>
    <dgm:cxn modelId="{46968683-70EE-4C1C-ACD5-0728E08E210E}" srcId="{150DBBC1-D6DC-46A4-B906-51E3C3381F90}" destId="{33292CF4-810B-4D36-B4DC-E99173BDF89E}" srcOrd="0" destOrd="0" parTransId="{894D9A14-1435-4043-96E5-4E389066AE6D}" sibTransId="{23888D07-14B3-4338-9578-8F1DE196BB92}"/>
    <dgm:cxn modelId="{B81F6784-D68C-4F31-8589-977FF8D29F91}" type="presOf" srcId="{051BF98B-2CD9-4359-ACC0-4239F2666B3B}" destId="{2DBE9A94-6C8F-4AB8-AF7C-4EC45737BB12}" srcOrd="0" destOrd="0" presId="urn:microsoft.com/office/officeart/2008/layout/VerticalCurvedList"/>
    <dgm:cxn modelId="{1A01EB86-1F2E-47C0-8B71-E62DF4BC3F8D}" srcId="{150DBBC1-D6DC-46A4-B906-51E3C3381F90}" destId="{CDE1F9B1-4F73-4FFD-8FF3-8753F3B0B907}" srcOrd="1" destOrd="0" parTransId="{DBDDAFC7-C2D3-487F-AADC-D431C4ACD454}" sibTransId="{D305DAF1-D909-4EE1-B3B4-F15C1F6A3213}"/>
    <dgm:cxn modelId="{A4C00F93-0691-468B-8200-7E6115C6A844}" type="presOf" srcId="{A4E78BE5-C98B-4A41-830C-E26965660C68}" destId="{455E7324-8C0E-413E-96CC-1B2B8C3E2336}" srcOrd="0" destOrd="0" presId="urn:microsoft.com/office/officeart/2008/layout/VerticalCurvedList"/>
    <dgm:cxn modelId="{F4A92FB7-2DFB-462D-A6EA-9835DD28C7B4}" srcId="{150DBBC1-D6DC-46A4-B906-51E3C3381F90}" destId="{A683752C-DB7C-45B7-8220-467B0C872B4F}" srcOrd="3" destOrd="0" parTransId="{3C74B8FF-F6B3-4FFC-B237-86A7AD924721}" sibTransId="{C88AF1BC-DC0D-4B8D-95FC-DCCDA64F1C9D}"/>
    <dgm:cxn modelId="{855674F4-CB18-4F04-B254-9938E82001B1}" srcId="{150DBBC1-D6DC-46A4-B906-51E3C3381F90}" destId="{051BF98B-2CD9-4359-ACC0-4239F2666B3B}" srcOrd="5" destOrd="0" parTransId="{E2E25BC4-DB91-4B63-A281-41023710AD72}" sibTransId="{159F173E-3B93-43AF-956B-EAE0538F95F9}"/>
    <dgm:cxn modelId="{129BB77B-53CD-459F-90AC-5244524275ED}" type="presParOf" srcId="{616E6F42-D2E5-47AF-AC64-07578853D64E}" destId="{EA1424ED-FE23-4375-BD7F-9E0CB8F22CC6}" srcOrd="0" destOrd="0" presId="urn:microsoft.com/office/officeart/2008/layout/VerticalCurvedList"/>
    <dgm:cxn modelId="{912D2B9C-3BAB-4684-A1D1-D3C581B11B8E}" type="presParOf" srcId="{EA1424ED-FE23-4375-BD7F-9E0CB8F22CC6}" destId="{C32D2245-BC1E-4AB6-B345-67BC66850176}" srcOrd="0" destOrd="0" presId="urn:microsoft.com/office/officeart/2008/layout/VerticalCurvedList"/>
    <dgm:cxn modelId="{08087CAC-4F04-4934-81B1-1C4119681922}" type="presParOf" srcId="{C32D2245-BC1E-4AB6-B345-67BC66850176}" destId="{AC7FE7B0-A991-4EDC-8DDF-0A8C2F1BF01A}" srcOrd="0" destOrd="0" presId="urn:microsoft.com/office/officeart/2008/layout/VerticalCurvedList"/>
    <dgm:cxn modelId="{DFF640AC-4CA2-41A0-A055-7F9042B8E697}" type="presParOf" srcId="{C32D2245-BC1E-4AB6-B345-67BC66850176}" destId="{FC6F43FF-D241-4F83-971D-912965429F72}" srcOrd="1" destOrd="0" presId="urn:microsoft.com/office/officeart/2008/layout/VerticalCurvedList"/>
    <dgm:cxn modelId="{605BAFF5-AFBE-4D93-87EA-CB4BF5E9228E}" type="presParOf" srcId="{C32D2245-BC1E-4AB6-B345-67BC66850176}" destId="{327AB3AC-6330-44C8-91AE-48BAB8DF8FD3}" srcOrd="2" destOrd="0" presId="urn:microsoft.com/office/officeart/2008/layout/VerticalCurvedList"/>
    <dgm:cxn modelId="{80B3C864-7401-4EB6-92B9-E2E893B2D63B}" type="presParOf" srcId="{C32D2245-BC1E-4AB6-B345-67BC66850176}" destId="{BDD3EE6D-C35A-4B42-8CBC-204878122AB1}" srcOrd="3" destOrd="0" presId="urn:microsoft.com/office/officeart/2008/layout/VerticalCurvedList"/>
    <dgm:cxn modelId="{DEDEC177-25EA-4FA3-9117-4885DE40D8E6}" type="presParOf" srcId="{EA1424ED-FE23-4375-BD7F-9E0CB8F22CC6}" destId="{220EF659-202C-49CD-B888-A86DC9E65256}" srcOrd="1" destOrd="0" presId="urn:microsoft.com/office/officeart/2008/layout/VerticalCurvedList"/>
    <dgm:cxn modelId="{855DF244-D859-45F0-8CA6-737184A08C82}" type="presParOf" srcId="{EA1424ED-FE23-4375-BD7F-9E0CB8F22CC6}" destId="{FC7A32F9-B7F9-4DF6-87CA-435F7DA9A596}" srcOrd="2" destOrd="0" presId="urn:microsoft.com/office/officeart/2008/layout/VerticalCurvedList"/>
    <dgm:cxn modelId="{49FEA0CD-DA76-4F0F-BE4E-72FD934E4062}" type="presParOf" srcId="{FC7A32F9-B7F9-4DF6-87CA-435F7DA9A596}" destId="{D890C11B-6B15-47C4-988F-A541EF79F395}" srcOrd="0" destOrd="0" presId="urn:microsoft.com/office/officeart/2008/layout/VerticalCurvedList"/>
    <dgm:cxn modelId="{2FDAB292-26B2-4841-ABEC-B1FD98C0CBA5}" type="presParOf" srcId="{EA1424ED-FE23-4375-BD7F-9E0CB8F22CC6}" destId="{FB17B97B-7F94-4D49-BFF6-42DE302D5E6F}" srcOrd="3" destOrd="0" presId="urn:microsoft.com/office/officeart/2008/layout/VerticalCurvedList"/>
    <dgm:cxn modelId="{B60F68F5-BEBC-45A3-B5F0-2AABAFB14D98}" type="presParOf" srcId="{EA1424ED-FE23-4375-BD7F-9E0CB8F22CC6}" destId="{94298F60-3ED2-4CA8-B035-EAE9AFE35F44}" srcOrd="4" destOrd="0" presId="urn:microsoft.com/office/officeart/2008/layout/VerticalCurvedList"/>
    <dgm:cxn modelId="{FA629A24-6689-470D-9068-FF47368C5E34}" type="presParOf" srcId="{94298F60-3ED2-4CA8-B035-EAE9AFE35F44}" destId="{327786CD-5078-4E89-AAF9-2506B4EBB43C}" srcOrd="0" destOrd="0" presId="urn:microsoft.com/office/officeart/2008/layout/VerticalCurvedList"/>
    <dgm:cxn modelId="{BB84185C-1663-47E1-B4ED-E5CBE191950E}" type="presParOf" srcId="{EA1424ED-FE23-4375-BD7F-9E0CB8F22CC6}" destId="{455E7324-8C0E-413E-96CC-1B2B8C3E2336}" srcOrd="5" destOrd="0" presId="urn:microsoft.com/office/officeart/2008/layout/VerticalCurvedList"/>
    <dgm:cxn modelId="{220AB938-92E3-4E15-B3EC-EA02787AFE76}" type="presParOf" srcId="{EA1424ED-FE23-4375-BD7F-9E0CB8F22CC6}" destId="{8AC510F7-FE14-4B2B-8506-43CD51982AFC}" srcOrd="6" destOrd="0" presId="urn:microsoft.com/office/officeart/2008/layout/VerticalCurvedList"/>
    <dgm:cxn modelId="{FF46490C-800F-4F95-8EC8-80D4678DCF58}" type="presParOf" srcId="{8AC510F7-FE14-4B2B-8506-43CD51982AFC}" destId="{B8272750-D7EC-4AE2-B823-3FD0511AC6E2}" srcOrd="0" destOrd="0" presId="urn:microsoft.com/office/officeart/2008/layout/VerticalCurvedList"/>
    <dgm:cxn modelId="{CFDEA39C-A663-4B81-B5D1-A4C9C4DA4B62}" type="presParOf" srcId="{EA1424ED-FE23-4375-BD7F-9E0CB8F22CC6}" destId="{F3E9362E-D0D3-4002-94CD-8EF5878DE380}" srcOrd="7" destOrd="0" presId="urn:microsoft.com/office/officeart/2008/layout/VerticalCurvedList"/>
    <dgm:cxn modelId="{1CFA545D-C038-45C9-BCA1-13278A289B09}" type="presParOf" srcId="{EA1424ED-FE23-4375-BD7F-9E0CB8F22CC6}" destId="{468E2663-2CD5-4DFC-8298-74E7CC9F9673}" srcOrd="8" destOrd="0" presId="urn:microsoft.com/office/officeart/2008/layout/VerticalCurvedList"/>
    <dgm:cxn modelId="{FAB280AB-4B22-481F-9F52-4B62BDF5A17B}" type="presParOf" srcId="{468E2663-2CD5-4DFC-8298-74E7CC9F9673}" destId="{BC8FB4B1-D494-4E69-8AC2-EE08F6413AF6}" srcOrd="0" destOrd="0" presId="urn:microsoft.com/office/officeart/2008/layout/VerticalCurvedList"/>
    <dgm:cxn modelId="{1497C4AD-DA3F-4587-8490-DCC5E6FE4CAF}" type="presParOf" srcId="{EA1424ED-FE23-4375-BD7F-9E0CB8F22CC6}" destId="{05A2CAED-3FD6-4C4D-8745-353689DAB3E5}" srcOrd="9" destOrd="0" presId="urn:microsoft.com/office/officeart/2008/layout/VerticalCurvedList"/>
    <dgm:cxn modelId="{68FE8C30-CF4B-4D67-9C09-F4AA0A41E782}" type="presParOf" srcId="{EA1424ED-FE23-4375-BD7F-9E0CB8F22CC6}" destId="{5FE4C07D-A097-4C8E-BAF3-C0C88C355734}" srcOrd="10" destOrd="0" presId="urn:microsoft.com/office/officeart/2008/layout/VerticalCurvedList"/>
    <dgm:cxn modelId="{E9FC4ECB-9176-4B10-B0DC-BD0172431028}" type="presParOf" srcId="{5FE4C07D-A097-4C8E-BAF3-C0C88C355734}" destId="{EB4D0D2F-535A-4C22-A58D-0920E66FD06B}" srcOrd="0" destOrd="0" presId="urn:microsoft.com/office/officeart/2008/layout/VerticalCurvedList"/>
    <dgm:cxn modelId="{CFCB4207-64E2-4BA0-9AE2-C79F2959D623}" type="presParOf" srcId="{EA1424ED-FE23-4375-BD7F-9E0CB8F22CC6}" destId="{2DBE9A94-6C8F-4AB8-AF7C-4EC45737BB12}" srcOrd="11" destOrd="0" presId="urn:microsoft.com/office/officeart/2008/layout/VerticalCurvedList"/>
    <dgm:cxn modelId="{27106877-8F28-48E0-98BA-552115DA01AF}" type="presParOf" srcId="{EA1424ED-FE23-4375-BD7F-9E0CB8F22CC6}" destId="{DB2C7365-4DB7-4154-9CB3-754B8821B9F7}" srcOrd="12" destOrd="0" presId="urn:microsoft.com/office/officeart/2008/layout/VerticalCurvedList"/>
    <dgm:cxn modelId="{BE006E18-4C64-47AA-B60F-C1050AEE2102}" type="presParOf" srcId="{DB2C7365-4DB7-4154-9CB3-754B8821B9F7}" destId="{D9F0C1F4-409E-4A0F-A7C0-5D4F7DDFC80E}" srcOrd="0" destOrd="0" presId="urn:microsoft.com/office/officeart/2008/layout/VerticalCurvedList"/>
    <dgm:cxn modelId="{07AFDCB7-FBFF-41FC-B8ED-2AB05B1DC76E}" type="presParOf" srcId="{EA1424ED-FE23-4375-BD7F-9E0CB8F22CC6}" destId="{9B952F31-3EA3-4A5F-A7DB-EEB08ED9851B}" srcOrd="13" destOrd="0" presId="urn:microsoft.com/office/officeart/2008/layout/VerticalCurvedList"/>
    <dgm:cxn modelId="{A48A1613-5096-4616-B9CE-F289534CC348}" type="presParOf" srcId="{EA1424ED-FE23-4375-BD7F-9E0CB8F22CC6}" destId="{2FBCB965-F630-4075-BF06-895D05BA0899}" srcOrd="14" destOrd="0" presId="urn:microsoft.com/office/officeart/2008/layout/VerticalCurvedList"/>
    <dgm:cxn modelId="{56F95209-D976-49A4-96BA-E12E43EFBCE6}" type="presParOf" srcId="{2FBCB965-F630-4075-BF06-895D05BA0899}" destId="{50F24107-7EC0-4937-AC0F-ED662939CBB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FC7066-871B-4F56-B10F-1421CCE7ADFD}" type="doc">
      <dgm:prSet loTypeId="urn:microsoft.com/office/officeart/2005/8/layout/vList2" loCatId="list" qsTypeId="urn:microsoft.com/office/officeart/2005/8/quickstyle/simple1" qsCatId="simple" csTypeId="urn:microsoft.com/office/officeart/2005/8/colors/accent6_1" csCatId="accent6" phldr="1"/>
      <dgm:spPr/>
      <dgm:t>
        <a:bodyPr/>
        <a:lstStyle/>
        <a:p>
          <a:endParaRPr lang="tr-TR"/>
        </a:p>
      </dgm:t>
    </dgm:pt>
    <dgm:pt modelId="{7F37E0E4-3466-49C2-B40C-EFFBCAFCDC56}">
      <dgm:prSet custT="1"/>
      <dgm:spPr>
        <a:solidFill>
          <a:srgbClr val="C00000"/>
        </a:solidFill>
      </dgm:spPr>
      <dgm:t>
        <a:bodyPr/>
        <a:lstStyle/>
        <a:p>
          <a:pPr rtl="0"/>
          <a:r>
            <a:rPr lang="tr-TR" sz="2400" b="1" dirty="0">
              <a:solidFill>
                <a:schemeClr val="bg1"/>
              </a:solidFill>
            </a:rPr>
            <a:t>Yurt Dışı Pazar Araştırması Desteği</a:t>
          </a:r>
        </a:p>
      </dgm:t>
    </dgm:pt>
    <dgm:pt modelId="{E52D0DA5-576D-4F7D-9BC2-ED7084357FBE}" type="parTrans" cxnId="{19217E0F-BD63-4949-8BA7-8D50CA2AEE85}">
      <dgm:prSet/>
      <dgm:spPr/>
      <dgm:t>
        <a:bodyPr/>
        <a:lstStyle/>
        <a:p>
          <a:endParaRPr lang="tr-TR"/>
        </a:p>
      </dgm:t>
    </dgm:pt>
    <dgm:pt modelId="{771F7572-49EA-4A52-93A2-C29323E54D3F}" type="sibTrans" cxnId="{19217E0F-BD63-4949-8BA7-8D50CA2AEE85}">
      <dgm:prSet/>
      <dgm:spPr/>
      <dgm:t>
        <a:bodyPr/>
        <a:lstStyle/>
        <a:p>
          <a:endParaRPr lang="tr-TR"/>
        </a:p>
      </dgm:t>
    </dgm:pt>
    <dgm:pt modelId="{925783E4-F8FF-4080-A7F2-4972FA4D0DF1}">
      <dgm:prSet custT="1"/>
      <dgm:spPr>
        <a:solidFill>
          <a:srgbClr val="C00000"/>
        </a:solidFill>
      </dgm:spPr>
      <dgm:t>
        <a:bodyPr/>
        <a:lstStyle/>
        <a:p>
          <a:pPr rtl="0"/>
          <a:r>
            <a:rPr lang="tr-TR" sz="2400" b="1" dirty="0">
              <a:solidFill>
                <a:schemeClr val="bg1"/>
              </a:solidFill>
            </a:rPr>
            <a:t>Rapor Desteği</a:t>
          </a:r>
        </a:p>
      </dgm:t>
    </dgm:pt>
    <dgm:pt modelId="{94168890-20CB-40AC-9765-05FA66B3041C}" type="parTrans" cxnId="{F7A531C0-CEE8-40C3-83EC-F162CD384A6B}">
      <dgm:prSet/>
      <dgm:spPr/>
      <dgm:t>
        <a:bodyPr/>
        <a:lstStyle/>
        <a:p>
          <a:endParaRPr lang="tr-TR"/>
        </a:p>
      </dgm:t>
    </dgm:pt>
    <dgm:pt modelId="{290502DE-9EE7-43F4-8714-28D799D256B3}" type="sibTrans" cxnId="{F7A531C0-CEE8-40C3-83EC-F162CD384A6B}">
      <dgm:prSet/>
      <dgm:spPr/>
      <dgm:t>
        <a:bodyPr/>
        <a:lstStyle/>
        <a:p>
          <a:endParaRPr lang="tr-TR"/>
        </a:p>
      </dgm:t>
    </dgm:pt>
    <dgm:pt modelId="{CB8B4CE3-4DE5-48C5-9AAC-12D0440DDAF1}">
      <dgm:prSet custT="1"/>
      <dgm:spPr>
        <a:solidFill>
          <a:srgbClr val="C00000"/>
        </a:solidFill>
      </dgm:spPr>
      <dgm:t>
        <a:bodyPr/>
        <a:lstStyle/>
        <a:p>
          <a:pPr rtl="0"/>
          <a:r>
            <a:rPr lang="tr-TR" sz="2400" b="1" dirty="0">
              <a:solidFill>
                <a:schemeClr val="bg1"/>
              </a:solidFill>
            </a:rPr>
            <a:t>Şirket Satın Alma-Danışmanlık Desteği</a:t>
          </a:r>
        </a:p>
      </dgm:t>
    </dgm:pt>
    <dgm:pt modelId="{A2EAF008-80D7-4AA3-98B4-9D95DFF40B0E}" type="parTrans" cxnId="{B444D179-992C-4E41-8188-2AD3A390274C}">
      <dgm:prSet/>
      <dgm:spPr/>
      <dgm:t>
        <a:bodyPr/>
        <a:lstStyle/>
        <a:p>
          <a:endParaRPr lang="tr-TR"/>
        </a:p>
      </dgm:t>
    </dgm:pt>
    <dgm:pt modelId="{2245E8E6-7F5A-447E-A407-DFDB2715DCF9}" type="sibTrans" cxnId="{B444D179-992C-4E41-8188-2AD3A390274C}">
      <dgm:prSet/>
      <dgm:spPr/>
      <dgm:t>
        <a:bodyPr/>
        <a:lstStyle/>
        <a:p>
          <a:endParaRPr lang="tr-TR"/>
        </a:p>
      </dgm:t>
    </dgm:pt>
    <dgm:pt modelId="{8ACEC2F1-D403-4D6D-B67A-95B6E0CD8F66}">
      <dgm:prSet custT="1"/>
      <dgm:spPr>
        <a:solidFill>
          <a:srgbClr val="C00000"/>
        </a:solidFill>
      </dgm:spPr>
      <dgm:t>
        <a:bodyPr/>
        <a:lstStyle/>
        <a:p>
          <a:pPr rtl="0"/>
          <a:r>
            <a:rPr lang="tr-TR" sz="2400" b="1" dirty="0">
              <a:solidFill>
                <a:schemeClr val="bg1"/>
              </a:solidFill>
            </a:rPr>
            <a:t>Marka Satın Alma-Kredi Faiz Desteği</a:t>
          </a:r>
        </a:p>
      </dgm:t>
    </dgm:pt>
    <dgm:pt modelId="{D6DB7F91-3D56-41BC-B745-3E9ACFAE689D}" type="parTrans" cxnId="{1BE5B1A0-D7A5-4789-8587-1D2DCCC8B94C}">
      <dgm:prSet/>
      <dgm:spPr/>
      <dgm:t>
        <a:bodyPr/>
        <a:lstStyle/>
        <a:p>
          <a:endParaRPr lang="tr-TR"/>
        </a:p>
      </dgm:t>
    </dgm:pt>
    <dgm:pt modelId="{8542B9AF-4732-4C85-B003-2F2AB1870A7E}" type="sibTrans" cxnId="{1BE5B1A0-D7A5-4789-8587-1D2DCCC8B94C}">
      <dgm:prSet/>
      <dgm:spPr/>
      <dgm:t>
        <a:bodyPr/>
        <a:lstStyle/>
        <a:p>
          <a:endParaRPr lang="tr-TR"/>
        </a:p>
      </dgm:t>
    </dgm:pt>
    <dgm:pt modelId="{8EC938E6-4471-4F6D-B49D-39DBFCBD85C4}">
      <dgm:prSet custT="1"/>
      <dgm:spPr>
        <a:solidFill>
          <a:srgbClr val="C00000"/>
        </a:solidFill>
      </dgm:spPr>
      <dgm:t>
        <a:bodyPr/>
        <a:lstStyle/>
        <a:p>
          <a:pPr rtl="0"/>
          <a:r>
            <a:rPr lang="tr-TR" sz="2400" b="1" dirty="0">
              <a:solidFill>
                <a:schemeClr val="bg1"/>
              </a:solidFill>
            </a:rPr>
            <a:t>Alım Heyeti Desteği</a:t>
          </a:r>
        </a:p>
      </dgm:t>
    </dgm:pt>
    <dgm:pt modelId="{6EA7C976-F14F-4E58-9030-BECEC4E77E67}" type="parTrans" cxnId="{AF6C6997-0B5E-43D9-A753-2E696D63A8F1}">
      <dgm:prSet/>
      <dgm:spPr/>
      <dgm:t>
        <a:bodyPr/>
        <a:lstStyle/>
        <a:p>
          <a:endParaRPr lang="tr-TR"/>
        </a:p>
      </dgm:t>
    </dgm:pt>
    <dgm:pt modelId="{0521A84B-DA2A-42A6-8C2C-478067FD7227}" type="sibTrans" cxnId="{AF6C6997-0B5E-43D9-A753-2E696D63A8F1}">
      <dgm:prSet/>
      <dgm:spPr/>
      <dgm:t>
        <a:bodyPr/>
        <a:lstStyle/>
        <a:p>
          <a:endParaRPr lang="tr-TR"/>
        </a:p>
      </dgm:t>
    </dgm:pt>
    <dgm:pt modelId="{21D09C25-5325-4590-9F24-95B242B3838F}">
      <dgm:prSet custT="1"/>
      <dgm:spPr>
        <a:solidFill>
          <a:srgbClr val="C00000"/>
        </a:solidFill>
      </dgm:spPr>
      <dgm:t>
        <a:bodyPr/>
        <a:lstStyle/>
        <a:p>
          <a:pPr rtl="0"/>
          <a:r>
            <a:rPr lang="tr-TR" sz="2400" b="1" dirty="0">
              <a:solidFill>
                <a:schemeClr val="bg1"/>
              </a:solidFill>
            </a:rPr>
            <a:t>İleri Teknolojiye Sahip Şirket Satın Alma-Danışmanlık Desteği</a:t>
          </a:r>
        </a:p>
      </dgm:t>
    </dgm:pt>
    <dgm:pt modelId="{6EAE0176-25B1-4F3B-A768-5E690F48592C}" type="parTrans" cxnId="{5FD310F4-FD4D-475F-8CC8-8D57F086F789}">
      <dgm:prSet/>
      <dgm:spPr/>
      <dgm:t>
        <a:bodyPr/>
        <a:lstStyle/>
        <a:p>
          <a:endParaRPr lang="tr-TR"/>
        </a:p>
      </dgm:t>
    </dgm:pt>
    <dgm:pt modelId="{93163075-F65F-42C4-A7D7-425530910049}" type="sibTrans" cxnId="{5FD310F4-FD4D-475F-8CC8-8D57F086F789}">
      <dgm:prSet/>
      <dgm:spPr/>
      <dgm:t>
        <a:bodyPr/>
        <a:lstStyle/>
        <a:p>
          <a:endParaRPr lang="tr-TR"/>
        </a:p>
      </dgm:t>
    </dgm:pt>
    <dgm:pt modelId="{A77928F0-3752-4214-8FBC-40CA4EFDC72E}">
      <dgm:prSet custT="1"/>
      <dgm:spPr>
        <a:solidFill>
          <a:srgbClr val="C00000"/>
        </a:solidFill>
      </dgm:spPr>
      <dgm:t>
        <a:bodyPr/>
        <a:lstStyle/>
        <a:p>
          <a:pPr rtl="0"/>
          <a:r>
            <a:rPr lang="tr-TR" sz="2400" b="1" dirty="0">
              <a:solidFill>
                <a:schemeClr val="bg1"/>
              </a:solidFill>
            </a:rPr>
            <a:t>İleri Teknolojiye Sahip Şirket Satın Alma-Kredi Faiz Desteği</a:t>
          </a:r>
        </a:p>
      </dgm:t>
    </dgm:pt>
    <dgm:pt modelId="{40834246-69D8-40F3-844F-F560646D0078}" type="parTrans" cxnId="{A2A56E6C-1D97-468B-9F93-5C17F0144261}">
      <dgm:prSet/>
      <dgm:spPr/>
      <dgm:t>
        <a:bodyPr/>
        <a:lstStyle/>
        <a:p>
          <a:endParaRPr lang="tr-TR"/>
        </a:p>
      </dgm:t>
    </dgm:pt>
    <dgm:pt modelId="{0655F999-70FB-4676-96F6-6760B4BB7421}" type="sibTrans" cxnId="{A2A56E6C-1D97-468B-9F93-5C17F0144261}">
      <dgm:prSet/>
      <dgm:spPr/>
      <dgm:t>
        <a:bodyPr/>
        <a:lstStyle/>
        <a:p>
          <a:endParaRPr lang="tr-TR"/>
        </a:p>
      </dgm:t>
    </dgm:pt>
    <dgm:pt modelId="{1571422D-7F90-BE4E-9FCA-F9EB1420CAD5}">
      <dgm:prSet custT="1"/>
      <dgm:spPr>
        <a:solidFill>
          <a:srgbClr val="C00000"/>
        </a:solidFill>
      </dgm:spPr>
      <dgm:t>
        <a:bodyPr/>
        <a:lstStyle/>
        <a:p>
          <a:pPr rtl="0"/>
          <a:r>
            <a:rPr lang="tr-TR" sz="2400" b="1" dirty="0" err="1">
              <a:solidFill>
                <a:schemeClr val="bg1"/>
              </a:solidFill>
            </a:rPr>
            <a:t>Sektörel</a:t>
          </a:r>
          <a:r>
            <a:rPr lang="tr-TR" sz="2400" b="1" dirty="0">
              <a:solidFill>
                <a:schemeClr val="bg1"/>
              </a:solidFill>
            </a:rPr>
            <a:t> Ticaret Heyeti Desteği</a:t>
          </a:r>
        </a:p>
      </dgm:t>
    </dgm:pt>
    <dgm:pt modelId="{4CD12DBF-1FF2-324F-B9DD-8561FEB39D1F}" type="parTrans" cxnId="{0CDC9307-0828-CF4F-BD21-560A91B6C36F}">
      <dgm:prSet/>
      <dgm:spPr/>
      <dgm:t>
        <a:bodyPr/>
        <a:lstStyle/>
        <a:p>
          <a:endParaRPr lang="en-US"/>
        </a:p>
      </dgm:t>
    </dgm:pt>
    <dgm:pt modelId="{FE056F0F-648B-0B48-AF4C-F99B4AE5420A}" type="sibTrans" cxnId="{0CDC9307-0828-CF4F-BD21-560A91B6C36F}">
      <dgm:prSet/>
      <dgm:spPr/>
      <dgm:t>
        <a:bodyPr/>
        <a:lstStyle/>
        <a:p>
          <a:endParaRPr lang="en-US"/>
        </a:p>
      </dgm:t>
    </dgm:pt>
    <dgm:pt modelId="{BD81F555-7228-412F-AABA-31F988C4553D}" type="pres">
      <dgm:prSet presAssocID="{66FC7066-871B-4F56-B10F-1421CCE7ADFD}" presName="linear" presStyleCnt="0">
        <dgm:presLayoutVars>
          <dgm:animLvl val="lvl"/>
          <dgm:resizeHandles val="exact"/>
        </dgm:presLayoutVars>
      </dgm:prSet>
      <dgm:spPr/>
    </dgm:pt>
    <dgm:pt modelId="{B2D41A6D-A5A4-4B4B-AB20-3C83C5504976}" type="pres">
      <dgm:prSet presAssocID="{7F37E0E4-3466-49C2-B40C-EFFBCAFCDC56}" presName="parentText" presStyleLbl="node1" presStyleIdx="0" presStyleCnt="8">
        <dgm:presLayoutVars>
          <dgm:chMax val="0"/>
          <dgm:bulletEnabled val="1"/>
        </dgm:presLayoutVars>
      </dgm:prSet>
      <dgm:spPr/>
    </dgm:pt>
    <dgm:pt modelId="{C096A991-549B-43B4-BD99-F2B3CDF8527C}" type="pres">
      <dgm:prSet presAssocID="{771F7572-49EA-4A52-93A2-C29323E54D3F}" presName="spacer" presStyleCnt="0"/>
      <dgm:spPr/>
    </dgm:pt>
    <dgm:pt modelId="{60FE1736-BD92-4F06-AC95-BD66AEDC0914}" type="pres">
      <dgm:prSet presAssocID="{925783E4-F8FF-4080-A7F2-4972FA4D0DF1}" presName="parentText" presStyleLbl="node1" presStyleIdx="1" presStyleCnt="8">
        <dgm:presLayoutVars>
          <dgm:chMax val="0"/>
          <dgm:bulletEnabled val="1"/>
        </dgm:presLayoutVars>
      </dgm:prSet>
      <dgm:spPr/>
    </dgm:pt>
    <dgm:pt modelId="{D962AEDA-1C54-4395-9C2F-CD733E5F361F}" type="pres">
      <dgm:prSet presAssocID="{290502DE-9EE7-43F4-8714-28D799D256B3}" presName="spacer" presStyleCnt="0"/>
      <dgm:spPr/>
    </dgm:pt>
    <dgm:pt modelId="{36EA6F34-33C1-4289-AF3C-6B6C457870B2}" type="pres">
      <dgm:prSet presAssocID="{CB8B4CE3-4DE5-48C5-9AAC-12D0440DDAF1}" presName="parentText" presStyleLbl="node1" presStyleIdx="2" presStyleCnt="8" custScaleY="106514" custLinFactNeighborX="303">
        <dgm:presLayoutVars>
          <dgm:chMax val="0"/>
          <dgm:bulletEnabled val="1"/>
        </dgm:presLayoutVars>
      </dgm:prSet>
      <dgm:spPr/>
    </dgm:pt>
    <dgm:pt modelId="{FC59038B-1554-4D5D-B918-38325B05954E}" type="pres">
      <dgm:prSet presAssocID="{2245E8E6-7F5A-447E-A407-DFDB2715DCF9}" presName="spacer" presStyleCnt="0"/>
      <dgm:spPr/>
    </dgm:pt>
    <dgm:pt modelId="{C5E4FB82-C636-4DCD-BAF8-F0FD8AF72551}" type="pres">
      <dgm:prSet presAssocID="{21D09C25-5325-4590-9F24-95B242B3838F}" presName="parentText" presStyleLbl="node1" presStyleIdx="3" presStyleCnt="8">
        <dgm:presLayoutVars>
          <dgm:chMax val="0"/>
          <dgm:bulletEnabled val="1"/>
        </dgm:presLayoutVars>
      </dgm:prSet>
      <dgm:spPr/>
    </dgm:pt>
    <dgm:pt modelId="{41B7A5F1-5C6A-474D-821A-A9FB01AF6B18}" type="pres">
      <dgm:prSet presAssocID="{93163075-F65F-42C4-A7D7-425530910049}" presName="spacer" presStyleCnt="0"/>
      <dgm:spPr/>
    </dgm:pt>
    <dgm:pt modelId="{70C4315F-47B2-4DE7-B9A6-355CDFD9266E}" type="pres">
      <dgm:prSet presAssocID="{A77928F0-3752-4214-8FBC-40CA4EFDC72E}" presName="parentText" presStyleLbl="node1" presStyleIdx="4" presStyleCnt="8" custLinFactNeighborX="223">
        <dgm:presLayoutVars>
          <dgm:chMax val="0"/>
          <dgm:bulletEnabled val="1"/>
        </dgm:presLayoutVars>
      </dgm:prSet>
      <dgm:spPr/>
    </dgm:pt>
    <dgm:pt modelId="{7ED7B0F7-1D84-4AB3-B5C8-BB5F603EA538}" type="pres">
      <dgm:prSet presAssocID="{0655F999-70FB-4676-96F6-6760B4BB7421}" presName="spacer" presStyleCnt="0"/>
      <dgm:spPr/>
    </dgm:pt>
    <dgm:pt modelId="{0003ACB2-6443-48C6-AD88-F6117E55A80D}" type="pres">
      <dgm:prSet presAssocID="{8ACEC2F1-D403-4D6D-B67A-95B6E0CD8F66}" presName="parentText" presStyleLbl="node1" presStyleIdx="5" presStyleCnt="8">
        <dgm:presLayoutVars>
          <dgm:chMax val="0"/>
          <dgm:bulletEnabled val="1"/>
        </dgm:presLayoutVars>
      </dgm:prSet>
      <dgm:spPr/>
    </dgm:pt>
    <dgm:pt modelId="{8DDDFB0E-E904-430B-8357-09C3E39372E5}" type="pres">
      <dgm:prSet presAssocID="{8542B9AF-4732-4C85-B003-2F2AB1870A7E}" presName="spacer" presStyleCnt="0"/>
      <dgm:spPr/>
    </dgm:pt>
    <dgm:pt modelId="{44E21DD6-BC40-A24D-B993-5C51FB41C904}" type="pres">
      <dgm:prSet presAssocID="{1571422D-7F90-BE4E-9FCA-F9EB1420CAD5}" presName="parentText" presStyleLbl="node1" presStyleIdx="6" presStyleCnt="8">
        <dgm:presLayoutVars>
          <dgm:chMax val="0"/>
          <dgm:bulletEnabled val="1"/>
        </dgm:presLayoutVars>
      </dgm:prSet>
      <dgm:spPr/>
    </dgm:pt>
    <dgm:pt modelId="{1295BD9E-7803-8546-ABC0-E2F758070C99}" type="pres">
      <dgm:prSet presAssocID="{FE056F0F-648B-0B48-AF4C-F99B4AE5420A}" presName="spacer" presStyleCnt="0"/>
      <dgm:spPr/>
    </dgm:pt>
    <dgm:pt modelId="{627C041B-5D9A-4911-B36A-20A29C9FD690}" type="pres">
      <dgm:prSet presAssocID="{8EC938E6-4471-4F6D-B49D-39DBFCBD85C4}" presName="parentText" presStyleLbl="node1" presStyleIdx="7" presStyleCnt="8">
        <dgm:presLayoutVars>
          <dgm:chMax val="0"/>
          <dgm:bulletEnabled val="1"/>
        </dgm:presLayoutVars>
      </dgm:prSet>
      <dgm:spPr/>
    </dgm:pt>
  </dgm:ptLst>
  <dgm:cxnLst>
    <dgm:cxn modelId="{2D236E04-4473-4111-AB87-10C729EF7A1E}" type="presOf" srcId="{21D09C25-5325-4590-9F24-95B242B3838F}" destId="{C5E4FB82-C636-4DCD-BAF8-F0FD8AF72551}" srcOrd="0" destOrd="0" presId="urn:microsoft.com/office/officeart/2005/8/layout/vList2"/>
    <dgm:cxn modelId="{0CDC9307-0828-CF4F-BD21-560A91B6C36F}" srcId="{66FC7066-871B-4F56-B10F-1421CCE7ADFD}" destId="{1571422D-7F90-BE4E-9FCA-F9EB1420CAD5}" srcOrd="6" destOrd="0" parTransId="{4CD12DBF-1FF2-324F-B9DD-8561FEB39D1F}" sibTransId="{FE056F0F-648B-0B48-AF4C-F99B4AE5420A}"/>
    <dgm:cxn modelId="{2630C50A-1919-48C6-85FA-B73002F2AE1F}" type="presOf" srcId="{8EC938E6-4471-4F6D-B49D-39DBFCBD85C4}" destId="{627C041B-5D9A-4911-B36A-20A29C9FD690}" srcOrd="0" destOrd="0" presId="urn:microsoft.com/office/officeart/2005/8/layout/vList2"/>
    <dgm:cxn modelId="{19217E0F-BD63-4949-8BA7-8D50CA2AEE85}" srcId="{66FC7066-871B-4F56-B10F-1421CCE7ADFD}" destId="{7F37E0E4-3466-49C2-B40C-EFFBCAFCDC56}" srcOrd="0" destOrd="0" parTransId="{E52D0DA5-576D-4F7D-9BC2-ED7084357FBE}" sibTransId="{771F7572-49EA-4A52-93A2-C29323E54D3F}"/>
    <dgm:cxn modelId="{00CDBD16-8352-42A2-8BCD-56DD9C048CB1}" type="presOf" srcId="{A77928F0-3752-4214-8FBC-40CA4EFDC72E}" destId="{70C4315F-47B2-4DE7-B9A6-355CDFD9266E}" srcOrd="0" destOrd="0" presId="urn:microsoft.com/office/officeart/2005/8/layout/vList2"/>
    <dgm:cxn modelId="{C1A48046-0082-4CA6-B2AD-5A7F301B1B82}" type="presOf" srcId="{8ACEC2F1-D403-4D6D-B67A-95B6E0CD8F66}" destId="{0003ACB2-6443-48C6-AD88-F6117E55A80D}" srcOrd="0" destOrd="0" presId="urn:microsoft.com/office/officeart/2005/8/layout/vList2"/>
    <dgm:cxn modelId="{A2A56E6C-1D97-468B-9F93-5C17F0144261}" srcId="{66FC7066-871B-4F56-B10F-1421CCE7ADFD}" destId="{A77928F0-3752-4214-8FBC-40CA4EFDC72E}" srcOrd="4" destOrd="0" parTransId="{40834246-69D8-40F3-844F-F560646D0078}" sibTransId="{0655F999-70FB-4676-96F6-6760B4BB7421}"/>
    <dgm:cxn modelId="{B444D179-992C-4E41-8188-2AD3A390274C}" srcId="{66FC7066-871B-4F56-B10F-1421CCE7ADFD}" destId="{CB8B4CE3-4DE5-48C5-9AAC-12D0440DDAF1}" srcOrd="2" destOrd="0" parTransId="{A2EAF008-80D7-4AA3-98B4-9D95DFF40B0E}" sibTransId="{2245E8E6-7F5A-447E-A407-DFDB2715DCF9}"/>
    <dgm:cxn modelId="{AF6C6997-0B5E-43D9-A753-2E696D63A8F1}" srcId="{66FC7066-871B-4F56-B10F-1421CCE7ADFD}" destId="{8EC938E6-4471-4F6D-B49D-39DBFCBD85C4}" srcOrd="7" destOrd="0" parTransId="{6EA7C976-F14F-4E58-9030-BECEC4E77E67}" sibTransId="{0521A84B-DA2A-42A6-8C2C-478067FD7227}"/>
    <dgm:cxn modelId="{1BE5B1A0-D7A5-4789-8587-1D2DCCC8B94C}" srcId="{66FC7066-871B-4F56-B10F-1421CCE7ADFD}" destId="{8ACEC2F1-D403-4D6D-B67A-95B6E0CD8F66}" srcOrd="5" destOrd="0" parTransId="{D6DB7F91-3D56-41BC-B745-3E9ACFAE689D}" sibTransId="{8542B9AF-4732-4C85-B003-2F2AB1870A7E}"/>
    <dgm:cxn modelId="{986A94A1-BAE1-4EF8-9A2E-4F41D9D9C8C3}" type="presOf" srcId="{CB8B4CE3-4DE5-48C5-9AAC-12D0440DDAF1}" destId="{36EA6F34-33C1-4289-AF3C-6B6C457870B2}" srcOrd="0" destOrd="0" presId="urn:microsoft.com/office/officeart/2005/8/layout/vList2"/>
    <dgm:cxn modelId="{F7A531C0-CEE8-40C3-83EC-F162CD384A6B}" srcId="{66FC7066-871B-4F56-B10F-1421CCE7ADFD}" destId="{925783E4-F8FF-4080-A7F2-4972FA4D0DF1}" srcOrd="1" destOrd="0" parTransId="{94168890-20CB-40AC-9765-05FA66B3041C}" sibTransId="{290502DE-9EE7-43F4-8714-28D799D256B3}"/>
    <dgm:cxn modelId="{659E59C0-B80B-428E-B017-9C1A114CBBA1}" type="presOf" srcId="{66FC7066-871B-4F56-B10F-1421CCE7ADFD}" destId="{BD81F555-7228-412F-AABA-31F988C4553D}" srcOrd="0" destOrd="0" presId="urn:microsoft.com/office/officeart/2005/8/layout/vList2"/>
    <dgm:cxn modelId="{6354CFD2-745A-4AD6-8DBD-C925939C1895}" type="presOf" srcId="{1571422D-7F90-BE4E-9FCA-F9EB1420CAD5}" destId="{44E21DD6-BC40-A24D-B993-5C51FB41C904}" srcOrd="0" destOrd="0" presId="urn:microsoft.com/office/officeart/2005/8/layout/vList2"/>
    <dgm:cxn modelId="{98AB63DA-8C0E-41ED-9289-6000EA13AB5F}" type="presOf" srcId="{7F37E0E4-3466-49C2-B40C-EFFBCAFCDC56}" destId="{B2D41A6D-A5A4-4B4B-AB20-3C83C5504976}" srcOrd="0" destOrd="0" presId="urn:microsoft.com/office/officeart/2005/8/layout/vList2"/>
    <dgm:cxn modelId="{AD45CDEB-4AE4-40FB-A03B-E4B5F62D24CD}" type="presOf" srcId="{925783E4-F8FF-4080-A7F2-4972FA4D0DF1}" destId="{60FE1736-BD92-4F06-AC95-BD66AEDC0914}" srcOrd="0" destOrd="0" presId="urn:microsoft.com/office/officeart/2005/8/layout/vList2"/>
    <dgm:cxn modelId="{5FD310F4-FD4D-475F-8CC8-8D57F086F789}" srcId="{66FC7066-871B-4F56-B10F-1421CCE7ADFD}" destId="{21D09C25-5325-4590-9F24-95B242B3838F}" srcOrd="3" destOrd="0" parTransId="{6EAE0176-25B1-4F3B-A768-5E690F48592C}" sibTransId="{93163075-F65F-42C4-A7D7-425530910049}"/>
    <dgm:cxn modelId="{635CA70D-7F66-4579-863F-33DD57EC5ECE}" type="presParOf" srcId="{BD81F555-7228-412F-AABA-31F988C4553D}" destId="{B2D41A6D-A5A4-4B4B-AB20-3C83C5504976}" srcOrd="0" destOrd="0" presId="urn:microsoft.com/office/officeart/2005/8/layout/vList2"/>
    <dgm:cxn modelId="{52AD9CCC-CFF3-41A5-9FBF-6EDB26CDA5F6}" type="presParOf" srcId="{BD81F555-7228-412F-AABA-31F988C4553D}" destId="{C096A991-549B-43B4-BD99-F2B3CDF8527C}" srcOrd="1" destOrd="0" presId="urn:microsoft.com/office/officeart/2005/8/layout/vList2"/>
    <dgm:cxn modelId="{33779363-30BB-42A2-A794-A649A1A5422C}" type="presParOf" srcId="{BD81F555-7228-412F-AABA-31F988C4553D}" destId="{60FE1736-BD92-4F06-AC95-BD66AEDC0914}" srcOrd="2" destOrd="0" presId="urn:microsoft.com/office/officeart/2005/8/layout/vList2"/>
    <dgm:cxn modelId="{1C00795D-A95A-49A3-9434-581631477557}" type="presParOf" srcId="{BD81F555-7228-412F-AABA-31F988C4553D}" destId="{D962AEDA-1C54-4395-9C2F-CD733E5F361F}" srcOrd="3" destOrd="0" presId="urn:microsoft.com/office/officeart/2005/8/layout/vList2"/>
    <dgm:cxn modelId="{4D1317F1-5C00-487D-94C5-96FE3E62BB29}" type="presParOf" srcId="{BD81F555-7228-412F-AABA-31F988C4553D}" destId="{36EA6F34-33C1-4289-AF3C-6B6C457870B2}" srcOrd="4" destOrd="0" presId="urn:microsoft.com/office/officeart/2005/8/layout/vList2"/>
    <dgm:cxn modelId="{D08EF1E9-1C4F-44BA-BD75-1A3C4B89127B}" type="presParOf" srcId="{BD81F555-7228-412F-AABA-31F988C4553D}" destId="{FC59038B-1554-4D5D-B918-38325B05954E}" srcOrd="5" destOrd="0" presId="urn:microsoft.com/office/officeart/2005/8/layout/vList2"/>
    <dgm:cxn modelId="{C5E1C7DE-B863-45B5-9024-90BCB0A3660E}" type="presParOf" srcId="{BD81F555-7228-412F-AABA-31F988C4553D}" destId="{C5E4FB82-C636-4DCD-BAF8-F0FD8AF72551}" srcOrd="6" destOrd="0" presId="urn:microsoft.com/office/officeart/2005/8/layout/vList2"/>
    <dgm:cxn modelId="{CA63E466-780C-4028-A71A-0C31D29F6614}" type="presParOf" srcId="{BD81F555-7228-412F-AABA-31F988C4553D}" destId="{41B7A5F1-5C6A-474D-821A-A9FB01AF6B18}" srcOrd="7" destOrd="0" presId="urn:microsoft.com/office/officeart/2005/8/layout/vList2"/>
    <dgm:cxn modelId="{3A2A8F2F-5DEF-4123-94ED-E0642078193E}" type="presParOf" srcId="{BD81F555-7228-412F-AABA-31F988C4553D}" destId="{70C4315F-47B2-4DE7-B9A6-355CDFD9266E}" srcOrd="8" destOrd="0" presId="urn:microsoft.com/office/officeart/2005/8/layout/vList2"/>
    <dgm:cxn modelId="{E5C72F87-D416-434D-AFE4-E0F44CE10AB3}" type="presParOf" srcId="{BD81F555-7228-412F-AABA-31F988C4553D}" destId="{7ED7B0F7-1D84-4AB3-B5C8-BB5F603EA538}" srcOrd="9" destOrd="0" presId="urn:microsoft.com/office/officeart/2005/8/layout/vList2"/>
    <dgm:cxn modelId="{BDF32A81-56FE-4DFF-9578-280C431AF92D}" type="presParOf" srcId="{BD81F555-7228-412F-AABA-31F988C4553D}" destId="{0003ACB2-6443-48C6-AD88-F6117E55A80D}" srcOrd="10" destOrd="0" presId="urn:microsoft.com/office/officeart/2005/8/layout/vList2"/>
    <dgm:cxn modelId="{8D71D64A-3B21-45A1-9532-4447F6940604}" type="presParOf" srcId="{BD81F555-7228-412F-AABA-31F988C4553D}" destId="{8DDDFB0E-E904-430B-8357-09C3E39372E5}" srcOrd="11" destOrd="0" presId="urn:microsoft.com/office/officeart/2005/8/layout/vList2"/>
    <dgm:cxn modelId="{252B58A7-E145-4BF4-9ED3-62C0A1D479A3}" type="presParOf" srcId="{BD81F555-7228-412F-AABA-31F988C4553D}" destId="{44E21DD6-BC40-A24D-B993-5C51FB41C904}" srcOrd="12" destOrd="0" presId="urn:microsoft.com/office/officeart/2005/8/layout/vList2"/>
    <dgm:cxn modelId="{7662B5F7-C43D-4F67-A0A7-16A88324E926}" type="presParOf" srcId="{BD81F555-7228-412F-AABA-31F988C4553D}" destId="{1295BD9E-7803-8546-ABC0-E2F758070C99}" srcOrd="13" destOrd="0" presId="urn:microsoft.com/office/officeart/2005/8/layout/vList2"/>
    <dgm:cxn modelId="{7FB2906A-5320-43A5-A30D-4728BB3F195E}" type="presParOf" srcId="{BD81F555-7228-412F-AABA-31F988C4553D}" destId="{627C041B-5D9A-4911-B36A-20A29C9FD690}"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D602827-40E5-4F3F-AA58-62500860F208}"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tr-TR"/>
        </a:p>
      </dgm:t>
    </dgm:pt>
    <dgm:pt modelId="{CC1E4B16-ED1A-4B78-A23F-22BAA3143BB6}">
      <dgm:prSet phldrT="[Metin]" custT="1"/>
      <dgm:spPr>
        <a:xfrm rot="5400000">
          <a:off x="-65276" y="68055"/>
          <a:ext cx="435179" cy="304625"/>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r>
            <a:rPr lang="tr-TR" sz="1400" dirty="0">
              <a:solidFill>
                <a:sysClr val="window" lastClr="FFFFFF"/>
              </a:solidFill>
              <a:latin typeface="Calibri"/>
              <a:ea typeface="+mn-ea"/>
              <a:cs typeface="+mn-cs"/>
            </a:rPr>
            <a:t>1</a:t>
          </a:r>
          <a:endParaRPr lang="tr-TR" sz="800" dirty="0">
            <a:solidFill>
              <a:sysClr val="window" lastClr="FFFFFF"/>
            </a:solidFill>
            <a:latin typeface="Calibri"/>
            <a:ea typeface="+mn-ea"/>
            <a:cs typeface="+mn-cs"/>
          </a:endParaRPr>
        </a:p>
      </dgm:t>
    </dgm:pt>
    <dgm:pt modelId="{8AB63EFD-821A-408E-BD03-D382DEA8F3DF}" type="parTrans" cxnId="{D3CAFB92-7111-4958-A100-336CEA24468D}">
      <dgm:prSet/>
      <dgm:spPr/>
      <dgm:t>
        <a:bodyPr/>
        <a:lstStyle/>
        <a:p>
          <a:endParaRPr lang="tr-TR"/>
        </a:p>
      </dgm:t>
    </dgm:pt>
    <dgm:pt modelId="{DD7D5FE4-1578-439E-93FD-569500DDBDEA}" type="sibTrans" cxnId="{D3CAFB92-7111-4958-A100-336CEA24468D}">
      <dgm:prSet/>
      <dgm:spPr/>
      <dgm:t>
        <a:bodyPr/>
        <a:lstStyle/>
        <a:p>
          <a:endParaRPr lang="tr-TR"/>
        </a:p>
      </dgm:t>
    </dgm:pt>
    <dgm:pt modelId="{C08F83AC-3B21-42A0-8B48-6ABA64BC7B6F}">
      <dgm:prSet phldrT="[Metin]"/>
      <dgm:spPr>
        <a:xfrm rot="5400000">
          <a:off x="3969194" y="-3661789"/>
          <a:ext cx="283015" cy="7612152"/>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tr-TR" dirty="0">
              <a:solidFill>
                <a:sysClr val="windowText" lastClr="000000">
                  <a:hueOff val="0"/>
                  <a:satOff val="0"/>
                  <a:lumOff val="0"/>
                  <a:alphaOff val="0"/>
                </a:sysClr>
              </a:solidFill>
              <a:latin typeface="Calibri"/>
              <a:ea typeface="+mn-ea"/>
              <a:cs typeface="+mn-cs"/>
            </a:rPr>
            <a:t>UR-GE Desteği - </a:t>
          </a:r>
          <a:r>
            <a:rPr lang="tr-TR" b="1" dirty="0">
              <a:solidFill>
                <a:sysClr val="windowText" lastClr="000000">
                  <a:hueOff val="0"/>
                  <a:satOff val="0"/>
                  <a:lumOff val="0"/>
                  <a:alphaOff val="0"/>
                </a:sysClr>
              </a:solidFill>
              <a:latin typeface="Calibri"/>
              <a:ea typeface="+mn-ea"/>
              <a:cs typeface="+mn-cs"/>
            </a:rPr>
            <a:t>A</a:t>
          </a:r>
          <a:r>
            <a:rPr lang="tr-TR" dirty="0">
              <a:solidFill>
                <a:sysClr val="windowText" lastClr="000000">
                  <a:hueOff val="0"/>
                  <a:satOff val="0"/>
                  <a:lumOff val="0"/>
                  <a:alphaOff val="0"/>
                </a:sysClr>
              </a:solidFill>
              <a:latin typeface="Calibri"/>
              <a:ea typeface="+mn-ea"/>
              <a:cs typeface="+mn-cs"/>
            </a:rPr>
            <a:t> </a:t>
          </a:r>
        </a:p>
      </dgm:t>
    </dgm:pt>
    <dgm:pt modelId="{2B417F48-F763-4F83-8BDC-752E6ED67292}" type="parTrans" cxnId="{0B5B2C2B-7340-4896-B834-BAC6FB0A3B56}">
      <dgm:prSet/>
      <dgm:spPr/>
      <dgm:t>
        <a:bodyPr/>
        <a:lstStyle/>
        <a:p>
          <a:endParaRPr lang="tr-TR"/>
        </a:p>
      </dgm:t>
    </dgm:pt>
    <dgm:pt modelId="{512DB115-C5A8-4F5E-B971-D18524B01F81}" type="sibTrans" cxnId="{0B5B2C2B-7340-4896-B834-BAC6FB0A3B56}">
      <dgm:prSet/>
      <dgm:spPr/>
      <dgm:t>
        <a:bodyPr/>
        <a:lstStyle/>
        <a:p>
          <a:endParaRPr lang="tr-TR"/>
        </a:p>
      </dgm:t>
    </dgm:pt>
    <dgm:pt modelId="{E4B2B3B2-2D81-4256-8AD6-147E04181CFD}">
      <dgm:prSet phldrT="[Metin]" custT="1"/>
      <dgm:spPr>
        <a:xfrm rot="5400000">
          <a:off x="-65276" y="448295"/>
          <a:ext cx="435179" cy="304625"/>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r>
            <a:rPr lang="tr-TR" sz="1400" dirty="0">
              <a:solidFill>
                <a:sysClr val="window" lastClr="FFFFFF"/>
              </a:solidFill>
              <a:latin typeface="Calibri"/>
              <a:ea typeface="+mn-ea"/>
              <a:cs typeface="+mn-cs"/>
            </a:rPr>
            <a:t>2</a:t>
          </a:r>
          <a:endParaRPr lang="tr-TR" sz="1000" dirty="0">
            <a:solidFill>
              <a:sysClr val="window" lastClr="FFFFFF"/>
            </a:solidFill>
            <a:latin typeface="Calibri"/>
            <a:ea typeface="+mn-ea"/>
            <a:cs typeface="+mn-cs"/>
          </a:endParaRPr>
        </a:p>
      </dgm:t>
    </dgm:pt>
    <dgm:pt modelId="{32E39A87-C592-4DB2-B39F-BBF1EB865F0F}" type="parTrans" cxnId="{042F9AFC-E46E-4EF5-BA53-388AEF83F7E8}">
      <dgm:prSet/>
      <dgm:spPr/>
      <dgm:t>
        <a:bodyPr/>
        <a:lstStyle/>
        <a:p>
          <a:endParaRPr lang="tr-TR"/>
        </a:p>
      </dgm:t>
    </dgm:pt>
    <dgm:pt modelId="{E10251FC-2AB9-4A80-A66F-84BC3AC1D236}" type="sibTrans" cxnId="{042F9AFC-E46E-4EF5-BA53-388AEF83F7E8}">
      <dgm:prSet/>
      <dgm:spPr/>
      <dgm:t>
        <a:bodyPr/>
        <a:lstStyle/>
        <a:p>
          <a:endParaRPr lang="tr-TR"/>
        </a:p>
      </dgm:t>
    </dgm:pt>
    <dgm:pt modelId="{B2D7590C-0FAA-460D-A5AF-F26FE6D46712}">
      <dgm:prSet phldrT="[Metin]"/>
      <dgm:spPr>
        <a:xfrm rot="5400000">
          <a:off x="3969268" y="-3281624"/>
          <a:ext cx="282866" cy="7612152"/>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tr-TR" dirty="0">
              <a:solidFill>
                <a:sysClr val="windowText" lastClr="000000">
                  <a:hueOff val="0"/>
                  <a:satOff val="0"/>
                  <a:lumOff val="0"/>
                  <a:alphaOff val="0"/>
                </a:sysClr>
              </a:solidFill>
              <a:latin typeface="Calibri"/>
              <a:ea typeface="+mn-ea"/>
              <a:cs typeface="+mn-cs"/>
            </a:rPr>
            <a:t>Pazara Giriş Belgelerinin Desteklenmesi - </a:t>
          </a:r>
          <a:r>
            <a:rPr lang="tr-TR" b="1" dirty="0">
              <a:solidFill>
                <a:sysClr val="windowText" lastClr="000000">
                  <a:hueOff val="0"/>
                  <a:satOff val="0"/>
                  <a:lumOff val="0"/>
                  <a:alphaOff val="0"/>
                </a:sysClr>
              </a:solidFill>
              <a:latin typeface="Calibri"/>
              <a:ea typeface="+mn-ea"/>
              <a:cs typeface="+mn-cs"/>
            </a:rPr>
            <a:t>A</a:t>
          </a:r>
          <a:r>
            <a:rPr lang="tr-TR" dirty="0">
              <a:solidFill>
                <a:sysClr val="windowText" lastClr="000000">
                  <a:hueOff val="0"/>
                  <a:satOff val="0"/>
                  <a:lumOff val="0"/>
                  <a:alphaOff val="0"/>
                </a:sysClr>
              </a:solidFill>
              <a:latin typeface="Calibri"/>
              <a:ea typeface="+mn-ea"/>
              <a:cs typeface="+mn-cs"/>
            </a:rPr>
            <a:t> </a:t>
          </a:r>
        </a:p>
      </dgm:t>
    </dgm:pt>
    <dgm:pt modelId="{57A2BE82-DD04-4D75-971C-A950691CEA26}" type="parTrans" cxnId="{97FEA8B5-5629-4553-93B3-6D76FCACDDE3}">
      <dgm:prSet/>
      <dgm:spPr/>
      <dgm:t>
        <a:bodyPr/>
        <a:lstStyle/>
        <a:p>
          <a:endParaRPr lang="tr-TR"/>
        </a:p>
      </dgm:t>
    </dgm:pt>
    <dgm:pt modelId="{1D4CF1C5-1893-4734-84B2-44D29438E916}" type="sibTrans" cxnId="{97FEA8B5-5629-4553-93B3-6D76FCACDDE3}">
      <dgm:prSet/>
      <dgm:spPr/>
      <dgm:t>
        <a:bodyPr/>
        <a:lstStyle/>
        <a:p>
          <a:endParaRPr lang="tr-TR"/>
        </a:p>
      </dgm:t>
    </dgm:pt>
    <dgm:pt modelId="{B403B283-AF82-407F-876C-5772C1406A83}">
      <dgm:prSet phldrT="[Metin]" custT="1"/>
      <dgm:spPr>
        <a:xfrm rot="5400000">
          <a:off x="-65276" y="828535"/>
          <a:ext cx="435179" cy="304625"/>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r>
            <a:rPr lang="tr-TR" sz="1400" dirty="0">
              <a:solidFill>
                <a:sysClr val="window" lastClr="FFFFFF"/>
              </a:solidFill>
              <a:latin typeface="Calibri"/>
              <a:ea typeface="+mn-ea"/>
              <a:cs typeface="+mn-cs"/>
            </a:rPr>
            <a:t>3</a:t>
          </a:r>
        </a:p>
      </dgm:t>
    </dgm:pt>
    <dgm:pt modelId="{0D5460B4-EED2-47B5-AA93-9A233CA061E9}" type="parTrans" cxnId="{0E2097F7-5A59-4F6E-BE5A-6EA81178A8D3}">
      <dgm:prSet/>
      <dgm:spPr/>
      <dgm:t>
        <a:bodyPr/>
        <a:lstStyle/>
        <a:p>
          <a:endParaRPr lang="tr-TR"/>
        </a:p>
      </dgm:t>
    </dgm:pt>
    <dgm:pt modelId="{980FC42A-C8F8-4CF2-B63D-AF595527E561}" type="sibTrans" cxnId="{0E2097F7-5A59-4F6E-BE5A-6EA81178A8D3}">
      <dgm:prSet/>
      <dgm:spPr/>
      <dgm:t>
        <a:bodyPr/>
        <a:lstStyle/>
        <a:p>
          <a:endParaRPr lang="tr-TR"/>
        </a:p>
      </dgm:t>
    </dgm:pt>
    <dgm:pt modelId="{9FA64D83-FC4F-4B0D-BD18-26003928171F}">
      <dgm:prSet phldrT="[Metin]"/>
      <dgm:spPr>
        <a:xfrm rot="5400000">
          <a:off x="3969268" y="-2901384"/>
          <a:ext cx="282866" cy="7612152"/>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tr-TR" dirty="0">
              <a:solidFill>
                <a:sysClr val="windowText" lastClr="000000">
                  <a:hueOff val="0"/>
                  <a:satOff val="0"/>
                  <a:lumOff val="0"/>
                  <a:alphaOff val="0"/>
                </a:sysClr>
              </a:solidFill>
              <a:latin typeface="Calibri"/>
              <a:ea typeface="+mn-ea"/>
              <a:cs typeface="+mn-cs"/>
            </a:rPr>
            <a:t>Pazar Araştırması ve Pazara Giriş Desteği - </a:t>
          </a:r>
          <a:r>
            <a:rPr lang="tr-TR" b="1" dirty="0">
              <a:solidFill>
                <a:sysClr val="windowText" lastClr="000000">
                  <a:hueOff val="0"/>
                  <a:satOff val="0"/>
                  <a:lumOff val="0"/>
                  <a:alphaOff val="0"/>
                </a:sysClr>
              </a:solidFill>
              <a:latin typeface="Calibri"/>
              <a:ea typeface="+mn-ea"/>
              <a:cs typeface="+mn-cs"/>
            </a:rPr>
            <a:t>A</a:t>
          </a:r>
        </a:p>
      </dgm:t>
    </dgm:pt>
    <dgm:pt modelId="{124E6C13-213D-4801-B2C9-BA978FA9CC03}" type="parTrans" cxnId="{E73FAFBF-1CAC-4EE8-8EF2-95A6A509A622}">
      <dgm:prSet/>
      <dgm:spPr/>
      <dgm:t>
        <a:bodyPr/>
        <a:lstStyle/>
        <a:p>
          <a:endParaRPr lang="tr-TR"/>
        </a:p>
      </dgm:t>
    </dgm:pt>
    <dgm:pt modelId="{E24D66E5-D061-4907-BC09-E3CBC2B68F18}" type="sibTrans" cxnId="{E73FAFBF-1CAC-4EE8-8EF2-95A6A509A622}">
      <dgm:prSet/>
      <dgm:spPr/>
      <dgm:t>
        <a:bodyPr/>
        <a:lstStyle/>
        <a:p>
          <a:endParaRPr lang="tr-TR"/>
        </a:p>
      </dgm:t>
    </dgm:pt>
    <dgm:pt modelId="{92CAE2D6-1BB2-43F3-A0F5-9F3172D781CD}">
      <dgm:prSet custT="1"/>
      <dgm:spPr>
        <a:xfrm rot="5400000">
          <a:off x="-65276" y="1208775"/>
          <a:ext cx="435179" cy="304625"/>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r>
            <a:rPr lang="tr-TR" sz="1400" dirty="0">
              <a:solidFill>
                <a:sysClr val="window" lastClr="FFFFFF"/>
              </a:solidFill>
              <a:latin typeface="Calibri"/>
              <a:ea typeface="+mn-ea"/>
              <a:cs typeface="+mn-cs"/>
            </a:rPr>
            <a:t>4</a:t>
          </a:r>
        </a:p>
      </dgm:t>
    </dgm:pt>
    <dgm:pt modelId="{4E5BAA28-52CD-41A2-81B3-AAFBB4CD78B8}" type="parTrans" cxnId="{B1BB05F0-E423-410C-BE15-BB064AB775CE}">
      <dgm:prSet/>
      <dgm:spPr/>
      <dgm:t>
        <a:bodyPr/>
        <a:lstStyle/>
        <a:p>
          <a:endParaRPr lang="tr-TR"/>
        </a:p>
      </dgm:t>
    </dgm:pt>
    <dgm:pt modelId="{837E9E46-8CE8-4617-8E9A-99CE41CCA0BD}" type="sibTrans" cxnId="{B1BB05F0-E423-410C-BE15-BB064AB775CE}">
      <dgm:prSet/>
      <dgm:spPr/>
      <dgm:t>
        <a:bodyPr/>
        <a:lstStyle/>
        <a:p>
          <a:endParaRPr lang="tr-TR"/>
        </a:p>
      </dgm:t>
    </dgm:pt>
    <dgm:pt modelId="{CED5D3C0-0AEF-48CE-BE67-774D6BBC1850}">
      <dgm:prSet custT="1"/>
      <dgm:spPr>
        <a:xfrm rot="5400000">
          <a:off x="-65276" y="1589015"/>
          <a:ext cx="435179" cy="304625"/>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r>
            <a:rPr lang="tr-TR" sz="1400" dirty="0">
              <a:solidFill>
                <a:sysClr val="window" lastClr="FFFFFF"/>
              </a:solidFill>
              <a:latin typeface="Calibri"/>
              <a:ea typeface="+mn-ea"/>
              <a:cs typeface="+mn-cs"/>
            </a:rPr>
            <a:t>5</a:t>
          </a:r>
        </a:p>
      </dgm:t>
    </dgm:pt>
    <dgm:pt modelId="{3BAE13EA-F849-41CB-9F1F-2386477D6801}" type="parTrans" cxnId="{033C35F7-4FA8-4844-88A4-644A8E14B98C}">
      <dgm:prSet/>
      <dgm:spPr/>
      <dgm:t>
        <a:bodyPr/>
        <a:lstStyle/>
        <a:p>
          <a:endParaRPr lang="tr-TR"/>
        </a:p>
      </dgm:t>
    </dgm:pt>
    <dgm:pt modelId="{6A725FB0-D8AF-4686-AEC9-77B6A5B85326}" type="sibTrans" cxnId="{033C35F7-4FA8-4844-88A4-644A8E14B98C}">
      <dgm:prSet/>
      <dgm:spPr/>
      <dgm:t>
        <a:bodyPr/>
        <a:lstStyle/>
        <a:p>
          <a:endParaRPr lang="tr-TR"/>
        </a:p>
      </dgm:t>
    </dgm:pt>
    <dgm:pt modelId="{8C3EF87B-FCE1-4825-B9B1-230ABE2A924E}">
      <dgm:prSet custT="1"/>
      <dgm:spPr>
        <a:xfrm rot="5400000">
          <a:off x="-65276" y="1969255"/>
          <a:ext cx="435179" cy="304625"/>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r>
            <a:rPr lang="tr-TR" sz="1400" dirty="0">
              <a:solidFill>
                <a:sysClr val="window" lastClr="FFFFFF"/>
              </a:solidFill>
              <a:latin typeface="Calibri"/>
              <a:ea typeface="+mn-ea"/>
              <a:cs typeface="+mn-cs"/>
            </a:rPr>
            <a:t>6</a:t>
          </a:r>
        </a:p>
      </dgm:t>
    </dgm:pt>
    <dgm:pt modelId="{B2E7F4A9-CEA2-4435-9D33-28676E0748C4}" type="parTrans" cxnId="{34E0028B-3EFE-4B05-B522-932FA7A9A4F1}">
      <dgm:prSet/>
      <dgm:spPr/>
      <dgm:t>
        <a:bodyPr/>
        <a:lstStyle/>
        <a:p>
          <a:endParaRPr lang="tr-TR"/>
        </a:p>
      </dgm:t>
    </dgm:pt>
    <dgm:pt modelId="{20A753E8-F07D-4DE8-BB65-875825CA1AF5}" type="sibTrans" cxnId="{34E0028B-3EFE-4B05-B522-932FA7A9A4F1}">
      <dgm:prSet/>
      <dgm:spPr/>
      <dgm:t>
        <a:bodyPr/>
        <a:lstStyle/>
        <a:p>
          <a:endParaRPr lang="tr-TR"/>
        </a:p>
      </dgm:t>
    </dgm:pt>
    <dgm:pt modelId="{EF07F3DD-6A58-4A0C-81F1-8F2CC1A74EFD}">
      <dgm:prSet custT="1"/>
      <dgm:spPr>
        <a:xfrm rot="5400000">
          <a:off x="-65276" y="2349495"/>
          <a:ext cx="435179" cy="304625"/>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r>
            <a:rPr lang="tr-TR" sz="1400" dirty="0">
              <a:solidFill>
                <a:sysClr val="window" lastClr="FFFFFF"/>
              </a:solidFill>
              <a:latin typeface="Calibri"/>
              <a:ea typeface="+mn-ea"/>
              <a:cs typeface="+mn-cs"/>
            </a:rPr>
            <a:t>7</a:t>
          </a:r>
        </a:p>
      </dgm:t>
    </dgm:pt>
    <dgm:pt modelId="{D1C85A48-2D35-4685-84CD-37DFBCB08D67}" type="parTrans" cxnId="{79C93419-9C28-490F-8512-7F05CB05E27C}">
      <dgm:prSet/>
      <dgm:spPr/>
      <dgm:t>
        <a:bodyPr/>
        <a:lstStyle/>
        <a:p>
          <a:endParaRPr lang="tr-TR"/>
        </a:p>
      </dgm:t>
    </dgm:pt>
    <dgm:pt modelId="{4B3B23E1-92DF-4D93-A8EC-40F8A979BC58}" type="sibTrans" cxnId="{79C93419-9C28-490F-8512-7F05CB05E27C}">
      <dgm:prSet/>
      <dgm:spPr/>
      <dgm:t>
        <a:bodyPr/>
        <a:lstStyle/>
        <a:p>
          <a:endParaRPr lang="tr-TR"/>
        </a:p>
      </dgm:t>
    </dgm:pt>
    <dgm:pt modelId="{8D615ACE-2BD8-4DD8-947D-84F97C521971}">
      <dgm:prSet custT="1"/>
      <dgm:spPr>
        <a:xfrm rot="5400000">
          <a:off x="-65276" y="2729735"/>
          <a:ext cx="435179" cy="304625"/>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r>
            <a:rPr lang="tr-TR" sz="1400" dirty="0">
              <a:solidFill>
                <a:sysClr val="window" lastClr="FFFFFF"/>
              </a:solidFill>
              <a:latin typeface="Calibri"/>
              <a:ea typeface="+mn-ea"/>
              <a:cs typeface="+mn-cs"/>
            </a:rPr>
            <a:t>8</a:t>
          </a:r>
        </a:p>
      </dgm:t>
    </dgm:pt>
    <dgm:pt modelId="{EB6C42C6-9B7F-4336-B4F5-6DE552CBE567}" type="parTrans" cxnId="{5C3084CB-3ED3-4451-A7C5-9F46926ECB93}">
      <dgm:prSet/>
      <dgm:spPr/>
      <dgm:t>
        <a:bodyPr/>
        <a:lstStyle/>
        <a:p>
          <a:endParaRPr lang="tr-TR"/>
        </a:p>
      </dgm:t>
    </dgm:pt>
    <dgm:pt modelId="{BABA6B70-7017-4B00-A2DF-F2B6A005454D}" type="sibTrans" cxnId="{5C3084CB-3ED3-4451-A7C5-9F46926ECB93}">
      <dgm:prSet/>
      <dgm:spPr/>
      <dgm:t>
        <a:bodyPr/>
        <a:lstStyle/>
        <a:p>
          <a:endParaRPr lang="tr-TR"/>
        </a:p>
      </dgm:t>
    </dgm:pt>
    <dgm:pt modelId="{98965A93-283F-47A0-BFF9-D12E2A1CF6A7}">
      <dgm:prSet custT="1"/>
      <dgm:spPr>
        <a:xfrm rot="5400000">
          <a:off x="-65276" y="3109975"/>
          <a:ext cx="435179" cy="304625"/>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r>
            <a:rPr lang="tr-TR" sz="1400" dirty="0">
              <a:solidFill>
                <a:sysClr val="window" lastClr="FFFFFF"/>
              </a:solidFill>
              <a:latin typeface="Calibri"/>
              <a:ea typeface="+mn-ea"/>
              <a:cs typeface="+mn-cs"/>
            </a:rPr>
            <a:t>9</a:t>
          </a:r>
        </a:p>
      </dgm:t>
    </dgm:pt>
    <dgm:pt modelId="{7C90DA8D-900D-410B-8423-52AA7EB4DEED}" type="parTrans" cxnId="{79274080-4E2A-477E-AE6E-1E3284172E15}">
      <dgm:prSet/>
      <dgm:spPr/>
      <dgm:t>
        <a:bodyPr/>
        <a:lstStyle/>
        <a:p>
          <a:endParaRPr lang="tr-TR"/>
        </a:p>
      </dgm:t>
    </dgm:pt>
    <dgm:pt modelId="{3642754C-277C-4A74-8D4C-A49383F6A04B}" type="sibTrans" cxnId="{79274080-4E2A-477E-AE6E-1E3284172E15}">
      <dgm:prSet/>
      <dgm:spPr/>
      <dgm:t>
        <a:bodyPr/>
        <a:lstStyle/>
        <a:p>
          <a:endParaRPr lang="tr-TR"/>
        </a:p>
      </dgm:t>
    </dgm:pt>
    <dgm:pt modelId="{D22D2352-D0A6-4569-85C5-39AC9F887203}">
      <dgm:prSet/>
      <dgm:spPr>
        <a:xfrm rot="5400000">
          <a:off x="3969268" y="-2521144"/>
          <a:ext cx="282866" cy="7612152"/>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tr-TR" dirty="0">
              <a:solidFill>
                <a:sysClr val="windowText" lastClr="000000">
                  <a:hueOff val="0"/>
                  <a:satOff val="0"/>
                  <a:lumOff val="0"/>
                  <a:alphaOff val="0"/>
                </a:sysClr>
              </a:solidFill>
              <a:latin typeface="Calibri"/>
              <a:ea typeface="+mn-ea"/>
              <a:cs typeface="+mn-cs"/>
            </a:rPr>
            <a:t>Yurtdışı Fuar Desteği - </a:t>
          </a:r>
          <a:r>
            <a:rPr lang="tr-TR" b="1" dirty="0">
              <a:solidFill>
                <a:sysClr val="windowText" lastClr="000000">
                  <a:hueOff val="0"/>
                  <a:satOff val="0"/>
                  <a:lumOff val="0"/>
                  <a:alphaOff val="0"/>
                </a:sysClr>
              </a:solidFill>
              <a:latin typeface="Calibri"/>
              <a:ea typeface="+mn-ea"/>
              <a:cs typeface="+mn-cs"/>
            </a:rPr>
            <a:t>B</a:t>
          </a:r>
        </a:p>
      </dgm:t>
    </dgm:pt>
    <dgm:pt modelId="{D37F6C3D-5B56-4753-A667-BACEE1CDA561}" type="parTrans" cxnId="{5815DDA4-B696-4761-A530-9379329EA0EF}">
      <dgm:prSet/>
      <dgm:spPr/>
      <dgm:t>
        <a:bodyPr/>
        <a:lstStyle/>
        <a:p>
          <a:endParaRPr lang="tr-TR"/>
        </a:p>
      </dgm:t>
    </dgm:pt>
    <dgm:pt modelId="{A498DD97-0CC1-400F-BBAB-E8BC479268B1}" type="sibTrans" cxnId="{5815DDA4-B696-4761-A530-9379329EA0EF}">
      <dgm:prSet/>
      <dgm:spPr/>
      <dgm:t>
        <a:bodyPr/>
        <a:lstStyle/>
        <a:p>
          <a:endParaRPr lang="tr-TR"/>
        </a:p>
      </dgm:t>
    </dgm:pt>
    <dgm:pt modelId="{5966B44D-BCBC-4873-AD55-008A6D622467}">
      <dgm:prSet/>
      <dgm:spPr>
        <a:xfrm rot="5400000">
          <a:off x="3969268" y="-2140904"/>
          <a:ext cx="282866" cy="7612152"/>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tr-TR" dirty="0">
              <a:solidFill>
                <a:sysClr val="windowText" lastClr="000000">
                  <a:hueOff val="0"/>
                  <a:satOff val="0"/>
                  <a:lumOff val="0"/>
                  <a:alphaOff val="0"/>
                </a:sysClr>
              </a:solidFill>
              <a:latin typeface="Calibri"/>
              <a:ea typeface="+mn-ea"/>
              <a:cs typeface="+mn-cs"/>
            </a:rPr>
            <a:t>Yurtiçi Fuar Desteği - </a:t>
          </a:r>
          <a:r>
            <a:rPr lang="tr-TR" b="1" dirty="0">
              <a:solidFill>
                <a:sysClr val="windowText" lastClr="000000">
                  <a:hueOff val="0"/>
                  <a:satOff val="0"/>
                  <a:lumOff val="0"/>
                  <a:alphaOff val="0"/>
                </a:sysClr>
              </a:solidFill>
              <a:latin typeface="Calibri"/>
              <a:ea typeface="+mn-ea"/>
              <a:cs typeface="+mn-cs"/>
            </a:rPr>
            <a:t>B</a:t>
          </a:r>
        </a:p>
      </dgm:t>
    </dgm:pt>
    <dgm:pt modelId="{AF781865-CDA8-4B1E-8570-7E793AB17CA7}" type="parTrans" cxnId="{2EB60962-E60F-4C99-92B7-915EBE3D5AB4}">
      <dgm:prSet/>
      <dgm:spPr/>
      <dgm:t>
        <a:bodyPr/>
        <a:lstStyle/>
        <a:p>
          <a:endParaRPr lang="tr-TR"/>
        </a:p>
      </dgm:t>
    </dgm:pt>
    <dgm:pt modelId="{B2B50B08-5225-4A4F-8EBD-7833832A084E}" type="sibTrans" cxnId="{2EB60962-E60F-4C99-92B7-915EBE3D5AB4}">
      <dgm:prSet/>
      <dgm:spPr/>
      <dgm:t>
        <a:bodyPr/>
        <a:lstStyle/>
        <a:p>
          <a:endParaRPr lang="tr-TR"/>
        </a:p>
      </dgm:t>
    </dgm:pt>
    <dgm:pt modelId="{02F60117-56D6-479D-B419-AADD1DB96F01}">
      <dgm:prSet/>
      <dgm:spPr>
        <a:xfrm rot="5400000">
          <a:off x="3969268" y="-1760664"/>
          <a:ext cx="282866" cy="7612152"/>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tr-TR" dirty="0">
              <a:solidFill>
                <a:sysClr val="windowText" lastClr="000000">
                  <a:hueOff val="0"/>
                  <a:satOff val="0"/>
                  <a:lumOff val="0"/>
                  <a:alphaOff val="0"/>
                </a:sysClr>
              </a:solidFill>
              <a:latin typeface="Calibri"/>
              <a:ea typeface="+mn-ea"/>
              <a:cs typeface="+mn-cs"/>
            </a:rPr>
            <a:t>Yurtdışı Birim, Marka ve Tanıtım Desteği - </a:t>
          </a:r>
          <a:r>
            <a:rPr lang="tr-TR" b="1" dirty="0">
              <a:solidFill>
                <a:sysClr val="windowText" lastClr="000000">
                  <a:hueOff val="0"/>
                  <a:satOff val="0"/>
                  <a:lumOff val="0"/>
                  <a:alphaOff val="0"/>
                </a:sysClr>
              </a:solidFill>
              <a:latin typeface="Calibri"/>
              <a:ea typeface="+mn-ea"/>
              <a:cs typeface="+mn-cs"/>
            </a:rPr>
            <a:t>C</a:t>
          </a:r>
        </a:p>
      </dgm:t>
    </dgm:pt>
    <dgm:pt modelId="{7E543564-46A7-4E88-8334-FD9370F69F4B}" type="parTrans" cxnId="{C37E8505-EEF7-44F5-A8F0-9881D4B74859}">
      <dgm:prSet/>
      <dgm:spPr/>
      <dgm:t>
        <a:bodyPr/>
        <a:lstStyle/>
        <a:p>
          <a:endParaRPr lang="tr-TR"/>
        </a:p>
      </dgm:t>
    </dgm:pt>
    <dgm:pt modelId="{545FA565-F6FC-4EC4-9D44-D82834EE3EFF}" type="sibTrans" cxnId="{C37E8505-EEF7-44F5-A8F0-9881D4B74859}">
      <dgm:prSet/>
      <dgm:spPr/>
      <dgm:t>
        <a:bodyPr/>
        <a:lstStyle/>
        <a:p>
          <a:endParaRPr lang="tr-TR"/>
        </a:p>
      </dgm:t>
    </dgm:pt>
    <dgm:pt modelId="{5C343E4E-32B1-4F73-A60D-056C2EF918AC}">
      <dgm:prSet/>
      <dgm:spPr>
        <a:xfrm rot="5400000">
          <a:off x="3969268" y="-1380423"/>
          <a:ext cx="282866" cy="7612152"/>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tr-TR" dirty="0">
              <a:solidFill>
                <a:sysClr val="windowText" lastClr="000000">
                  <a:hueOff val="0"/>
                  <a:satOff val="0"/>
                  <a:lumOff val="0"/>
                  <a:alphaOff val="0"/>
                </a:sysClr>
              </a:solidFill>
              <a:latin typeface="Calibri"/>
              <a:ea typeface="+mn-ea"/>
              <a:cs typeface="+mn-cs"/>
            </a:rPr>
            <a:t>Tasarım Desteği - </a:t>
          </a:r>
          <a:r>
            <a:rPr lang="tr-TR" b="1" dirty="0">
              <a:solidFill>
                <a:sysClr val="windowText" lastClr="000000">
                  <a:hueOff val="0"/>
                  <a:satOff val="0"/>
                  <a:lumOff val="0"/>
                  <a:alphaOff val="0"/>
                </a:sysClr>
              </a:solidFill>
              <a:latin typeface="Calibri"/>
              <a:ea typeface="+mn-ea"/>
              <a:cs typeface="+mn-cs"/>
            </a:rPr>
            <a:t>C</a:t>
          </a:r>
        </a:p>
      </dgm:t>
    </dgm:pt>
    <dgm:pt modelId="{6C6DAFB8-EFA6-481D-ACA2-F2136C011136}" type="parTrans" cxnId="{C988C645-52EF-4254-B78D-A263C08E6C78}">
      <dgm:prSet/>
      <dgm:spPr/>
      <dgm:t>
        <a:bodyPr/>
        <a:lstStyle/>
        <a:p>
          <a:endParaRPr lang="tr-TR"/>
        </a:p>
      </dgm:t>
    </dgm:pt>
    <dgm:pt modelId="{208C8BFC-6CB8-4DCD-82F0-6F08F5535699}" type="sibTrans" cxnId="{C988C645-52EF-4254-B78D-A263C08E6C78}">
      <dgm:prSet/>
      <dgm:spPr/>
      <dgm:t>
        <a:bodyPr/>
        <a:lstStyle/>
        <a:p>
          <a:endParaRPr lang="tr-TR"/>
        </a:p>
      </dgm:t>
    </dgm:pt>
    <dgm:pt modelId="{FA8D2758-36A7-4E8D-9564-1832B1563669}">
      <dgm:prSet/>
      <dgm:spPr>
        <a:xfrm rot="5400000">
          <a:off x="3969268" y="-1000183"/>
          <a:ext cx="282866" cy="7612152"/>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tr-TR" dirty="0">
              <a:solidFill>
                <a:sysClr val="windowText" lastClr="000000">
                  <a:hueOff val="0"/>
                  <a:satOff val="0"/>
                  <a:lumOff val="0"/>
                  <a:alphaOff val="0"/>
                </a:sysClr>
              </a:solidFill>
              <a:latin typeface="Calibri"/>
              <a:ea typeface="+mn-ea"/>
              <a:cs typeface="+mn-cs"/>
            </a:rPr>
            <a:t>Marka – Turquality Desteği - </a:t>
          </a:r>
          <a:r>
            <a:rPr lang="tr-TR" b="1" dirty="0">
              <a:solidFill>
                <a:sysClr val="windowText" lastClr="000000">
                  <a:hueOff val="0"/>
                  <a:satOff val="0"/>
                  <a:lumOff val="0"/>
                  <a:alphaOff val="0"/>
                </a:sysClr>
              </a:solidFill>
              <a:latin typeface="Calibri"/>
              <a:ea typeface="+mn-ea"/>
              <a:cs typeface="+mn-cs"/>
            </a:rPr>
            <a:t>C</a:t>
          </a:r>
        </a:p>
      </dgm:t>
    </dgm:pt>
    <dgm:pt modelId="{9E4B8142-25EA-4CAC-9E16-89DAE7D7A794}" type="parTrans" cxnId="{466B1934-F9CD-4716-A0C8-F83C97C44484}">
      <dgm:prSet/>
      <dgm:spPr/>
      <dgm:t>
        <a:bodyPr/>
        <a:lstStyle/>
        <a:p>
          <a:endParaRPr lang="tr-TR"/>
        </a:p>
      </dgm:t>
    </dgm:pt>
    <dgm:pt modelId="{C0553121-79E7-4B51-800B-A902EA21E51C}" type="sibTrans" cxnId="{466B1934-F9CD-4716-A0C8-F83C97C44484}">
      <dgm:prSet/>
      <dgm:spPr/>
      <dgm:t>
        <a:bodyPr/>
        <a:lstStyle/>
        <a:p>
          <a:endParaRPr lang="tr-TR"/>
        </a:p>
      </dgm:t>
    </dgm:pt>
    <dgm:pt modelId="{D676B94E-3146-42EF-AA1D-B8F30ADA48D7}">
      <dgm:prSet/>
      <dgm:spPr>
        <a:xfrm rot="5400000">
          <a:off x="3969268" y="-619943"/>
          <a:ext cx="282866" cy="7612152"/>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tr-TR" dirty="0">
              <a:solidFill>
                <a:sysClr val="windowText" lastClr="000000">
                  <a:hueOff val="0"/>
                  <a:satOff val="0"/>
                  <a:lumOff val="0"/>
                  <a:alphaOff val="0"/>
                </a:sysClr>
              </a:solidFill>
              <a:latin typeface="Calibri"/>
              <a:ea typeface="+mn-ea"/>
              <a:cs typeface="+mn-cs"/>
            </a:rPr>
            <a:t>Küresel Tedarik Zincirine Giriş Desteği – </a:t>
          </a:r>
          <a:r>
            <a:rPr lang="tr-TR" b="1" dirty="0">
              <a:solidFill>
                <a:sysClr val="windowText" lastClr="000000">
                  <a:hueOff val="0"/>
                  <a:satOff val="0"/>
                  <a:lumOff val="0"/>
                  <a:alphaOff val="0"/>
                </a:sysClr>
              </a:solidFill>
              <a:latin typeface="Calibri"/>
              <a:ea typeface="+mn-ea"/>
              <a:cs typeface="+mn-cs"/>
            </a:rPr>
            <a:t>A </a:t>
          </a:r>
        </a:p>
      </dgm:t>
    </dgm:pt>
    <dgm:pt modelId="{27A31F5A-CB80-4D2E-A2D6-CFB4F2E7BC91}" type="parTrans" cxnId="{2D3B003A-03F2-4D69-9E04-37B4B060F918}">
      <dgm:prSet/>
      <dgm:spPr/>
      <dgm:t>
        <a:bodyPr/>
        <a:lstStyle/>
        <a:p>
          <a:endParaRPr lang="tr-TR"/>
        </a:p>
      </dgm:t>
    </dgm:pt>
    <dgm:pt modelId="{4357D3C6-B63C-4736-B5A6-ABC03708A19D}" type="sibTrans" cxnId="{2D3B003A-03F2-4D69-9E04-37B4B060F918}">
      <dgm:prSet/>
      <dgm:spPr/>
      <dgm:t>
        <a:bodyPr/>
        <a:lstStyle/>
        <a:p>
          <a:endParaRPr lang="tr-TR"/>
        </a:p>
      </dgm:t>
    </dgm:pt>
    <dgm:pt modelId="{DF20AB48-6B93-4F53-9649-8B5387FCA282}">
      <dgm:prSet custT="1"/>
      <dgm:spPr>
        <a:xfrm rot="5400000">
          <a:off x="-65276" y="3490215"/>
          <a:ext cx="435179" cy="304625"/>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r>
            <a:rPr lang="tr-TR" sz="1400" dirty="0">
              <a:solidFill>
                <a:sysClr val="window" lastClr="FFFFFF"/>
              </a:solidFill>
              <a:latin typeface="Calibri"/>
              <a:ea typeface="+mn-ea"/>
              <a:cs typeface="+mn-cs"/>
            </a:rPr>
            <a:t>10</a:t>
          </a:r>
        </a:p>
      </dgm:t>
    </dgm:pt>
    <dgm:pt modelId="{C6DF5B16-5641-4D77-8BD7-4D43538C0470}" type="parTrans" cxnId="{2E41A5EB-B53B-4166-8BF4-F0EB9E5FA50A}">
      <dgm:prSet/>
      <dgm:spPr/>
      <dgm:t>
        <a:bodyPr/>
        <a:lstStyle/>
        <a:p>
          <a:endParaRPr lang="tr-TR"/>
        </a:p>
      </dgm:t>
    </dgm:pt>
    <dgm:pt modelId="{8382B804-5783-4860-82D6-AD2696FEF2EF}" type="sibTrans" cxnId="{2E41A5EB-B53B-4166-8BF4-F0EB9E5FA50A}">
      <dgm:prSet/>
      <dgm:spPr/>
      <dgm:t>
        <a:bodyPr/>
        <a:lstStyle/>
        <a:p>
          <a:endParaRPr lang="tr-TR"/>
        </a:p>
      </dgm:t>
    </dgm:pt>
    <dgm:pt modelId="{F5DD7891-F718-4F91-AF96-6AAE66977C50}">
      <dgm:prSet/>
      <dgm:spPr>
        <a:xfrm rot="5400000">
          <a:off x="3969268" y="-239703"/>
          <a:ext cx="282866" cy="7612152"/>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tr-TR" dirty="0">
              <a:solidFill>
                <a:sysClr val="windowText" lastClr="000000">
                  <a:hueOff val="0"/>
                  <a:satOff val="0"/>
                  <a:lumOff val="0"/>
                  <a:alphaOff val="0"/>
                </a:sysClr>
              </a:solidFill>
              <a:latin typeface="Calibri"/>
              <a:ea typeface="+mn-ea"/>
              <a:cs typeface="+mn-cs"/>
            </a:rPr>
            <a:t>Türkiye Ticaret Merkezleri – </a:t>
          </a:r>
          <a:r>
            <a:rPr lang="tr-TR" b="1" dirty="0">
              <a:solidFill>
                <a:sysClr val="windowText" lastClr="000000">
                  <a:hueOff val="0"/>
                  <a:satOff val="0"/>
                  <a:lumOff val="0"/>
                  <a:alphaOff val="0"/>
                </a:sysClr>
              </a:solidFill>
              <a:latin typeface="Calibri"/>
              <a:ea typeface="+mn-ea"/>
              <a:cs typeface="+mn-cs"/>
            </a:rPr>
            <a:t>C</a:t>
          </a:r>
        </a:p>
      </dgm:t>
    </dgm:pt>
    <dgm:pt modelId="{09973A2B-DA85-4925-A36B-BF4BD6002844}" type="parTrans" cxnId="{0C9178BD-FE37-44E3-812C-41920D243EAF}">
      <dgm:prSet/>
      <dgm:spPr/>
      <dgm:t>
        <a:bodyPr/>
        <a:lstStyle/>
        <a:p>
          <a:endParaRPr lang="tr-TR"/>
        </a:p>
      </dgm:t>
    </dgm:pt>
    <dgm:pt modelId="{AF2657E2-2476-46DB-BC2B-9C987FAE0648}" type="sibTrans" cxnId="{0C9178BD-FE37-44E3-812C-41920D243EAF}">
      <dgm:prSet/>
      <dgm:spPr/>
      <dgm:t>
        <a:bodyPr/>
        <a:lstStyle/>
        <a:p>
          <a:endParaRPr lang="tr-TR"/>
        </a:p>
      </dgm:t>
    </dgm:pt>
    <dgm:pt modelId="{3B861437-252E-4301-A490-932C578F71F8}" type="pres">
      <dgm:prSet presAssocID="{ED602827-40E5-4F3F-AA58-62500860F208}" presName="linearFlow" presStyleCnt="0">
        <dgm:presLayoutVars>
          <dgm:dir/>
          <dgm:animLvl val="lvl"/>
          <dgm:resizeHandles val="exact"/>
        </dgm:presLayoutVars>
      </dgm:prSet>
      <dgm:spPr/>
    </dgm:pt>
    <dgm:pt modelId="{008CCF66-F145-4EDD-A816-6BEDADD6CD48}" type="pres">
      <dgm:prSet presAssocID="{CC1E4B16-ED1A-4B78-A23F-22BAA3143BB6}" presName="composite" presStyleCnt="0"/>
      <dgm:spPr/>
    </dgm:pt>
    <dgm:pt modelId="{E7E3AC60-9D92-4CE0-8B6E-E38F2BBC1360}" type="pres">
      <dgm:prSet presAssocID="{CC1E4B16-ED1A-4B78-A23F-22BAA3143BB6}" presName="parentText" presStyleLbl="alignNode1" presStyleIdx="0" presStyleCnt="10">
        <dgm:presLayoutVars>
          <dgm:chMax val="1"/>
          <dgm:bulletEnabled val="1"/>
        </dgm:presLayoutVars>
      </dgm:prSet>
      <dgm:spPr/>
    </dgm:pt>
    <dgm:pt modelId="{01BBFC48-D3D4-4714-9AC5-7CA28A8E158B}" type="pres">
      <dgm:prSet presAssocID="{CC1E4B16-ED1A-4B78-A23F-22BAA3143BB6}" presName="descendantText" presStyleLbl="alignAcc1" presStyleIdx="0" presStyleCnt="10">
        <dgm:presLayoutVars>
          <dgm:bulletEnabled val="1"/>
        </dgm:presLayoutVars>
      </dgm:prSet>
      <dgm:spPr/>
    </dgm:pt>
    <dgm:pt modelId="{88BAF5CC-27EC-4BD1-B234-853D926A94DE}" type="pres">
      <dgm:prSet presAssocID="{DD7D5FE4-1578-439E-93FD-569500DDBDEA}" presName="sp" presStyleCnt="0"/>
      <dgm:spPr/>
    </dgm:pt>
    <dgm:pt modelId="{E7A2A008-2F70-41CE-BD01-09A96548EF59}" type="pres">
      <dgm:prSet presAssocID="{E4B2B3B2-2D81-4256-8AD6-147E04181CFD}" presName="composite" presStyleCnt="0"/>
      <dgm:spPr/>
    </dgm:pt>
    <dgm:pt modelId="{DE60021E-6031-4BF5-9C69-F3D4460AF222}" type="pres">
      <dgm:prSet presAssocID="{E4B2B3B2-2D81-4256-8AD6-147E04181CFD}" presName="parentText" presStyleLbl="alignNode1" presStyleIdx="1" presStyleCnt="10">
        <dgm:presLayoutVars>
          <dgm:chMax val="1"/>
          <dgm:bulletEnabled val="1"/>
        </dgm:presLayoutVars>
      </dgm:prSet>
      <dgm:spPr/>
    </dgm:pt>
    <dgm:pt modelId="{33EB8CE9-AB4D-471A-89DE-F9E7474CDC02}" type="pres">
      <dgm:prSet presAssocID="{E4B2B3B2-2D81-4256-8AD6-147E04181CFD}" presName="descendantText" presStyleLbl="alignAcc1" presStyleIdx="1" presStyleCnt="10">
        <dgm:presLayoutVars>
          <dgm:bulletEnabled val="1"/>
        </dgm:presLayoutVars>
      </dgm:prSet>
      <dgm:spPr/>
    </dgm:pt>
    <dgm:pt modelId="{62586035-C4B3-4BC4-A45B-B16F10019D64}" type="pres">
      <dgm:prSet presAssocID="{E10251FC-2AB9-4A80-A66F-84BC3AC1D236}" presName="sp" presStyleCnt="0"/>
      <dgm:spPr/>
    </dgm:pt>
    <dgm:pt modelId="{0A83BABC-FE0F-4911-A028-E038204D61C5}" type="pres">
      <dgm:prSet presAssocID="{B403B283-AF82-407F-876C-5772C1406A83}" presName="composite" presStyleCnt="0"/>
      <dgm:spPr/>
    </dgm:pt>
    <dgm:pt modelId="{6DC9FDFF-41E2-416D-B6CB-12CC5E28A280}" type="pres">
      <dgm:prSet presAssocID="{B403B283-AF82-407F-876C-5772C1406A83}" presName="parentText" presStyleLbl="alignNode1" presStyleIdx="2" presStyleCnt="10">
        <dgm:presLayoutVars>
          <dgm:chMax val="1"/>
          <dgm:bulletEnabled val="1"/>
        </dgm:presLayoutVars>
      </dgm:prSet>
      <dgm:spPr/>
    </dgm:pt>
    <dgm:pt modelId="{EC692C4D-0E36-460F-A924-1D6B4117F2FE}" type="pres">
      <dgm:prSet presAssocID="{B403B283-AF82-407F-876C-5772C1406A83}" presName="descendantText" presStyleLbl="alignAcc1" presStyleIdx="2" presStyleCnt="10">
        <dgm:presLayoutVars>
          <dgm:bulletEnabled val="1"/>
        </dgm:presLayoutVars>
      </dgm:prSet>
      <dgm:spPr/>
    </dgm:pt>
    <dgm:pt modelId="{85CA1296-ADD8-4BFF-A2AE-1915D91F888B}" type="pres">
      <dgm:prSet presAssocID="{980FC42A-C8F8-4CF2-B63D-AF595527E561}" presName="sp" presStyleCnt="0"/>
      <dgm:spPr/>
    </dgm:pt>
    <dgm:pt modelId="{67F5D8F1-DE50-4E3C-82C4-3C2B4BAE6248}" type="pres">
      <dgm:prSet presAssocID="{92CAE2D6-1BB2-43F3-A0F5-9F3172D781CD}" presName="composite" presStyleCnt="0"/>
      <dgm:spPr/>
    </dgm:pt>
    <dgm:pt modelId="{37D2105C-DA20-4A38-9183-2779F1C207BE}" type="pres">
      <dgm:prSet presAssocID="{92CAE2D6-1BB2-43F3-A0F5-9F3172D781CD}" presName="parentText" presStyleLbl="alignNode1" presStyleIdx="3" presStyleCnt="10">
        <dgm:presLayoutVars>
          <dgm:chMax val="1"/>
          <dgm:bulletEnabled val="1"/>
        </dgm:presLayoutVars>
      </dgm:prSet>
      <dgm:spPr/>
    </dgm:pt>
    <dgm:pt modelId="{99ECA365-CAFD-4272-BCD2-708B8910EE55}" type="pres">
      <dgm:prSet presAssocID="{92CAE2D6-1BB2-43F3-A0F5-9F3172D781CD}" presName="descendantText" presStyleLbl="alignAcc1" presStyleIdx="3" presStyleCnt="10">
        <dgm:presLayoutVars>
          <dgm:bulletEnabled val="1"/>
        </dgm:presLayoutVars>
      </dgm:prSet>
      <dgm:spPr/>
    </dgm:pt>
    <dgm:pt modelId="{83D5E995-F28B-4891-9A8B-DAA06A00531E}" type="pres">
      <dgm:prSet presAssocID="{837E9E46-8CE8-4617-8E9A-99CE41CCA0BD}" presName="sp" presStyleCnt="0"/>
      <dgm:spPr/>
    </dgm:pt>
    <dgm:pt modelId="{F0A132CF-76F6-49C4-98DC-34E29A6FDB67}" type="pres">
      <dgm:prSet presAssocID="{CED5D3C0-0AEF-48CE-BE67-774D6BBC1850}" presName="composite" presStyleCnt="0"/>
      <dgm:spPr/>
    </dgm:pt>
    <dgm:pt modelId="{9BF4C703-E1F4-4715-B749-50F86E3BE2E0}" type="pres">
      <dgm:prSet presAssocID="{CED5D3C0-0AEF-48CE-BE67-774D6BBC1850}" presName="parentText" presStyleLbl="alignNode1" presStyleIdx="4" presStyleCnt="10">
        <dgm:presLayoutVars>
          <dgm:chMax val="1"/>
          <dgm:bulletEnabled val="1"/>
        </dgm:presLayoutVars>
      </dgm:prSet>
      <dgm:spPr/>
    </dgm:pt>
    <dgm:pt modelId="{C27FC806-8CEF-4E44-AE4E-92940C2A6D8A}" type="pres">
      <dgm:prSet presAssocID="{CED5D3C0-0AEF-48CE-BE67-774D6BBC1850}" presName="descendantText" presStyleLbl="alignAcc1" presStyleIdx="4" presStyleCnt="10">
        <dgm:presLayoutVars>
          <dgm:bulletEnabled val="1"/>
        </dgm:presLayoutVars>
      </dgm:prSet>
      <dgm:spPr/>
    </dgm:pt>
    <dgm:pt modelId="{27A34991-5ECC-4BDC-BB04-EFE6CDAD3C8E}" type="pres">
      <dgm:prSet presAssocID="{6A725FB0-D8AF-4686-AEC9-77B6A5B85326}" presName="sp" presStyleCnt="0"/>
      <dgm:spPr/>
    </dgm:pt>
    <dgm:pt modelId="{F82512CD-CCDE-4DB5-96A9-898A4310C442}" type="pres">
      <dgm:prSet presAssocID="{8C3EF87B-FCE1-4825-B9B1-230ABE2A924E}" presName="composite" presStyleCnt="0"/>
      <dgm:spPr/>
    </dgm:pt>
    <dgm:pt modelId="{07484583-B31B-4003-BE40-E1DF1EAC97B2}" type="pres">
      <dgm:prSet presAssocID="{8C3EF87B-FCE1-4825-B9B1-230ABE2A924E}" presName="parentText" presStyleLbl="alignNode1" presStyleIdx="5" presStyleCnt="10">
        <dgm:presLayoutVars>
          <dgm:chMax val="1"/>
          <dgm:bulletEnabled val="1"/>
        </dgm:presLayoutVars>
      </dgm:prSet>
      <dgm:spPr/>
    </dgm:pt>
    <dgm:pt modelId="{5A9C2CEB-6FEC-4825-8232-AA844674F531}" type="pres">
      <dgm:prSet presAssocID="{8C3EF87B-FCE1-4825-B9B1-230ABE2A924E}" presName="descendantText" presStyleLbl="alignAcc1" presStyleIdx="5" presStyleCnt="10">
        <dgm:presLayoutVars>
          <dgm:bulletEnabled val="1"/>
        </dgm:presLayoutVars>
      </dgm:prSet>
      <dgm:spPr/>
    </dgm:pt>
    <dgm:pt modelId="{22E18597-7868-4CA7-AB9E-A32B028E54D4}" type="pres">
      <dgm:prSet presAssocID="{20A753E8-F07D-4DE8-BB65-875825CA1AF5}" presName="sp" presStyleCnt="0"/>
      <dgm:spPr/>
    </dgm:pt>
    <dgm:pt modelId="{EF11CF06-4B0C-45BF-806A-EC919880A2EB}" type="pres">
      <dgm:prSet presAssocID="{EF07F3DD-6A58-4A0C-81F1-8F2CC1A74EFD}" presName="composite" presStyleCnt="0"/>
      <dgm:spPr/>
    </dgm:pt>
    <dgm:pt modelId="{2F7D4EC5-8E19-4F7D-A70B-49521EDDC01A}" type="pres">
      <dgm:prSet presAssocID="{EF07F3DD-6A58-4A0C-81F1-8F2CC1A74EFD}" presName="parentText" presStyleLbl="alignNode1" presStyleIdx="6" presStyleCnt="10">
        <dgm:presLayoutVars>
          <dgm:chMax val="1"/>
          <dgm:bulletEnabled val="1"/>
        </dgm:presLayoutVars>
      </dgm:prSet>
      <dgm:spPr/>
    </dgm:pt>
    <dgm:pt modelId="{01B54075-C0F0-4B99-B0CC-ABA717417CD7}" type="pres">
      <dgm:prSet presAssocID="{EF07F3DD-6A58-4A0C-81F1-8F2CC1A74EFD}" presName="descendantText" presStyleLbl="alignAcc1" presStyleIdx="6" presStyleCnt="10">
        <dgm:presLayoutVars>
          <dgm:bulletEnabled val="1"/>
        </dgm:presLayoutVars>
      </dgm:prSet>
      <dgm:spPr/>
    </dgm:pt>
    <dgm:pt modelId="{036092FC-7F49-491D-B9ED-9D2C2FE693F6}" type="pres">
      <dgm:prSet presAssocID="{4B3B23E1-92DF-4D93-A8EC-40F8A979BC58}" presName="sp" presStyleCnt="0"/>
      <dgm:spPr/>
    </dgm:pt>
    <dgm:pt modelId="{52E25279-2DA2-47C9-8006-946613ACFE51}" type="pres">
      <dgm:prSet presAssocID="{8D615ACE-2BD8-4DD8-947D-84F97C521971}" presName="composite" presStyleCnt="0"/>
      <dgm:spPr/>
    </dgm:pt>
    <dgm:pt modelId="{B448F441-1CB0-4165-B094-BF4DF245DFE8}" type="pres">
      <dgm:prSet presAssocID="{8D615ACE-2BD8-4DD8-947D-84F97C521971}" presName="parentText" presStyleLbl="alignNode1" presStyleIdx="7" presStyleCnt="10">
        <dgm:presLayoutVars>
          <dgm:chMax val="1"/>
          <dgm:bulletEnabled val="1"/>
        </dgm:presLayoutVars>
      </dgm:prSet>
      <dgm:spPr/>
    </dgm:pt>
    <dgm:pt modelId="{6C12A57A-CB7D-4772-A327-9800CEE80029}" type="pres">
      <dgm:prSet presAssocID="{8D615ACE-2BD8-4DD8-947D-84F97C521971}" presName="descendantText" presStyleLbl="alignAcc1" presStyleIdx="7" presStyleCnt="10">
        <dgm:presLayoutVars>
          <dgm:bulletEnabled val="1"/>
        </dgm:presLayoutVars>
      </dgm:prSet>
      <dgm:spPr/>
    </dgm:pt>
    <dgm:pt modelId="{5DC7358C-FAF5-4BAB-B80D-9C08272DC62C}" type="pres">
      <dgm:prSet presAssocID="{BABA6B70-7017-4B00-A2DF-F2B6A005454D}" presName="sp" presStyleCnt="0"/>
      <dgm:spPr/>
    </dgm:pt>
    <dgm:pt modelId="{A6D1E335-002A-4292-AE04-7809DBECD4F6}" type="pres">
      <dgm:prSet presAssocID="{98965A93-283F-47A0-BFF9-D12E2A1CF6A7}" presName="composite" presStyleCnt="0"/>
      <dgm:spPr/>
    </dgm:pt>
    <dgm:pt modelId="{02254B10-CE63-44C9-90BD-B0481C267696}" type="pres">
      <dgm:prSet presAssocID="{98965A93-283F-47A0-BFF9-D12E2A1CF6A7}" presName="parentText" presStyleLbl="alignNode1" presStyleIdx="8" presStyleCnt="10">
        <dgm:presLayoutVars>
          <dgm:chMax val="1"/>
          <dgm:bulletEnabled val="1"/>
        </dgm:presLayoutVars>
      </dgm:prSet>
      <dgm:spPr/>
    </dgm:pt>
    <dgm:pt modelId="{2A30BD16-C053-4043-A755-148DE230E2BA}" type="pres">
      <dgm:prSet presAssocID="{98965A93-283F-47A0-BFF9-D12E2A1CF6A7}" presName="descendantText" presStyleLbl="alignAcc1" presStyleIdx="8" presStyleCnt="10">
        <dgm:presLayoutVars>
          <dgm:bulletEnabled val="1"/>
        </dgm:presLayoutVars>
      </dgm:prSet>
      <dgm:spPr/>
    </dgm:pt>
    <dgm:pt modelId="{560F50D3-D343-4719-97A3-D8C00F107B15}" type="pres">
      <dgm:prSet presAssocID="{3642754C-277C-4A74-8D4C-A49383F6A04B}" presName="sp" presStyleCnt="0"/>
      <dgm:spPr/>
    </dgm:pt>
    <dgm:pt modelId="{F174F565-DCEF-4FF8-AF22-FA4846545CC1}" type="pres">
      <dgm:prSet presAssocID="{DF20AB48-6B93-4F53-9649-8B5387FCA282}" presName="composite" presStyleCnt="0"/>
      <dgm:spPr/>
    </dgm:pt>
    <dgm:pt modelId="{4C4D0F2E-208E-4BF5-B0FB-A00A4E6381CD}" type="pres">
      <dgm:prSet presAssocID="{DF20AB48-6B93-4F53-9649-8B5387FCA282}" presName="parentText" presStyleLbl="alignNode1" presStyleIdx="9" presStyleCnt="10">
        <dgm:presLayoutVars>
          <dgm:chMax val="1"/>
          <dgm:bulletEnabled val="1"/>
        </dgm:presLayoutVars>
      </dgm:prSet>
      <dgm:spPr/>
    </dgm:pt>
    <dgm:pt modelId="{97D9A4E1-58CB-486C-B098-F8F1EEA89C0B}" type="pres">
      <dgm:prSet presAssocID="{DF20AB48-6B93-4F53-9649-8B5387FCA282}" presName="descendantText" presStyleLbl="alignAcc1" presStyleIdx="9" presStyleCnt="10">
        <dgm:presLayoutVars>
          <dgm:bulletEnabled val="1"/>
        </dgm:presLayoutVars>
      </dgm:prSet>
      <dgm:spPr/>
    </dgm:pt>
  </dgm:ptLst>
  <dgm:cxnLst>
    <dgm:cxn modelId="{C37E8505-EEF7-44F5-A8F0-9881D4B74859}" srcId="{8C3EF87B-FCE1-4825-B9B1-230ABE2A924E}" destId="{02F60117-56D6-479D-B419-AADD1DB96F01}" srcOrd="0" destOrd="0" parTransId="{7E543564-46A7-4E88-8334-FD9370F69F4B}" sibTransId="{545FA565-F6FC-4EC4-9D44-D82834EE3EFF}"/>
    <dgm:cxn modelId="{FD53A109-21D7-4121-830D-CAF733F4FD1F}" type="presOf" srcId="{8C3EF87B-FCE1-4825-B9B1-230ABE2A924E}" destId="{07484583-B31B-4003-BE40-E1DF1EAC97B2}" srcOrd="0" destOrd="0" presId="urn:microsoft.com/office/officeart/2005/8/layout/chevron2"/>
    <dgm:cxn modelId="{79C93419-9C28-490F-8512-7F05CB05E27C}" srcId="{ED602827-40E5-4F3F-AA58-62500860F208}" destId="{EF07F3DD-6A58-4A0C-81F1-8F2CC1A74EFD}" srcOrd="6" destOrd="0" parTransId="{D1C85A48-2D35-4685-84CD-37DFBCB08D67}" sibTransId="{4B3B23E1-92DF-4D93-A8EC-40F8A979BC58}"/>
    <dgm:cxn modelId="{0B5B2C2B-7340-4896-B834-BAC6FB0A3B56}" srcId="{CC1E4B16-ED1A-4B78-A23F-22BAA3143BB6}" destId="{C08F83AC-3B21-42A0-8B48-6ABA64BC7B6F}" srcOrd="0" destOrd="0" parTransId="{2B417F48-F763-4F83-8BDC-752E6ED67292}" sibTransId="{512DB115-C5A8-4F5E-B971-D18524B01F81}"/>
    <dgm:cxn modelId="{466B1934-F9CD-4716-A0C8-F83C97C44484}" srcId="{8D615ACE-2BD8-4DD8-947D-84F97C521971}" destId="{FA8D2758-36A7-4E8D-9564-1832B1563669}" srcOrd="0" destOrd="0" parTransId="{9E4B8142-25EA-4CAC-9E16-89DAE7D7A794}" sibTransId="{C0553121-79E7-4B51-800B-A902EA21E51C}"/>
    <dgm:cxn modelId="{96AABA37-C450-4289-9784-218AA6262031}" type="presOf" srcId="{D676B94E-3146-42EF-AA1D-B8F30ADA48D7}" destId="{2A30BD16-C053-4043-A755-148DE230E2BA}" srcOrd="0" destOrd="0" presId="urn:microsoft.com/office/officeart/2005/8/layout/chevron2"/>
    <dgm:cxn modelId="{2D3B003A-03F2-4D69-9E04-37B4B060F918}" srcId="{98965A93-283F-47A0-BFF9-D12E2A1CF6A7}" destId="{D676B94E-3146-42EF-AA1D-B8F30ADA48D7}" srcOrd="0" destOrd="0" parTransId="{27A31F5A-CB80-4D2E-A2D6-CFB4F2E7BC91}" sibTransId="{4357D3C6-B63C-4736-B5A6-ABC03708A19D}"/>
    <dgm:cxn modelId="{7C1C973B-2846-4A94-882A-896AFCDA5ACF}" type="presOf" srcId="{92CAE2D6-1BB2-43F3-A0F5-9F3172D781CD}" destId="{37D2105C-DA20-4A38-9183-2779F1C207BE}" srcOrd="0" destOrd="0" presId="urn:microsoft.com/office/officeart/2005/8/layout/chevron2"/>
    <dgm:cxn modelId="{F9D5B941-3ECB-4150-A8F0-AEE1D4E9561C}" type="presOf" srcId="{8D615ACE-2BD8-4DD8-947D-84F97C521971}" destId="{B448F441-1CB0-4165-B094-BF4DF245DFE8}" srcOrd="0" destOrd="0" presId="urn:microsoft.com/office/officeart/2005/8/layout/chevron2"/>
    <dgm:cxn modelId="{2EB60962-E60F-4C99-92B7-915EBE3D5AB4}" srcId="{CED5D3C0-0AEF-48CE-BE67-774D6BBC1850}" destId="{5966B44D-BCBC-4873-AD55-008A6D622467}" srcOrd="0" destOrd="0" parTransId="{AF781865-CDA8-4B1E-8570-7E793AB17CA7}" sibTransId="{B2B50B08-5225-4A4F-8EBD-7833832A084E}"/>
    <dgm:cxn modelId="{15C43965-607C-468A-8478-70D21E92B8CD}" type="presOf" srcId="{C08F83AC-3B21-42A0-8B48-6ABA64BC7B6F}" destId="{01BBFC48-D3D4-4714-9AC5-7CA28A8E158B}" srcOrd="0" destOrd="0" presId="urn:microsoft.com/office/officeart/2005/8/layout/chevron2"/>
    <dgm:cxn modelId="{C988C645-52EF-4254-B78D-A263C08E6C78}" srcId="{EF07F3DD-6A58-4A0C-81F1-8F2CC1A74EFD}" destId="{5C343E4E-32B1-4F73-A60D-056C2EF918AC}" srcOrd="0" destOrd="0" parTransId="{6C6DAFB8-EFA6-481D-ACA2-F2136C011136}" sibTransId="{208C8BFC-6CB8-4DCD-82F0-6F08F5535699}"/>
    <dgm:cxn modelId="{768E4367-71E3-442D-A2AD-3CD63D844F42}" type="presOf" srcId="{D22D2352-D0A6-4569-85C5-39AC9F887203}" destId="{99ECA365-CAFD-4272-BCD2-708B8910EE55}" srcOrd="0" destOrd="0" presId="urn:microsoft.com/office/officeart/2005/8/layout/chevron2"/>
    <dgm:cxn modelId="{56992479-E1C5-44CE-9F48-C17CF3684BED}" type="presOf" srcId="{02F60117-56D6-479D-B419-AADD1DB96F01}" destId="{5A9C2CEB-6FEC-4825-8232-AA844674F531}" srcOrd="0" destOrd="0" presId="urn:microsoft.com/office/officeart/2005/8/layout/chevron2"/>
    <dgm:cxn modelId="{79274080-4E2A-477E-AE6E-1E3284172E15}" srcId="{ED602827-40E5-4F3F-AA58-62500860F208}" destId="{98965A93-283F-47A0-BFF9-D12E2A1CF6A7}" srcOrd="8" destOrd="0" parTransId="{7C90DA8D-900D-410B-8423-52AA7EB4DEED}" sibTransId="{3642754C-277C-4A74-8D4C-A49383F6A04B}"/>
    <dgm:cxn modelId="{F8B89389-3362-43F0-939A-0BBBBD06CAC8}" type="presOf" srcId="{EF07F3DD-6A58-4A0C-81F1-8F2CC1A74EFD}" destId="{2F7D4EC5-8E19-4F7D-A70B-49521EDDC01A}" srcOrd="0" destOrd="0" presId="urn:microsoft.com/office/officeart/2005/8/layout/chevron2"/>
    <dgm:cxn modelId="{6725898A-2B8C-4676-83A1-8CE5CBA074B7}" type="presOf" srcId="{B2D7590C-0FAA-460D-A5AF-F26FE6D46712}" destId="{33EB8CE9-AB4D-471A-89DE-F9E7474CDC02}" srcOrd="0" destOrd="0" presId="urn:microsoft.com/office/officeart/2005/8/layout/chevron2"/>
    <dgm:cxn modelId="{34E0028B-3EFE-4B05-B522-932FA7A9A4F1}" srcId="{ED602827-40E5-4F3F-AA58-62500860F208}" destId="{8C3EF87B-FCE1-4825-B9B1-230ABE2A924E}" srcOrd="5" destOrd="0" parTransId="{B2E7F4A9-CEA2-4435-9D33-28676E0748C4}" sibTransId="{20A753E8-F07D-4DE8-BB65-875825CA1AF5}"/>
    <dgm:cxn modelId="{4EE6CF8C-6ADC-49C7-8762-5D28DC6471D3}" type="presOf" srcId="{9FA64D83-FC4F-4B0D-BD18-26003928171F}" destId="{EC692C4D-0E36-460F-A924-1D6B4117F2FE}" srcOrd="0" destOrd="0" presId="urn:microsoft.com/office/officeart/2005/8/layout/chevron2"/>
    <dgm:cxn modelId="{D3CAFB92-7111-4958-A100-336CEA24468D}" srcId="{ED602827-40E5-4F3F-AA58-62500860F208}" destId="{CC1E4B16-ED1A-4B78-A23F-22BAA3143BB6}" srcOrd="0" destOrd="0" parTransId="{8AB63EFD-821A-408E-BD03-D382DEA8F3DF}" sibTransId="{DD7D5FE4-1578-439E-93FD-569500DDBDEA}"/>
    <dgm:cxn modelId="{C4CDB293-381C-4747-A1AB-10E70C42BF10}" type="presOf" srcId="{98965A93-283F-47A0-BFF9-D12E2A1CF6A7}" destId="{02254B10-CE63-44C9-90BD-B0481C267696}" srcOrd="0" destOrd="0" presId="urn:microsoft.com/office/officeart/2005/8/layout/chevron2"/>
    <dgm:cxn modelId="{5815DDA4-B696-4761-A530-9379329EA0EF}" srcId="{92CAE2D6-1BB2-43F3-A0F5-9F3172D781CD}" destId="{D22D2352-D0A6-4569-85C5-39AC9F887203}" srcOrd="0" destOrd="0" parTransId="{D37F6C3D-5B56-4753-A667-BACEE1CDA561}" sibTransId="{A498DD97-0CC1-400F-BBAB-E8BC479268B1}"/>
    <dgm:cxn modelId="{9E1544AE-3159-43BC-AE97-6753F8731588}" type="presOf" srcId="{CED5D3C0-0AEF-48CE-BE67-774D6BBC1850}" destId="{9BF4C703-E1F4-4715-B749-50F86E3BE2E0}" srcOrd="0" destOrd="0" presId="urn:microsoft.com/office/officeart/2005/8/layout/chevron2"/>
    <dgm:cxn modelId="{A5BA2BB1-BDDA-4208-B0A0-2B882D7224EB}" type="presOf" srcId="{5966B44D-BCBC-4873-AD55-008A6D622467}" destId="{C27FC806-8CEF-4E44-AE4E-92940C2A6D8A}" srcOrd="0" destOrd="0" presId="urn:microsoft.com/office/officeart/2005/8/layout/chevron2"/>
    <dgm:cxn modelId="{4F80A3B4-4AA3-4BD4-9780-F65C198B3187}" type="presOf" srcId="{E4B2B3B2-2D81-4256-8AD6-147E04181CFD}" destId="{DE60021E-6031-4BF5-9C69-F3D4460AF222}" srcOrd="0" destOrd="0" presId="urn:microsoft.com/office/officeart/2005/8/layout/chevron2"/>
    <dgm:cxn modelId="{97FEA8B5-5629-4553-93B3-6D76FCACDDE3}" srcId="{E4B2B3B2-2D81-4256-8AD6-147E04181CFD}" destId="{B2D7590C-0FAA-460D-A5AF-F26FE6D46712}" srcOrd="0" destOrd="0" parTransId="{57A2BE82-DD04-4D75-971C-A950691CEA26}" sibTransId="{1D4CF1C5-1893-4734-84B2-44D29438E916}"/>
    <dgm:cxn modelId="{3B2073BA-F3B6-4AD8-B6A5-DE09BFE9CBC6}" type="presOf" srcId="{ED602827-40E5-4F3F-AA58-62500860F208}" destId="{3B861437-252E-4301-A490-932C578F71F8}" srcOrd="0" destOrd="0" presId="urn:microsoft.com/office/officeart/2005/8/layout/chevron2"/>
    <dgm:cxn modelId="{0B1195BC-28C3-417F-BCEC-070C3446090E}" type="presOf" srcId="{FA8D2758-36A7-4E8D-9564-1832B1563669}" destId="{6C12A57A-CB7D-4772-A327-9800CEE80029}" srcOrd="0" destOrd="0" presId="urn:microsoft.com/office/officeart/2005/8/layout/chevron2"/>
    <dgm:cxn modelId="{0C9178BD-FE37-44E3-812C-41920D243EAF}" srcId="{DF20AB48-6B93-4F53-9649-8B5387FCA282}" destId="{F5DD7891-F718-4F91-AF96-6AAE66977C50}" srcOrd="0" destOrd="0" parTransId="{09973A2B-DA85-4925-A36B-BF4BD6002844}" sibTransId="{AF2657E2-2476-46DB-BC2B-9C987FAE0648}"/>
    <dgm:cxn modelId="{E73FAFBF-1CAC-4EE8-8EF2-95A6A509A622}" srcId="{B403B283-AF82-407F-876C-5772C1406A83}" destId="{9FA64D83-FC4F-4B0D-BD18-26003928171F}" srcOrd="0" destOrd="0" parTransId="{124E6C13-213D-4801-B2C9-BA978FA9CC03}" sibTransId="{E24D66E5-D061-4907-BC09-E3CBC2B68F18}"/>
    <dgm:cxn modelId="{5C3084CB-3ED3-4451-A7C5-9F46926ECB93}" srcId="{ED602827-40E5-4F3F-AA58-62500860F208}" destId="{8D615ACE-2BD8-4DD8-947D-84F97C521971}" srcOrd="7" destOrd="0" parTransId="{EB6C42C6-9B7F-4336-B4F5-6DE552CBE567}" sibTransId="{BABA6B70-7017-4B00-A2DF-F2B6A005454D}"/>
    <dgm:cxn modelId="{2E41A5EB-B53B-4166-8BF4-F0EB9E5FA50A}" srcId="{ED602827-40E5-4F3F-AA58-62500860F208}" destId="{DF20AB48-6B93-4F53-9649-8B5387FCA282}" srcOrd="9" destOrd="0" parTransId="{C6DF5B16-5641-4D77-8BD7-4D43538C0470}" sibTransId="{8382B804-5783-4860-82D6-AD2696FEF2EF}"/>
    <dgm:cxn modelId="{7F60BEED-A256-4915-A884-8BCABEB1AA63}" type="presOf" srcId="{5C343E4E-32B1-4F73-A60D-056C2EF918AC}" destId="{01B54075-C0F0-4B99-B0CC-ABA717417CD7}" srcOrd="0" destOrd="0" presId="urn:microsoft.com/office/officeart/2005/8/layout/chevron2"/>
    <dgm:cxn modelId="{49844FEE-5D1C-4F56-B73A-03D60AA682AB}" type="presOf" srcId="{F5DD7891-F718-4F91-AF96-6AAE66977C50}" destId="{97D9A4E1-58CB-486C-B098-F8F1EEA89C0B}" srcOrd="0" destOrd="0" presId="urn:microsoft.com/office/officeart/2005/8/layout/chevron2"/>
    <dgm:cxn modelId="{7BB804EF-1AD4-422A-8689-2A637B05CFBC}" type="presOf" srcId="{DF20AB48-6B93-4F53-9649-8B5387FCA282}" destId="{4C4D0F2E-208E-4BF5-B0FB-A00A4E6381CD}" srcOrd="0" destOrd="0" presId="urn:microsoft.com/office/officeart/2005/8/layout/chevron2"/>
    <dgm:cxn modelId="{B1BB05F0-E423-410C-BE15-BB064AB775CE}" srcId="{ED602827-40E5-4F3F-AA58-62500860F208}" destId="{92CAE2D6-1BB2-43F3-A0F5-9F3172D781CD}" srcOrd="3" destOrd="0" parTransId="{4E5BAA28-52CD-41A2-81B3-AAFBB4CD78B8}" sibTransId="{837E9E46-8CE8-4617-8E9A-99CE41CCA0BD}"/>
    <dgm:cxn modelId="{B0924FF0-9EE2-43E2-AEC0-5E4BE4D89300}" type="presOf" srcId="{CC1E4B16-ED1A-4B78-A23F-22BAA3143BB6}" destId="{E7E3AC60-9D92-4CE0-8B6E-E38F2BBC1360}" srcOrd="0" destOrd="0" presId="urn:microsoft.com/office/officeart/2005/8/layout/chevron2"/>
    <dgm:cxn modelId="{033C35F7-4FA8-4844-88A4-644A8E14B98C}" srcId="{ED602827-40E5-4F3F-AA58-62500860F208}" destId="{CED5D3C0-0AEF-48CE-BE67-774D6BBC1850}" srcOrd="4" destOrd="0" parTransId="{3BAE13EA-F849-41CB-9F1F-2386477D6801}" sibTransId="{6A725FB0-D8AF-4686-AEC9-77B6A5B85326}"/>
    <dgm:cxn modelId="{0E2097F7-5A59-4F6E-BE5A-6EA81178A8D3}" srcId="{ED602827-40E5-4F3F-AA58-62500860F208}" destId="{B403B283-AF82-407F-876C-5772C1406A83}" srcOrd="2" destOrd="0" parTransId="{0D5460B4-EED2-47B5-AA93-9A233CA061E9}" sibTransId="{980FC42A-C8F8-4CF2-B63D-AF595527E561}"/>
    <dgm:cxn modelId="{042F9AFC-E46E-4EF5-BA53-388AEF83F7E8}" srcId="{ED602827-40E5-4F3F-AA58-62500860F208}" destId="{E4B2B3B2-2D81-4256-8AD6-147E04181CFD}" srcOrd="1" destOrd="0" parTransId="{32E39A87-C592-4DB2-B39F-BBF1EB865F0F}" sibTransId="{E10251FC-2AB9-4A80-A66F-84BC3AC1D236}"/>
    <dgm:cxn modelId="{960416FF-319E-4CAC-8E95-EA69B72FCBF8}" type="presOf" srcId="{B403B283-AF82-407F-876C-5772C1406A83}" destId="{6DC9FDFF-41E2-416D-B6CB-12CC5E28A280}" srcOrd="0" destOrd="0" presId="urn:microsoft.com/office/officeart/2005/8/layout/chevron2"/>
    <dgm:cxn modelId="{28B50F5D-3C23-49C0-8B5C-7D586C16728A}" type="presParOf" srcId="{3B861437-252E-4301-A490-932C578F71F8}" destId="{008CCF66-F145-4EDD-A816-6BEDADD6CD48}" srcOrd="0" destOrd="0" presId="urn:microsoft.com/office/officeart/2005/8/layout/chevron2"/>
    <dgm:cxn modelId="{5D9EF312-02D6-4F10-B106-C337B9BF8539}" type="presParOf" srcId="{008CCF66-F145-4EDD-A816-6BEDADD6CD48}" destId="{E7E3AC60-9D92-4CE0-8B6E-E38F2BBC1360}" srcOrd="0" destOrd="0" presId="urn:microsoft.com/office/officeart/2005/8/layout/chevron2"/>
    <dgm:cxn modelId="{17020A4D-AEA7-4EEA-8454-5B2FE836A700}" type="presParOf" srcId="{008CCF66-F145-4EDD-A816-6BEDADD6CD48}" destId="{01BBFC48-D3D4-4714-9AC5-7CA28A8E158B}" srcOrd="1" destOrd="0" presId="urn:microsoft.com/office/officeart/2005/8/layout/chevron2"/>
    <dgm:cxn modelId="{09563701-648D-405B-879B-D85375C7A3AF}" type="presParOf" srcId="{3B861437-252E-4301-A490-932C578F71F8}" destId="{88BAF5CC-27EC-4BD1-B234-853D926A94DE}" srcOrd="1" destOrd="0" presId="urn:microsoft.com/office/officeart/2005/8/layout/chevron2"/>
    <dgm:cxn modelId="{CA7A0FDD-8431-4580-BD15-70228985DFC2}" type="presParOf" srcId="{3B861437-252E-4301-A490-932C578F71F8}" destId="{E7A2A008-2F70-41CE-BD01-09A96548EF59}" srcOrd="2" destOrd="0" presId="urn:microsoft.com/office/officeart/2005/8/layout/chevron2"/>
    <dgm:cxn modelId="{3EA48643-37B6-40A8-BB3C-D02FC3F90FDE}" type="presParOf" srcId="{E7A2A008-2F70-41CE-BD01-09A96548EF59}" destId="{DE60021E-6031-4BF5-9C69-F3D4460AF222}" srcOrd="0" destOrd="0" presId="urn:microsoft.com/office/officeart/2005/8/layout/chevron2"/>
    <dgm:cxn modelId="{5CDF9743-C84E-4F9F-BB4A-37C40A96605B}" type="presParOf" srcId="{E7A2A008-2F70-41CE-BD01-09A96548EF59}" destId="{33EB8CE9-AB4D-471A-89DE-F9E7474CDC02}" srcOrd="1" destOrd="0" presId="urn:microsoft.com/office/officeart/2005/8/layout/chevron2"/>
    <dgm:cxn modelId="{EF79A2E6-D0EC-46C3-8A28-46043B1DA3B5}" type="presParOf" srcId="{3B861437-252E-4301-A490-932C578F71F8}" destId="{62586035-C4B3-4BC4-A45B-B16F10019D64}" srcOrd="3" destOrd="0" presId="urn:microsoft.com/office/officeart/2005/8/layout/chevron2"/>
    <dgm:cxn modelId="{9CEC2398-7F4B-4632-880B-AB77F8894EEF}" type="presParOf" srcId="{3B861437-252E-4301-A490-932C578F71F8}" destId="{0A83BABC-FE0F-4911-A028-E038204D61C5}" srcOrd="4" destOrd="0" presId="urn:microsoft.com/office/officeart/2005/8/layout/chevron2"/>
    <dgm:cxn modelId="{0A6FACC7-706B-4652-B0B3-88E223FEBF80}" type="presParOf" srcId="{0A83BABC-FE0F-4911-A028-E038204D61C5}" destId="{6DC9FDFF-41E2-416D-B6CB-12CC5E28A280}" srcOrd="0" destOrd="0" presId="urn:microsoft.com/office/officeart/2005/8/layout/chevron2"/>
    <dgm:cxn modelId="{71212C41-68D8-4E8D-BAE8-0A46E6412B7F}" type="presParOf" srcId="{0A83BABC-FE0F-4911-A028-E038204D61C5}" destId="{EC692C4D-0E36-460F-A924-1D6B4117F2FE}" srcOrd="1" destOrd="0" presId="urn:microsoft.com/office/officeart/2005/8/layout/chevron2"/>
    <dgm:cxn modelId="{4E6864C8-6AB5-41A5-AE90-A6E05957EBCA}" type="presParOf" srcId="{3B861437-252E-4301-A490-932C578F71F8}" destId="{85CA1296-ADD8-4BFF-A2AE-1915D91F888B}" srcOrd="5" destOrd="0" presId="urn:microsoft.com/office/officeart/2005/8/layout/chevron2"/>
    <dgm:cxn modelId="{D2D056E1-1C46-476E-8A39-BD9DB728CA5F}" type="presParOf" srcId="{3B861437-252E-4301-A490-932C578F71F8}" destId="{67F5D8F1-DE50-4E3C-82C4-3C2B4BAE6248}" srcOrd="6" destOrd="0" presId="urn:microsoft.com/office/officeart/2005/8/layout/chevron2"/>
    <dgm:cxn modelId="{FE6E3962-A97A-43B8-BF09-66C018A56FF0}" type="presParOf" srcId="{67F5D8F1-DE50-4E3C-82C4-3C2B4BAE6248}" destId="{37D2105C-DA20-4A38-9183-2779F1C207BE}" srcOrd="0" destOrd="0" presId="urn:microsoft.com/office/officeart/2005/8/layout/chevron2"/>
    <dgm:cxn modelId="{6C7DFD2E-BAF3-4CDE-B322-4FA96A29A61E}" type="presParOf" srcId="{67F5D8F1-DE50-4E3C-82C4-3C2B4BAE6248}" destId="{99ECA365-CAFD-4272-BCD2-708B8910EE55}" srcOrd="1" destOrd="0" presId="urn:microsoft.com/office/officeart/2005/8/layout/chevron2"/>
    <dgm:cxn modelId="{3C3FEBCA-89F6-4E4B-BB3E-67201E2DE552}" type="presParOf" srcId="{3B861437-252E-4301-A490-932C578F71F8}" destId="{83D5E995-F28B-4891-9A8B-DAA06A00531E}" srcOrd="7" destOrd="0" presId="urn:microsoft.com/office/officeart/2005/8/layout/chevron2"/>
    <dgm:cxn modelId="{C7DCE62F-938F-4350-A17A-AD2AC3242BDF}" type="presParOf" srcId="{3B861437-252E-4301-A490-932C578F71F8}" destId="{F0A132CF-76F6-49C4-98DC-34E29A6FDB67}" srcOrd="8" destOrd="0" presId="urn:microsoft.com/office/officeart/2005/8/layout/chevron2"/>
    <dgm:cxn modelId="{C51D2B3F-AB5E-438F-B93F-4E9A93A1A286}" type="presParOf" srcId="{F0A132CF-76F6-49C4-98DC-34E29A6FDB67}" destId="{9BF4C703-E1F4-4715-B749-50F86E3BE2E0}" srcOrd="0" destOrd="0" presId="urn:microsoft.com/office/officeart/2005/8/layout/chevron2"/>
    <dgm:cxn modelId="{0B3E7711-FB67-4F41-806D-760B66FD30B9}" type="presParOf" srcId="{F0A132CF-76F6-49C4-98DC-34E29A6FDB67}" destId="{C27FC806-8CEF-4E44-AE4E-92940C2A6D8A}" srcOrd="1" destOrd="0" presId="urn:microsoft.com/office/officeart/2005/8/layout/chevron2"/>
    <dgm:cxn modelId="{B0205FFF-E6C7-485C-8701-1B10C36213DE}" type="presParOf" srcId="{3B861437-252E-4301-A490-932C578F71F8}" destId="{27A34991-5ECC-4BDC-BB04-EFE6CDAD3C8E}" srcOrd="9" destOrd="0" presId="urn:microsoft.com/office/officeart/2005/8/layout/chevron2"/>
    <dgm:cxn modelId="{1E62E84A-E4F0-44F9-9E2D-8E48D58F0FB8}" type="presParOf" srcId="{3B861437-252E-4301-A490-932C578F71F8}" destId="{F82512CD-CCDE-4DB5-96A9-898A4310C442}" srcOrd="10" destOrd="0" presId="urn:microsoft.com/office/officeart/2005/8/layout/chevron2"/>
    <dgm:cxn modelId="{1C4B0823-B3E1-436B-963A-0CAF81693466}" type="presParOf" srcId="{F82512CD-CCDE-4DB5-96A9-898A4310C442}" destId="{07484583-B31B-4003-BE40-E1DF1EAC97B2}" srcOrd="0" destOrd="0" presId="urn:microsoft.com/office/officeart/2005/8/layout/chevron2"/>
    <dgm:cxn modelId="{B9B379A6-F225-46E4-A33F-9BCD8926F519}" type="presParOf" srcId="{F82512CD-CCDE-4DB5-96A9-898A4310C442}" destId="{5A9C2CEB-6FEC-4825-8232-AA844674F531}" srcOrd="1" destOrd="0" presId="urn:microsoft.com/office/officeart/2005/8/layout/chevron2"/>
    <dgm:cxn modelId="{64069B45-4893-4DA4-B470-61D6B2181126}" type="presParOf" srcId="{3B861437-252E-4301-A490-932C578F71F8}" destId="{22E18597-7868-4CA7-AB9E-A32B028E54D4}" srcOrd="11" destOrd="0" presId="urn:microsoft.com/office/officeart/2005/8/layout/chevron2"/>
    <dgm:cxn modelId="{2EF81077-98C6-4500-9F41-3EFF49819CA1}" type="presParOf" srcId="{3B861437-252E-4301-A490-932C578F71F8}" destId="{EF11CF06-4B0C-45BF-806A-EC919880A2EB}" srcOrd="12" destOrd="0" presId="urn:microsoft.com/office/officeart/2005/8/layout/chevron2"/>
    <dgm:cxn modelId="{AB81A648-194C-4098-BB5A-55C21A85AAB7}" type="presParOf" srcId="{EF11CF06-4B0C-45BF-806A-EC919880A2EB}" destId="{2F7D4EC5-8E19-4F7D-A70B-49521EDDC01A}" srcOrd="0" destOrd="0" presId="urn:microsoft.com/office/officeart/2005/8/layout/chevron2"/>
    <dgm:cxn modelId="{1DA9D3FE-6A95-4BDE-A0BD-DD63C9499841}" type="presParOf" srcId="{EF11CF06-4B0C-45BF-806A-EC919880A2EB}" destId="{01B54075-C0F0-4B99-B0CC-ABA717417CD7}" srcOrd="1" destOrd="0" presId="urn:microsoft.com/office/officeart/2005/8/layout/chevron2"/>
    <dgm:cxn modelId="{E36E9188-D7D8-4C06-AE51-5DBFB40048DE}" type="presParOf" srcId="{3B861437-252E-4301-A490-932C578F71F8}" destId="{036092FC-7F49-491D-B9ED-9D2C2FE693F6}" srcOrd="13" destOrd="0" presId="urn:microsoft.com/office/officeart/2005/8/layout/chevron2"/>
    <dgm:cxn modelId="{ABF5B3D5-681F-4D54-8763-AC4BB6A39CDA}" type="presParOf" srcId="{3B861437-252E-4301-A490-932C578F71F8}" destId="{52E25279-2DA2-47C9-8006-946613ACFE51}" srcOrd="14" destOrd="0" presId="urn:microsoft.com/office/officeart/2005/8/layout/chevron2"/>
    <dgm:cxn modelId="{0BE1883A-0241-4A1C-9D69-7D38E23FD11A}" type="presParOf" srcId="{52E25279-2DA2-47C9-8006-946613ACFE51}" destId="{B448F441-1CB0-4165-B094-BF4DF245DFE8}" srcOrd="0" destOrd="0" presId="urn:microsoft.com/office/officeart/2005/8/layout/chevron2"/>
    <dgm:cxn modelId="{2E2CB4FE-23B0-4FA4-90DB-E22E0572021A}" type="presParOf" srcId="{52E25279-2DA2-47C9-8006-946613ACFE51}" destId="{6C12A57A-CB7D-4772-A327-9800CEE80029}" srcOrd="1" destOrd="0" presId="urn:microsoft.com/office/officeart/2005/8/layout/chevron2"/>
    <dgm:cxn modelId="{E05E3E04-7BDE-48FE-AA43-1A5C6A15E73D}" type="presParOf" srcId="{3B861437-252E-4301-A490-932C578F71F8}" destId="{5DC7358C-FAF5-4BAB-B80D-9C08272DC62C}" srcOrd="15" destOrd="0" presId="urn:microsoft.com/office/officeart/2005/8/layout/chevron2"/>
    <dgm:cxn modelId="{436E17F8-14C5-4939-87F6-D9E229EC4AFE}" type="presParOf" srcId="{3B861437-252E-4301-A490-932C578F71F8}" destId="{A6D1E335-002A-4292-AE04-7809DBECD4F6}" srcOrd="16" destOrd="0" presId="urn:microsoft.com/office/officeart/2005/8/layout/chevron2"/>
    <dgm:cxn modelId="{64A3FE2F-C782-49FA-B2CC-4F367898F01E}" type="presParOf" srcId="{A6D1E335-002A-4292-AE04-7809DBECD4F6}" destId="{02254B10-CE63-44C9-90BD-B0481C267696}" srcOrd="0" destOrd="0" presId="urn:microsoft.com/office/officeart/2005/8/layout/chevron2"/>
    <dgm:cxn modelId="{3425BC25-1C35-424B-87AF-16F7EC5E3DCB}" type="presParOf" srcId="{A6D1E335-002A-4292-AE04-7809DBECD4F6}" destId="{2A30BD16-C053-4043-A755-148DE230E2BA}" srcOrd="1" destOrd="0" presId="urn:microsoft.com/office/officeart/2005/8/layout/chevron2"/>
    <dgm:cxn modelId="{5FE8696A-9C9A-4132-8045-302394E74602}" type="presParOf" srcId="{3B861437-252E-4301-A490-932C578F71F8}" destId="{560F50D3-D343-4719-97A3-D8C00F107B15}" srcOrd="17" destOrd="0" presId="urn:microsoft.com/office/officeart/2005/8/layout/chevron2"/>
    <dgm:cxn modelId="{DDE159D4-17B4-4C94-A384-ED08A64CBB7A}" type="presParOf" srcId="{3B861437-252E-4301-A490-932C578F71F8}" destId="{F174F565-DCEF-4FF8-AF22-FA4846545CC1}" srcOrd="18" destOrd="0" presId="urn:microsoft.com/office/officeart/2005/8/layout/chevron2"/>
    <dgm:cxn modelId="{34897C2B-F2AC-40AC-9524-0DA0550EBDEB}" type="presParOf" srcId="{F174F565-DCEF-4FF8-AF22-FA4846545CC1}" destId="{4C4D0F2E-208E-4BF5-B0FB-A00A4E6381CD}" srcOrd="0" destOrd="0" presId="urn:microsoft.com/office/officeart/2005/8/layout/chevron2"/>
    <dgm:cxn modelId="{3CC8615D-6997-4FF6-A15E-7C53B10EBBDE}" type="presParOf" srcId="{F174F565-DCEF-4FF8-AF22-FA4846545CC1}" destId="{97D9A4E1-58CB-486C-B098-F8F1EEA89C0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E3AC60-9D92-4CE0-8B6E-E38F2BBC1360}">
      <dsp:nvSpPr>
        <dsp:cNvPr id="0" name=""/>
        <dsp:cNvSpPr/>
      </dsp:nvSpPr>
      <dsp:spPr>
        <a:xfrm rot="5400000">
          <a:off x="-76800" y="80288"/>
          <a:ext cx="512004" cy="35840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kern="1200" dirty="0"/>
            <a:t>1</a:t>
          </a:r>
          <a:endParaRPr lang="tr-TR" sz="800" kern="1200" dirty="0"/>
        </a:p>
      </dsp:txBody>
      <dsp:txXfrm rot="-5400000">
        <a:off x="1" y="182690"/>
        <a:ext cx="358403" cy="153601"/>
      </dsp:txXfrm>
    </dsp:sp>
    <dsp:sp modelId="{01BBFC48-D3D4-4714-9AC5-7CA28A8E158B}">
      <dsp:nvSpPr>
        <dsp:cNvPr id="0" name=""/>
        <dsp:cNvSpPr/>
      </dsp:nvSpPr>
      <dsp:spPr>
        <a:xfrm rot="5400000">
          <a:off x="3971101" y="-3609210"/>
          <a:ext cx="332978" cy="755837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tr-TR" sz="1900" kern="1200" dirty="0">
              <a:solidFill>
                <a:srgbClr val="FF0000"/>
              </a:solidFill>
            </a:rPr>
            <a:t>UR-GE Desteği</a:t>
          </a:r>
        </a:p>
      </dsp:txBody>
      <dsp:txXfrm rot="-5400000">
        <a:off x="358404" y="19742"/>
        <a:ext cx="7542119" cy="300468"/>
      </dsp:txXfrm>
    </dsp:sp>
    <dsp:sp modelId="{DE60021E-6031-4BF5-9C69-F3D4460AF222}">
      <dsp:nvSpPr>
        <dsp:cNvPr id="0" name=""/>
        <dsp:cNvSpPr/>
      </dsp:nvSpPr>
      <dsp:spPr>
        <a:xfrm rot="5400000">
          <a:off x="-76800" y="538529"/>
          <a:ext cx="512004" cy="35840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kern="1200" dirty="0"/>
            <a:t>2</a:t>
          </a:r>
          <a:endParaRPr lang="tr-TR" sz="1000" kern="1200" dirty="0"/>
        </a:p>
      </dsp:txBody>
      <dsp:txXfrm rot="-5400000">
        <a:off x="1" y="640931"/>
        <a:ext cx="358403" cy="153601"/>
      </dsp:txXfrm>
    </dsp:sp>
    <dsp:sp modelId="{33EB8CE9-AB4D-471A-89DE-F9E7474CDC02}">
      <dsp:nvSpPr>
        <dsp:cNvPr id="0" name=""/>
        <dsp:cNvSpPr/>
      </dsp:nvSpPr>
      <dsp:spPr>
        <a:xfrm rot="5400000">
          <a:off x="3971189" y="-3151056"/>
          <a:ext cx="332803" cy="755837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tr-TR" sz="1900" kern="1200" dirty="0">
              <a:solidFill>
                <a:srgbClr val="FF0000"/>
              </a:solidFill>
            </a:rPr>
            <a:t>Pazara Giriş Belgelerinin Desteklenmesi</a:t>
          </a:r>
        </a:p>
      </dsp:txBody>
      <dsp:txXfrm rot="-5400000">
        <a:off x="358404" y="477975"/>
        <a:ext cx="7542128" cy="300311"/>
      </dsp:txXfrm>
    </dsp:sp>
    <dsp:sp modelId="{6DC9FDFF-41E2-416D-B6CB-12CC5E28A280}">
      <dsp:nvSpPr>
        <dsp:cNvPr id="0" name=""/>
        <dsp:cNvSpPr/>
      </dsp:nvSpPr>
      <dsp:spPr>
        <a:xfrm rot="5400000">
          <a:off x="-76800" y="996770"/>
          <a:ext cx="512004" cy="35840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kern="1200" dirty="0"/>
            <a:t>3</a:t>
          </a:r>
        </a:p>
      </dsp:txBody>
      <dsp:txXfrm rot="-5400000">
        <a:off x="1" y="1099172"/>
        <a:ext cx="358403" cy="153601"/>
      </dsp:txXfrm>
    </dsp:sp>
    <dsp:sp modelId="{EC692C4D-0E36-460F-A924-1D6B4117F2FE}">
      <dsp:nvSpPr>
        <dsp:cNvPr id="0" name=""/>
        <dsp:cNvSpPr/>
      </dsp:nvSpPr>
      <dsp:spPr>
        <a:xfrm rot="5400000">
          <a:off x="3971189" y="-2692815"/>
          <a:ext cx="332803" cy="755837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tr-TR" sz="1900" kern="1200" dirty="0">
              <a:solidFill>
                <a:srgbClr val="FF0000"/>
              </a:solidFill>
            </a:rPr>
            <a:t>Pazar Araştırması ve Pazara Giriş Desteği</a:t>
          </a:r>
        </a:p>
      </dsp:txBody>
      <dsp:txXfrm rot="-5400000">
        <a:off x="358404" y="936216"/>
        <a:ext cx="7542128" cy="300311"/>
      </dsp:txXfrm>
    </dsp:sp>
    <dsp:sp modelId="{37D2105C-DA20-4A38-9183-2779F1C207BE}">
      <dsp:nvSpPr>
        <dsp:cNvPr id="0" name=""/>
        <dsp:cNvSpPr/>
      </dsp:nvSpPr>
      <dsp:spPr>
        <a:xfrm rot="5400000">
          <a:off x="-76800" y="1455011"/>
          <a:ext cx="512004" cy="35840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kern="1200" dirty="0"/>
            <a:t>4</a:t>
          </a:r>
        </a:p>
      </dsp:txBody>
      <dsp:txXfrm rot="-5400000">
        <a:off x="1" y="1557413"/>
        <a:ext cx="358403" cy="153601"/>
      </dsp:txXfrm>
    </dsp:sp>
    <dsp:sp modelId="{99ECA365-CAFD-4272-BCD2-708B8910EE55}">
      <dsp:nvSpPr>
        <dsp:cNvPr id="0" name=""/>
        <dsp:cNvSpPr/>
      </dsp:nvSpPr>
      <dsp:spPr>
        <a:xfrm rot="5400000">
          <a:off x="3971189" y="-2234575"/>
          <a:ext cx="332803" cy="755837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tr-TR" sz="1900" kern="1200" dirty="0"/>
            <a:t>Yurt Dışı Fuar Desteği</a:t>
          </a:r>
        </a:p>
      </dsp:txBody>
      <dsp:txXfrm rot="-5400000">
        <a:off x="358404" y="1394456"/>
        <a:ext cx="7542128" cy="300311"/>
      </dsp:txXfrm>
    </dsp:sp>
    <dsp:sp modelId="{9BF4C703-E1F4-4715-B749-50F86E3BE2E0}">
      <dsp:nvSpPr>
        <dsp:cNvPr id="0" name=""/>
        <dsp:cNvSpPr/>
      </dsp:nvSpPr>
      <dsp:spPr>
        <a:xfrm rot="5400000">
          <a:off x="-76800" y="1913252"/>
          <a:ext cx="512004" cy="35840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kern="1200" dirty="0"/>
            <a:t>5</a:t>
          </a:r>
        </a:p>
      </dsp:txBody>
      <dsp:txXfrm rot="-5400000">
        <a:off x="1" y="2015654"/>
        <a:ext cx="358403" cy="153601"/>
      </dsp:txXfrm>
    </dsp:sp>
    <dsp:sp modelId="{C27FC806-8CEF-4E44-AE4E-92940C2A6D8A}">
      <dsp:nvSpPr>
        <dsp:cNvPr id="0" name=""/>
        <dsp:cNvSpPr/>
      </dsp:nvSpPr>
      <dsp:spPr>
        <a:xfrm rot="5400000">
          <a:off x="3971189" y="-1776334"/>
          <a:ext cx="332803" cy="755837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tr-TR" sz="1900" kern="1200" dirty="0"/>
            <a:t>Yurt İçi Fuar Desteği</a:t>
          </a:r>
        </a:p>
      </dsp:txBody>
      <dsp:txXfrm rot="-5400000">
        <a:off x="358404" y="1852697"/>
        <a:ext cx="7542128" cy="300311"/>
      </dsp:txXfrm>
    </dsp:sp>
    <dsp:sp modelId="{07484583-B31B-4003-BE40-E1DF1EAC97B2}">
      <dsp:nvSpPr>
        <dsp:cNvPr id="0" name=""/>
        <dsp:cNvSpPr/>
      </dsp:nvSpPr>
      <dsp:spPr>
        <a:xfrm rot="5400000">
          <a:off x="-76800" y="2371493"/>
          <a:ext cx="512004" cy="35840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kern="1200" dirty="0"/>
            <a:t>6</a:t>
          </a:r>
        </a:p>
      </dsp:txBody>
      <dsp:txXfrm rot="-5400000">
        <a:off x="1" y="2473895"/>
        <a:ext cx="358403" cy="153601"/>
      </dsp:txXfrm>
    </dsp:sp>
    <dsp:sp modelId="{5A9C2CEB-6FEC-4825-8232-AA844674F531}">
      <dsp:nvSpPr>
        <dsp:cNvPr id="0" name=""/>
        <dsp:cNvSpPr/>
      </dsp:nvSpPr>
      <dsp:spPr>
        <a:xfrm rot="5400000">
          <a:off x="3971189" y="-1318093"/>
          <a:ext cx="332803" cy="755837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tr-TR" sz="1900" kern="1200" dirty="0"/>
            <a:t>Yurt Dışı Birim, Marka ve Tanıtım Desteği</a:t>
          </a:r>
        </a:p>
      </dsp:txBody>
      <dsp:txXfrm rot="-5400000">
        <a:off x="358404" y="2310938"/>
        <a:ext cx="7542128" cy="300311"/>
      </dsp:txXfrm>
    </dsp:sp>
    <dsp:sp modelId="{2F7D4EC5-8E19-4F7D-A70B-49521EDDC01A}">
      <dsp:nvSpPr>
        <dsp:cNvPr id="0" name=""/>
        <dsp:cNvSpPr/>
      </dsp:nvSpPr>
      <dsp:spPr>
        <a:xfrm rot="5400000">
          <a:off x="-76800" y="2829734"/>
          <a:ext cx="512004" cy="35840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kern="1200" dirty="0"/>
            <a:t>7</a:t>
          </a:r>
        </a:p>
      </dsp:txBody>
      <dsp:txXfrm rot="-5400000">
        <a:off x="1" y="2932136"/>
        <a:ext cx="358403" cy="153601"/>
      </dsp:txXfrm>
    </dsp:sp>
    <dsp:sp modelId="{01B54075-C0F0-4B99-B0CC-ABA717417CD7}">
      <dsp:nvSpPr>
        <dsp:cNvPr id="0" name=""/>
        <dsp:cNvSpPr/>
      </dsp:nvSpPr>
      <dsp:spPr>
        <a:xfrm rot="5400000">
          <a:off x="3971189" y="-859852"/>
          <a:ext cx="332803" cy="755837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tr-TR" sz="1900" kern="1200" dirty="0"/>
            <a:t>Tasarım Desteği</a:t>
          </a:r>
        </a:p>
      </dsp:txBody>
      <dsp:txXfrm rot="-5400000">
        <a:off x="358404" y="2769179"/>
        <a:ext cx="7542128" cy="300311"/>
      </dsp:txXfrm>
    </dsp:sp>
    <dsp:sp modelId="{B448F441-1CB0-4165-B094-BF4DF245DFE8}">
      <dsp:nvSpPr>
        <dsp:cNvPr id="0" name=""/>
        <dsp:cNvSpPr/>
      </dsp:nvSpPr>
      <dsp:spPr>
        <a:xfrm rot="5400000">
          <a:off x="-76800" y="3287975"/>
          <a:ext cx="512004" cy="35840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kern="1200" dirty="0"/>
            <a:t>8</a:t>
          </a:r>
        </a:p>
      </dsp:txBody>
      <dsp:txXfrm rot="-5400000">
        <a:off x="1" y="3390377"/>
        <a:ext cx="358403" cy="153601"/>
      </dsp:txXfrm>
    </dsp:sp>
    <dsp:sp modelId="{6C12A57A-CB7D-4772-A327-9800CEE80029}">
      <dsp:nvSpPr>
        <dsp:cNvPr id="0" name=""/>
        <dsp:cNvSpPr/>
      </dsp:nvSpPr>
      <dsp:spPr>
        <a:xfrm rot="5400000">
          <a:off x="3971189" y="-401611"/>
          <a:ext cx="332803" cy="755837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tr-TR" sz="1900" kern="1200" dirty="0"/>
            <a:t>Marka – Turquality Desteği</a:t>
          </a:r>
        </a:p>
      </dsp:txBody>
      <dsp:txXfrm rot="-5400000">
        <a:off x="358404" y="3227420"/>
        <a:ext cx="7542128" cy="300311"/>
      </dsp:txXfrm>
    </dsp:sp>
    <dsp:sp modelId="{02254B10-CE63-44C9-90BD-B0481C267696}">
      <dsp:nvSpPr>
        <dsp:cNvPr id="0" name=""/>
        <dsp:cNvSpPr/>
      </dsp:nvSpPr>
      <dsp:spPr>
        <a:xfrm rot="5400000">
          <a:off x="-76800" y="3746216"/>
          <a:ext cx="512004" cy="35840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kern="1200" dirty="0"/>
            <a:t>9</a:t>
          </a:r>
        </a:p>
      </dsp:txBody>
      <dsp:txXfrm rot="-5400000">
        <a:off x="1" y="3848618"/>
        <a:ext cx="358403" cy="153601"/>
      </dsp:txXfrm>
    </dsp:sp>
    <dsp:sp modelId="{2A30BD16-C053-4043-A755-148DE230E2BA}">
      <dsp:nvSpPr>
        <dsp:cNvPr id="0" name=""/>
        <dsp:cNvSpPr/>
      </dsp:nvSpPr>
      <dsp:spPr>
        <a:xfrm rot="5400000">
          <a:off x="3971189" y="56629"/>
          <a:ext cx="332803" cy="755837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tr-TR" sz="1900" kern="1200" dirty="0">
              <a:solidFill>
                <a:srgbClr val="FF0000"/>
              </a:solidFill>
            </a:rPr>
            <a:t>Küresel Tedarik Zincirine Giriş Desteği </a:t>
          </a:r>
        </a:p>
      </dsp:txBody>
      <dsp:txXfrm rot="-5400000">
        <a:off x="358404" y="3685660"/>
        <a:ext cx="7542128" cy="300311"/>
      </dsp:txXfrm>
    </dsp:sp>
    <dsp:sp modelId="{4C4D0F2E-208E-4BF5-B0FB-A00A4E6381CD}">
      <dsp:nvSpPr>
        <dsp:cNvPr id="0" name=""/>
        <dsp:cNvSpPr/>
      </dsp:nvSpPr>
      <dsp:spPr>
        <a:xfrm rot="5400000">
          <a:off x="-76800" y="4204457"/>
          <a:ext cx="512004" cy="35840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kern="1200" dirty="0"/>
            <a:t>10</a:t>
          </a:r>
        </a:p>
      </dsp:txBody>
      <dsp:txXfrm rot="-5400000">
        <a:off x="1" y="4306859"/>
        <a:ext cx="358403" cy="153601"/>
      </dsp:txXfrm>
    </dsp:sp>
    <dsp:sp modelId="{97D9A4E1-58CB-486C-B098-F8F1EEA89C0B}">
      <dsp:nvSpPr>
        <dsp:cNvPr id="0" name=""/>
        <dsp:cNvSpPr/>
      </dsp:nvSpPr>
      <dsp:spPr>
        <a:xfrm rot="5400000">
          <a:off x="3971189" y="514870"/>
          <a:ext cx="332803" cy="755837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tr-TR" sz="1900" kern="1200" dirty="0"/>
            <a:t>Türkiye Ticaret Merkezleri</a:t>
          </a:r>
        </a:p>
      </dsp:txBody>
      <dsp:txXfrm rot="-5400000">
        <a:off x="358404" y="4143901"/>
        <a:ext cx="7542128" cy="300311"/>
      </dsp:txXfrm>
    </dsp:sp>
    <dsp:sp modelId="{9CBFE902-68CA-4E37-A7C0-00528212427B}">
      <dsp:nvSpPr>
        <dsp:cNvPr id="0" name=""/>
        <dsp:cNvSpPr/>
      </dsp:nvSpPr>
      <dsp:spPr>
        <a:xfrm rot="5400000">
          <a:off x="-76800" y="4662698"/>
          <a:ext cx="512004" cy="35840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kern="1200" dirty="0"/>
            <a:t>11</a:t>
          </a:r>
        </a:p>
      </dsp:txBody>
      <dsp:txXfrm rot="-5400000">
        <a:off x="1" y="4765100"/>
        <a:ext cx="358403" cy="153601"/>
      </dsp:txXfrm>
    </dsp:sp>
    <dsp:sp modelId="{6725DA40-58A9-416D-8FEF-C78400D2DC6A}">
      <dsp:nvSpPr>
        <dsp:cNvPr id="0" name=""/>
        <dsp:cNvSpPr/>
      </dsp:nvSpPr>
      <dsp:spPr>
        <a:xfrm rot="5400000">
          <a:off x="3971189" y="973111"/>
          <a:ext cx="332803" cy="755837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endParaRPr lang="tr-TR" sz="1900" b="0" kern="1200" dirty="0">
            <a:solidFill>
              <a:schemeClr val="tx1"/>
            </a:solidFill>
          </a:endParaRPr>
        </a:p>
      </dsp:txBody>
      <dsp:txXfrm rot="-5400000">
        <a:off x="358404" y="4602142"/>
        <a:ext cx="7542128" cy="3003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AC15F9-3537-4F55-9E49-6C91951C02E0}">
      <dsp:nvSpPr>
        <dsp:cNvPr id="0" name=""/>
        <dsp:cNvSpPr/>
      </dsp:nvSpPr>
      <dsp:spPr>
        <a:xfrm rot="5400000">
          <a:off x="435844" y="887551"/>
          <a:ext cx="713332" cy="812104"/>
        </a:xfrm>
        <a:prstGeom prst="bentUpArrow">
          <a:avLst>
            <a:gd name="adj1" fmla="val 32840"/>
            <a:gd name="adj2" fmla="val 25000"/>
            <a:gd name="adj3" fmla="val 35780"/>
          </a:avLst>
        </a:prstGeom>
        <a:solidFill>
          <a:schemeClr val="accent5">
            <a:tint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A78EC976-1E2F-4DB5-9A8C-CCE2F1E75BA2}">
      <dsp:nvSpPr>
        <dsp:cNvPr id="0" name=""/>
        <dsp:cNvSpPr/>
      </dsp:nvSpPr>
      <dsp:spPr>
        <a:xfrm>
          <a:off x="4201" y="96807"/>
          <a:ext cx="1686136" cy="840543"/>
        </a:xfrm>
        <a:prstGeom prst="roundRect">
          <a:avLst>
            <a:gd name="adj" fmla="val 16670"/>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tr-TR" sz="1800" b="1" kern="1200" dirty="0"/>
            <a:t>İşbirliği Kuruluşu Proje Sunumu</a:t>
          </a:r>
        </a:p>
      </dsp:txBody>
      <dsp:txXfrm>
        <a:off x="45240" y="137846"/>
        <a:ext cx="1604058" cy="758465"/>
      </dsp:txXfrm>
    </dsp:sp>
    <dsp:sp modelId="{C5E27124-CAC5-4B1A-A027-67BD1FE731B6}">
      <dsp:nvSpPr>
        <dsp:cNvPr id="0" name=""/>
        <dsp:cNvSpPr/>
      </dsp:nvSpPr>
      <dsp:spPr>
        <a:xfrm>
          <a:off x="1447686" y="176972"/>
          <a:ext cx="873371" cy="679364"/>
        </a:xfrm>
        <a:prstGeom prst="rect">
          <a:avLst/>
        </a:prstGeom>
        <a:noFill/>
        <a:ln>
          <a:noFill/>
        </a:ln>
        <a:effectLst/>
      </dsp:spPr>
      <dsp:style>
        <a:lnRef idx="0">
          <a:scrgbClr r="0" g="0" b="0"/>
        </a:lnRef>
        <a:fillRef idx="0">
          <a:scrgbClr r="0" g="0" b="0"/>
        </a:fillRef>
        <a:effectRef idx="0">
          <a:scrgbClr r="0" g="0" b="0"/>
        </a:effectRef>
        <a:fontRef idx="minor"/>
      </dsp:style>
    </dsp:sp>
    <dsp:sp modelId="{1E8CFA32-3D34-4666-9A09-A50580A834F7}">
      <dsp:nvSpPr>
        <dsp:cNvPr id="0" name=""/>
        <dsp:cNvSpPr/>
      </dsp:nvSpPr>
      <dsp:spPr>
        <a:xfrm rot="5400000">
          <a:off x="1547934" y="1831759"/>
          <a:ext cx="713332" cy="812104"/>
        </a:xfrm>
        <a:prstGeom prst="bentUpArrow">
          <a:avLst>
            <a:gd name="adj1" fmla="val 32840"/>
            <a:gd name="adj2" fmla="val 25000"/>
            <a:gd name="adj3" fmla="val 35780"/>
          </a:avLst>
        </a:prstGeom>
        <a:solidFill>
          <a:schemeClr val="accent5">
            <a:tint val="50000"/>
            <a:hueOff val="-3591615"/>
            <a:satOff val="15458"/>
            <a:lumOff val="4179"/>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CC3B7792-E3D2-4FA3-AFCA-0C873DF7C054}">
      <dsp:nvSpPr>
        <dsp:cNvPr id="0" name=""/>
        <dsp:cNvSpPr/>
      </dsp:nvSpPr>
      <dsp:spPr>
        <a:xfrm>
          <a:off x="1116292" y="1041015"/>
          <a:ext cx="1686136" cy="840543"/>
        </a:xfrm>
        <a:prstGeom prst="roundRect">
          <a:avLst>
            <a:gd name="adj" fmla="val 16670"/>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tr-TR" sz="1800" b="1" kern="1200" dirty="0"/>
            <a:t>İhtiyaç Analizi ve İstihdam</a:t>
          </a:r>
        </a:p>
      </dsp:txBody>
      <dsp:txXfrm>
        <a:off x="1157331" y="1082054"/>
        <a:ext cx="1604058" cy="758465"/>
      </dsp:txXfrm>
    </dsp:sp>
    <dsp:sp modelId="{3726F947-206D-46E5-BCBD-F06A97043AC4}">
      <dsp:nvSpPr>
        <dsp:cNvPr id="0" name=""/>
        <dsp:cNvSpPr/>
      </dsp:nvSpPr>
      <dsp:spPr>
        <a:xfrm>
          <a:off x="2559777" y="1121180"/>
          <a:ext cx="873371" cy="679364"/>
        </a:xfrm>
        <a:prstGeom prst="rect">
          <a:avLst/>
        </a:prstGeom>
        <a:noFill/>
        <a:ln>
          <a:noFill/>
        </a:ln>
        <a:effectLst/>
      </dsp:spPr>
      <dsp:style>
        <a:lnRef idx="0">
          <a:scrgbClr r="0" g="0" b="0"/>
        </a:lnRef>
        <a:fillRef idx="0">
          <a:scrgbClr r="0" g="0" b="0"/>
        </a:fillRef>
        <a:effectRef idx="0">
          <a:scrgbClr r="0" g="0" b="0"/>
        </a:effectRef>
        <a:fontRef idx="minor"/>
      </dsp:style>
    </dsp:sp>
    <dsp:sp modelId="{80F6D84C-9969-4BFE-A5CE-CFE43273D58E}">
      <dsp:nvSpPr>
        <dsp:cNvPr id="0" name=""/>
        <dsp:cNvSpPr/>
      </dsp:nvSpPr>
      <dsp:spPr>
        <a:xfrm rot="5400000">
          <a:off x="2660025" y="2775967"/>
          <a:ext cx="713332" cy="812104"/>
        </a:xfrm>
        <a:prstGeom prst="bentUpArrow">
          <a:avLst>
            <a:gd name="adj1" fmla="val 32840"/>
            <a:gd name="adj2" fmla="val 25000"/>
            <a:gd name="adj3" fmla="val 35780"/>
          </a:avLst>
        </a:prstGeom>
        <a:solidFill>
          <a:schemeClr val="accent5">
            <a:tint val="50000"/>
            <a:hueOff val="-7183231"/>
            <a:satOff val="30917"/>
            <a:lumOff val="8358"/>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30512A2D-55E0-40B7-9B96-E22EF5C3ED3E}">
      <dsp:nvSpPr>
        <dsp:cNvPr id="0" name=""/>
        <dsp:cNvSpPr/>
      </dsp:nvSpPr>
      <dsp:spPr>
        <a:xfrm>
          <a:off x="2228383" y="1985223"/>
          <a:ext cx="1686136" cy="840543"/>
        </a:xfrm>
        <a:prstGeom prst="roundRect">
          <a:avLst>
            <a:gd name="adj" fmla="val 16670"/>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tr-TR" sz="1400" b="1" kern="1200" dirty="0"/>
            <a:t>Eğitim/ Danışmanlık / Küme Tanıtım Faaliyeti</a:t>
          </a:r>
        </a:p>
      </dsp:txBody>
      <dsp:txXfrm>
        <a:off x="2269422" y="2026262"/>
        <a:ext cx="1604058" cy="758465"/>
      </dsp:txXfrm>
    </dsp:sp>
    <dsp:sp modelId="{084BCD93-031C-4A49-8D0A-F55DE5E70093}">
      <dsp:nvSpPr>
        <dsp:cNvPr id="0" name=""/>
        <dsp:cNvSpPr/>
      </dsp:nvSpPr>
      <dsp:spPr>
        <a:xfrm>
          <a:off x="3671868" y="2065388"/>
          <a:ext cx="873371" cy="679364"/>
        </a:xfrm>
        <a:prstGeom prst="rect">
          <a:avLst/>
        </a:prstGeom>
        <a:noFill/>
        <a:ln>
          <a:noFill/>
        </a:ln>
        <a:effectLst/>
      </dsp:spPr>
      <dsp:style>
        <a:lnRef idx="0">
          <a:scrgbClr r="0" g="0" b="0"/>
        </a:lnRef>
        <a:fillRef idx="0">
          <a:scrgbClr r="0" g="0" b="0"/>
        </a:fillRef>
        <a:effectRef idx="0">
          <a:scrgbClr r="0" g="0" b="0"/>
        </a:effectRef>
        <a:fontRef idx="minor"/>
      </dsp:style>
    </dsp:sp>
    <dsp:sp modelId="{1767B39D-5219-4587-AD19-ABF42DCBEB34}">
      <dsp:nvSpPr>
        <dsp:cNvPr id="0" name=""/>
        <dsp:cNvSpPr/>
      </dsp:nvSpPr>
      <dsp:spPr>
        <a:xfrm rot="5400000">
          <a:off x="3772116" y="3720175"/>
          <a:ext cx="713332" cy="812104"/>
        </a:xfrm>
        <a:prstGeom prst="bentUpArrow">
          <a:avLst>
            <a:gd name="adj1" fmla="val 32840"/>
            <a:gd name="adj2" fmla="val 25000"/>
            <a:gd name="adj3" fmla="val 35780"/>
          </a:avLst>
        </a:prstGeom>
        <a:solidFill>
          <a:schemeClr val="accent5">
            <a:tint val="50000"/>
            <a:hueOff val="-10774846"/>
            <a:satOff val="46375"/>
            <a:lumOff val="12537"/>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7984626A-E1ED-4C8B-B60E-5DBE8A9A26D5}">
      <dsp:nvSpPr>
        <dsp:cNvPr id="0" name=""/>
        <dsp:cNvSpPr/>
      </dsp:nvSpPr>
      <dsp:spPr>
        <a:xfrm>
          <a:off x="3340474" y="2929431"/>
          <a:ext cx="1686136" cy="840543"/>
        </a:xfrm>
        <a:prstGeom prst="roundRect">
          <a:avLst>
            <a:gd name="adj" fmla="val 16670"/>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tr-TR" sz="1400" b="1" kern="1200" dirty="0"/>
            <a:t>Yurt Dışı Pazarlama Faaliyeti ve/veya Alım Heyeti</a:t>
          </a:r>
        </a:p>
      </dsp:txBody>
      <dsp:txXfrm>
        <a:off x="3381513" y="2970470"/>
        <a:ext cx="1604058" cy="758465"/>
      </dsp:txXfrm>
    </dsp:sp>
    <dsp:sp modelId="{582094C8-C879-48EF-9DEB-4FFB86F18858}">
      <dsp:nvSpPr>
        <dsp:cNvPr id="0" name=""/>
        <dsp:cNvSpPr/>
      </dsp:nvSpPr>
      <dsp:spPr>
        <a:xfrm>
          <a:off x="4783959" y="3009596"/>
          <a:ext cx="873371" cy="679364"/>
        </a:xfrm>
        <a:prstGeom prst="rect">
          <a:avLst/>
        </a:prstGeom>
        <a:noFill/>
        <a:ln>
          <a:noFill/>
        </a:ln>
        <a:effectLst/>
      </dsp:spPr>
      <dsp:style>
        <a:lnRef idx="0">
          <a:scrgbClr r="0" g="0" b="0"/>
        </a:lnRef>
        <a:fillRef idx="0">
          <a:scrgbClr r="0" g="0" b="0"/>
        </a:fillRef>
        <a:effectRef idx="0">
          <a:scrgbClr r="0" g="0" b="0"/>
        </a:effectRef>
        <a:fontRef idx="minor"/>
      </dsp:style>
    </dsp:sp>
    <dsp:sp modelId="{D973D372-ACD3-42E6-A29F-868F91A8AAF8}">
      <dsp:nvSpPr>
        <dsp:cNvPr id="0" name=""/>
        <dsp:cNvSpPr/>
      </dsp:nvSpPr>
      <dsp:spPr>
        <a:xfrm>
          <a:off x="4452565" y="3873639"/>
          <a:ext cx="1686136" cy="840543"/>
        </a:xfrm>
        <a:prstGeom prst="roundRect">
          <a:avLst>
            <a:gd name="adj" fmla="val 16670"/>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tr-TR" sz="2000" b="1" kern="1200" dirty="0"/>
            <a:t>Bireysel Danışmanlık</a:t>
          </a:r>
        </a:p>
      </dsp:txBody>
      <dsp:txXfrm>
        <a:off x="4493604" y="3914678"/>
        <a:ext cx="1604058" cy="7584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6F43FF-D241-4F83-971D-912965429F72}">
      <dsp:nvSpPr>
        <dsp:cNvPr id="0" name=""/>
        <dsp:cNvSpPr/>
      </dsp:nvSpPr>
      <dsp:spPr>
        <a:xfrm>
          <a:off x="-4830793" y="-740575"/>
          <a:ext cx="5755428" cy="5755428"/>
        </a:xfrm>
        <a:prstGeom prst="blockArc">
          <a:avLst>
            <a:gd name="adj1" fmla="val 18900000"/>
            <a:gd name="adj2" fmla="val 2700000"/>
            <a:gd name="adj3" fmla="val 375"/>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0EF659-202C-49CD-B888-A86DC9E65256}">
      <dsp:nvSpPr>
        <dsp:cNvPr id="0" name=""/>
        <dsp:cNvSpPr/>
      </dsp:nvSpPr>
      <dsp:spPr>
        <a:xfrm>
          <a:off x="299840" y="194308"/>
          <a:ext cx="6070374" cy="388446"/>
        </a:xfrm>
        <a:prstGeom prst="rect">
          <a:avLst/>
        </a:prstGeom>
        <a:solidFill>
          <a:srgbClr val="C00000"/>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8329" tIns="50800" rIns="50800" bIns="50800" numCol="1" spcCol="1270" anchor="ctr" anchorCtr="0">
          <a:noAutofit/>
        </a:bodyPr>
        <a:lstStyle/>
        <a:p>
          <a:pPr marL="0" lvl="0" indent="0" algn="l" defTabSz="889000" rtl="0">
            <a:lnSpc>
              <a:spcPct val="90000"/>
            </a:lnSpc>
            <a:spcBef>
              <a:spcPct val="0"/>
            </a:spcBef>
            <a:spcAft>
              <a:spcPct val="35000"/>
            </a:spcAft>
            <a:buNone/>
          </a:pPr>
          <a:r>
            <a:rPr lang="tr-TR" sz="2000" b="1" kern="1200" dirty="0"/>
            <a:t>ISO Serisi Belgeleri (OHSAS Belgesi Hariç)</a:t>
          </a:r>
        </a:p>
      </dsp:txBody>
      <dsp:txXfrm>
        <a:off x="299840" y="194308"/>
        <a:ext cx="6070374" cy="388446"/>
      </dsp:txXfrm>
    </dsp:sp>
    <dsp:sp modelId="{D890C11B-6B15-47C4-988F-A541EF79F395}">
      <dsp:nvSpPr>
        <dsp:cNvPr id="0" name=""/>
        <dsp:cNvSpPr/>
      </dsp:nvSpPr>
      <dsp:spPr>
        <a:xfrm>
          <a:off x="57061" y="145752"/>
          <a:ext cx="485557" cy="485557"/>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17B97B-7F94-4D49-BFF6-42DE302D5E6F}">
      <dsp:nvSpPr>
        <dsp:cNvPr id="0" name=""/>
        <dsp:cNvSpPr/>
      </dsp:nvSpPr>
      <dsp:spPr>
        <a:xfrm>
          <a:off x="651613" y="777320"/>
          <a:ext cx="5718601" cy="388446"/>
        </a:xfrm>
        <a:prstGeom prst="rect">
          <a:avLst/>
        </a:prstGeom>
        <a:solidFill>
          <a:srgbClr val="C00000"/>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8329" tIns="50800" rIns="50800" bIns="50800" numCol="1" spcCol="1270" anchor="ctr" anchorCtr="0">
          <a:noAutofit/>
        </a:bodyPr>
        <a:lstStyle/>
        <a:p>
          <a:pPr marL="0" lvl="0" indent="0" algn="l" defTabSz="889000" rtl="0">
            <a:lnSpc>
              <a:spcPct val="90000"/>
            </a:lnSpc>
            <a:spcBef>
              <a:spcPct val="0"/>
            </a:spcBef>
            <a:spcAft>
              <a:spcPct val="35000"/>
            </a:spcAft>
            <a:buNone/>
          </a:pPr>
          <a:r>
            <a:rPr lang="tr-TR" sz="2000" b="1" kern="1200" dirty="0"/>
            <a:t>CE İşareti</a:t>
          </a:r>
        </a:p>
      </dsp:txBody>
      <dsp:txXfrm>
        <a:off x="651613" y="777320"/>
        <a:ext cx="5718601" cy="388446"/>
      </dsp:txXfrm>
    </dsp:sp>
    <dsp:sp modelId="{327786CD-5078-4E89-AAF9-2506B4EBB43C}">
      <dsp:nvSpPr>
        <dsp:cNvPr id="0" name=""/>
        <dsp:cNvSpPr/>
      </dsp:nvSpPr>
      <dsp:spPr>
        <a:xfrm>
          <a:off x="408834" y="728764"/>
          <a:ext cx="485557" cy="485557"/>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5E7324-8C0E-413E-96CC-1B2B8C3E2336}">
      <dsp:nvSpPr>
        <dsp:cNvPr id="0" name=""/>
        <dsp:cNvSpPr/>
      </dsp:nvSpPr>
      <dsp:spPr>
        <a:xfrm>
          <a:off x="844383" y="1359903"/>
          <a:ext cx="5525831" cy="388446"/>
        </a:xfrm>
        <a:prstGeom prst="rect">
          <a:avLst/>
        </a:prstGeom>
        <a:solidFill>
          <a:srgbClr val="C00000"/>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8329" tIns="50800" rIns="50800" bIns="50800" numCol="1" spcCol="1270" anchor="ctr" anchorCtr="0">
          <a:noAutofit/>
        </a:bodyPr>
        <a:lstStyle/>
        <a:p>
          <a:pPr marL="0" lvl="0" indent="0" algn="l" defTabSz="889000" rtl="0">
            <a:lnSpc>
              <a:spcPct val="90000"/>
            </a:lnSpc>
            <a:spcBef>
              <a:spcPct val="0"/>
            </a:spcBef>
            <a:spcAft>
              <a:spcPct val="35000"/>
            </a:spcAft>
            <a:buNone/>
          </a:pPr>
          <a:r>
            <a:rPr lang="tr-TR" sz="2000" b="1" kern="1200" dirty="0"/>
            <a:t>HACCP sertifikası</a:t>
          </a:r>
        </a:p>
      </dsp:txBody>
      <dsp:txXfrm>
        <a:off x="844383" y="1359903"/>
        <a:ext cx="5525831" cy="388446"/>
      </dsp:txXfrm>
    </dsp:sp>
    <dsp:sp modelId="{B8272750-D7EC-4AE2-B823-3FD0511AC6E2}">
      <dsp:nvSpPr>
        <dsp:cNvPr id="0" name=""/>
        <dsp:cNvSpPr/>
      </dsp:nvSpPr>
      <dsp:spPr>
        <a:xfrm>
          <a:off x="601604" y="1311348"/>
          <a:ext cx="485557" cy="485557"/>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E9362E-D0D3-4002-94CD-8EF5878DE380}">
      <dsp:nvSpPr>
        <dsp:cNvPr id="0" name=""/>
        <dsp:cNvSpPr/>
      </dsp:nvSpPr>
      <dsp:spPr>
        <a:xfrm>
          <a:off x="905933" y="1942915"/>
          <a:ext cx="5464282" cy="388446"/>
        </a:xfrm>
        <a:prstGeom prst="rect">
          <a:avLst/>
        </a:prstGeom>
        <a:solidFill>
          <a:srgbClr val="C00000"/>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8329" tIns="50800" rIns="50800" bIns="50800" numCol="1" spcCol="1270" anchor="ctr" anchorCtr="0">
          <a:noAutofit/>
        </a:bodyPr>
        <a:lstStyle/>
        <a:p>
          <a:pPr marL="0" lvl="0" indent="0" algn="l" defTabSz="889000" rtl="0">
            <a:lnSpc>
              <a:spcPct val="90000"/>
            </a:lnSpc>
            <a:spcBef>
              <a:spcPct val="0"/>
            </a:spcBef>
            <a:spcAft>
              <a:spcPct val="35000"/>
            </a:spcAft>
            <a:buNone/>
          </a:pPr>
          <a:r>
            <a:rPr lang="tr-TR" sz="2000" b="1" kern="1200" dirty="0"/>
            <a:t>GLOBAL GAP Belgesi</a:t>
          </a:r>
        </a:p>
      </dsp:txBody>
      <dsp:txXfrm>
        <a:off x="905933" y="1942915"/>
        <a:ext cx="5464282" cy="388446"/>
      </dsp:txXfrm>
    </dsp:sp>
    <dsp:sp modelId="{BC8FB4B1-D494-4E69-8AC2-EE08F6413AF6}">
      <dsp:nvSpPr>
        <dsp:cNvPr id="0" name=""/>
        <dsp:cNvSpPr/>
      </dsp:nvSpPr>
      <dsp:spPr>
        <a:xfrm>
          <a:off x="663154" y="1894359"/>
          <a:ext cx="485557" cy="485557"/>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A2CAED-3FD6-4C4D-8745-353689DAB3E5}">
      <dsp:nvSpPr>
        <dsp:cNvPr id="0" name=""/>
        <dsp:cNvSpPr/>
      </dsp:nvSpPr>
      <dsp:spPr>
        <a:xfrm>
          <a:off x="844383" y="2525926"/>
          <a:ext cx="5525831" cy="388446"/>
        </a:xfrm>
        <a:prstGeom prst="rect">
          <a:avLst/>
        </a:prstGeom>
        <a:solidFill>
          <a:srgbClr val="C00000"/>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8329" tIns="50800" rIns="50800" bIns="50800" numCol="1" spcCol="1270" anchor="ctr" anchorCtr="0">
          <a:noAutofit/>
        </a:bodyPr>
        <a:lstStyle/>
        <a:p>
          <a:pPr marL="0" lvl="0" indent="0" algn="l" defTabSz="889000" rtl="0">
            <a:lnSpc>
              <a:spcPct val="90000"/>
            </a:lnSpc>
            <a:spcBef>
              <a:spcPct val="0"/>
            </a:spcBef>
            <a:spcAft>
              <a:spcPct val="35000"/>
            </a:spcAft>
            <a:buNone/>
          </a:pPr>
          <a:r>
            <a:rPr lang="tr-TR" sz="2000" b="1" kern="1200" dirty="0"/>
            <a:t>Organik Ürün sertifikaları</a:t>
          </a:r>
        </a:p>
      </dsp:txBody>
      <dsp:txXfrm>
        <a:off x="844383" y="2525926"/>
        <a:ext cx="5525831" cy="388446"/>
      </dsp:txXfrm>
    </dsp:sp>
    <dsp:sp modelId="{EB4D0D2F-535A-4C22-A58D-0920E66FD06B}">
      <dsp:nvSpPr>
        <dsp:cNvPr id="0" name=""/>
        <dsp:cNvSpPr/>
      </dsp:nvSpPr>
      <dsp:spPr>
        <a:xfrm>
          <a:off x="601604" y="2477370"/>
          <a:ext cx="485557" cy="485557"/>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BE9A94-6C8F-4AB8-AF7C-4EC45737BB12}">
      <dsp:nvSpPr>
        <dsp:cNvPr id="0" name=""/>
        <dsp:cNvSpPr/>
      </dsp:nvSpPr>
      <dsp:spPr>
        <a:xfrm>
          <a:off x="651613" y="3108510"/>
          <a:ext cx="5718601" cy="388446"/>
        </a:xfrm>
        <a:prstGeom prst="rect">
          <a:avLst/>
        </a:prstGeom>
        <a:solidFill>
          <a:srgbClr val="C00000"/>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8329" tIns="50800" rIns="50800" bIns="50800" numCol="1" spcCol="1270" anchor="ctr" anchorCtr="0">
          <a:noAutofit/>
        </a:bodyPr>
        <a:lstStyle/>
        <a:p>
          <a:pPr marL="0" lvl="0" indent="0" algn="l" defTabSz="889000" rtl="0">
            <a:lnSpc>
              <a:spcPct val="90000"/>
            </a:lnSpc>
            <a:spcBef>
              <a:spcPct val="0"/>
            </a:spcBef>
            <a:spcAft>
              <a:spcPct val="35000"/>
            </a:spcAft>
            <a:buNone/>
          </a:pPr>
          <a:r>
            <a:rPr lang="tr-TR" sz="2000" b="1" kern="1200" dirty="0"/>
            <a:t>OEKOTEX sertifikası</a:t>
          </a:r>
        </a:p>
      </dsp:txBody>
      <dsp:txXfrm>
        <a:off x="651613" y="3108510"/>
        <a:ext cx="5718601" cy="388446"/>
      </dsp:txXfrm>
    </dsp:sp>
    <dsp:sp modelId="{D9F0C1F4-409E-4A0F-A7C0-5D4F7DDFC80E}">
      <dsp:nvSpPr>
        <dsp:cNvPr id="0" name=""/>
        <dsp:cNvSpPr/>
      </dsp:nvSpPr>
      <dsp:spPr>
        <a:xfrm>
          <a:off x="408834" y="3059954"/>
          <a:ext cx="485557" cy="485557"/>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952F31-3EA3-4A5F-A7DB-EEB08ED9851B}">
      <dsp:nvSpPr>
        <dsp:cNvPr id="0" name=""/>
        <dsp:cNvSpPr/>
      </dsp:nvSpPr>
      <dsp:spPr>
        <a:xfrm>
          <a:off x="299840" y="3691522"/>
          <a:ext cx="6070374" cy="388446"/>
        </a:xfrm>
        <a:prstGeom prst="rect">
          <a:avLst/>
        </a:prstGeom>
        <a:solidFill>
          <a:srgbClr val="C00000"/>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8329" tIns="50800" rIns="50800" bIns="50800" numCol="1" spcCol="1270" anchor="ctr" anchorCtr="0">
          <a:noAutofit/>
        </a:bodyPr>
        <a:lstStyle/>
        <a:p>
          <a:pPr marL="0" lvl="0" indent="0" algn="l" defTabSz="889000" rtl="0">
            <a:lnSpc>
              <a:spcPct val="90000"/>
            </a:lnSpc>
            <a:spcBef>
              <a:spcPct val="0"/>
            </a:spcBef>
            <a:spcAft>
              <a:spcPct val="35000"/>
            </a:spcAft>
            <a:buNone/>
          </a:pPr>
          <a:r>
            <a:rPr lang="tr-TR" sz="2000" b="1" kern="1200" dirty="0"/>
            <a:t>Tarım Ürünlerine İlişkin Analiz Belgeleri</a:t>
          </a:r>
        </a:p>
      </dsp:txBody>
      <dsp:txXfrm>
        <a:off x="299840" y="3691522"/>
        <a:ext cx="6070374" cy="388446"/>
      </dsp:txXfrm>
    </dsp:sp>
    <dsp:sp modelId="{50F24107-7EC0-4937-AC0F-ED662939CBBF}">
      <dsp:nvSpPr>
        <dsp:cNvPr id="0" name=""/>
        <dsp:cNvSpPr/>
      </dsp:nvSpPr>
      <dsp:spPr>
        <a:xfrm>
          <a:off x="57061" y="3642966"/>
          <a:ext cx="485557" cy="485557"/>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D41A6D-A5A4-4B4B-AB20-3C83C5504976}">
      <dsp:nvSpPr>
        <dsp:cNvPr id="0" name=""/>
        <dsp:cNvSpPr/>
      </dsp:nvSpPr>
      <dsp:spPr>
        <a:xfrm>
          <a:off x="0" y="171041"/>
          <a:ext cx="6970305" cy="648448"/>
        </a:xfrm>
        <a:prstGeom prst="roundRect">
          <a:avLst/>
        </a:prstGeom>
        <a:solidFill>
          <a:srgbClr val="C00000"/>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tr-TR" sz="2400" b="1" kern="1200" dirty="0">
              <a:solidFill>
                <a:schemeClr val="bg1"/>
              </a:solidFill>
            </a:rPr>
            <a:t>Yurt Dışı Pazar Araştırması Desteği</a:t>
          </a:r>
        </a:p>
      </dsp:txBody>
      <dsp:txXfrm>
        <a:off x="31655" y="202696"/>
        <a:ext cx="6906995" cy="585138"/>
      </dsp:txXfrm>
    </dsp:sp>
    <dsp:sp modelId="{60FE1736-BD92-4F06-AC95-BD66AEDC0914}">
      <dsp:nvSpPr>
        <dsp:cNvPr id="0" name=""/>
        <dsp:cNvSpPr/>
      </dsp:nvSpPr>
      <dsp:spPr>
        <a:xfrm>
          <a:off x="0" y="829952"/>
          <a:ext cx="6970305" cy="648448"/>
        </a:xfrm>
        <a:prstGeom prst="roundRect">
          <a:avLst/>
        </a:prstGeom>
        <a:solidFill>
          <a:srgbClr val="C00000"/>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tr-TR" sz="2400" b="1" kern="1200" dirty="0">
              <a:solidFill>
                <a:schemeClr val="bg1"/>
              </a:solidFill>
            </a:rPr>
            <a:t>Rapor Desteği</a:t>
          </a:r>
        </a:p>
      </dsp:txBody>
      <dsp:txXfrm>
        <a:off x="31655" y="861607"/>
        <a:ext cx="6906995" cy="585138"/>
      </dsp:txXfrm>
    </dsp:sp>
    <dsp:sp modelId="{36EA6F34-33C1-4289-AF3C-6B6C457870B2}">
      <dsp:nvSpPr>
        <dsp:cNvPr id="0" name=""/>
        <dsp:cNvSpPr/>
      </dsp:nvSpPr>
      <dsp:spPr>
        <a:xfrm>
          <a:off x="0" y="1488863"/>
          <a:ext cx="6970305" cy="690688"/>
        </a:xfrm>
        <a:prstGeom prst="roundRect">
          <a:avLst/>
        </a:prstGeom>
        <a:solidFill>
          <a:srgbClr val="C00000"/>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tr-TR" sz="2400" b="1" kern="1200" dirty="0">
              <a:solidFill>
                <a:schemeClr val="bg1"/>
              </a:solidFill>
            </a:rPr>
            <a:t>Şirket Satın Alma-Danışmanlık Desteği</a:t>
          </a:r>
        </a:p>
      </dsp:txBody>
      <dsp:txXfrm>
        <a:off x="33717" y="1522580"/>
        <a:ext cx="6902871" cy="623254"/>
      </dsp:txXfrm>
    </dsp:sp>
    <dsp:sp modelId="{C5E4FB82-C636-4DCD-BAF8-F0FD8AF72551}">
      <dsp:nvSpPr>
        <dsp:cNvPr id="0" name=""/>
        <dsp:cNvSpPr/>
      </dsp:nvSpPr>
      <dsp:spPr>
        <a:xfrm>
          <a:off x="0" y="2190014"/>
          <a:ext cx="6970305" cy="648448"/>
        </a:xfrm>
        <a:prstGeom prst="roundRect">
          <a:avLst/>
        </a:prstGeom>
        <a:solidFill>
          <a:srgbClr val="C00000"/>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tr-TR" sz="2400" b="1" kern="1200" dirty="0">
              <a:solidFill>
                <a:schemeClr val="bg1"/>
              </a:solidFill>
            </a:rPr>
            <a:t>İleri Teknolojiye Sahip Şirket Satın Alma-Danışmanlık Desteği</a:t>
          </a:r>
        </a:p>
      </dsp:txBody>
      <dsp:txXfrm>
        <a:off x="31655" y="2221669"/>
        <a:ext cx="6906995" cy="585138"/>
      </dsp:txXfrm>
    </dsp:sp>
    <dsp:sp modelId="{70C4315F-47B2-4DE7-B9A6-355CDFD9266E}">
      <dsp:nvSpPr>
        <dsp:cNvPr id="0" name=""/>
        <dsp:cNvSpPr/>
      </dsp:nvSpPr>
      <dsp:spPr>
        <a:xfrm>
          <a:off x="0" y="2848925"/>
          <a:ext cx="6970305" cy="648448"/>
        </a:xfrm>
        <a:prstGeom prst="roundRect">
          <a:avLst/>
        </a:prstGeom>
        <a:solidFill>
          <a:srgbClr val="C00000"/>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tr-TR" sz="2400" b="1" kern="1200" dirty="0">
              <a:solidFill>
                <a:schemeClr val="bg1"/>
              </a:solidFill>
            </a:rPr>
            <a:t>İleri Teknolojiye Sahip Şirket Satın Alma-Kredi Faiz Desteği</a:t>
          </a:r>
        </a:p>
      </dsp:txBody>
      <dsp:txXfrm>
        <a:off x="31655" y="2880580"/>
        <a:ext cx="6906995" cy="585138"/>
      </dsp:txXfrm>
    </dsp:sp>
    <dsp:sp modelId="{0003ACB2-6443-48C6-AD88-F6117E55A80D}">
      <dsp:nvSpPr>
        <dsp:cNvPr id="0" name=""/>
        <dsp:cNvSpPr/>
      </dsp:nvSpPr>
      <dsp:spPr>
        <a:xfrm>
          <a:off x="0" y="3507836"/>
          <a:ext cx="6970305" cy="648448"/>
        </a:xfrm>
        <a:prstGeom prst="roundRect">
          <a:avLst/>
        </a:prstGeom>
        <a:solidFill>
          <a:srgbClr val="C00000"/>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tr-TR" sz="2400" b="1" kern="1200" dirty="0">
              <a:solidFill>
                <a:schemeClr val="bg1"/>
              </a:solidFill>
            </a:rPr>
            <a:t>Marka Satın Alma-Kredi Faiz Desteği</a:t>
          </a:r>
        </a:p>
      </dsp:txBody>
      <dsp:txXfrm>
        <a:off x="31655" y="3539491"/>
        <a:ext cx="6906995" cy="585138"/>
      </dsp:txXfrm>
    </dsp:sp>
    <dsp:sp modelId="{44E21DD6-BC40-A24D-B993-5C51FB41C904}">
      <dsp:nvSpPr>
        <dsp:cNvPr id="0" name=""/>
        <dsp:cNvSpPr/>
      </dsp:nvSpPr>
      <dsp:spPr>
        <a:xfrm>
          <a:off x="0" y="4166747"/>
          <a:ext cx="6970305" cy="648448"/>
        </a:xfrm>
        <a:prstGeom prst="roundRect">
          <a:avLst/>
        </a:prstGeom>
        <a:solidFill>
          <a:srgbClr val="C00000"/>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tr-TR" sz="2400" b="1" kern="1200" dirty="0" err="1">
              <a:solidFill>
                <a:schemeClr val="bg1"/>
              </a:solidFill>
            </a:rPr>
            <a:t>Sektörel</a:t>
          </a:r>
          <a:r>
            <a:rPr lang="tr-TR" sz="2400" b="1" kern="1200" dirty="0">
              <a:solidFill>
                <a:schemeClr val="bg1"/>
              </a:solidFill>
            </a:rPr>
            <a:t> Ticaret Heyeti Desteği</a:t>
          </a:r>
        </a:p>
      </dsp:txBody>
      <dsp:txXfrm>
        <a:off x="31655" y="4198402"/>
        <a:ext cx="6906995" cy="585138"/>
      </dsp:txXfrm>
    </dsp:sp>
    <dsp:sp modelId="{627C041B-5D9A-4911-B36A-20A29C9FD690}">
      <dsp:nvSpPr>
        <dsp:cNvPr id="0" name=""/>
        <dsp:cNvSpPr/>
      </dsp:nvSpPr>
      <dsp:spPr>
        <a:xfrm>
          <a:off x="0" y="4825658"/>
          <a:ext cx="6970305" cy="648448"/>
        </a:xfrm>
        <a:prstGeom prst="roundRect">
          <a:avLst/>
        </a:prstGeom>
        <a:solidFill>
          <a:srgbClr val="C00000"/>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tr-TR" sz="2400" b="1" kern="1200" dirty="0">
              <a:solidFill>
                <a:schemeClr val="bg1"/>
              </a:solidFill>
            </a:rPr>
            <a:t>Alım Heyeti Desteği</a:t>
          </a:r>
        </a:p>
      </dsp:txBody>
      <dsp:txXfrm>
        <a:off x="31655" y="4857313"/>
        <a:ext cx="6906995" cy="5851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E3AC60-9D92-4CE0-8B6E-E38F2BBC1360}">
      <dsp:nvSpPr>
        <dsp:cNvPr id="0" name=""/>
        <dsp:cNvSpPr/>
      </dsp:nvSpPr>
      <dsp:spPr>
        <a:xfrm rot="5400000">
          <a:off x="-56176" y="58492"/>
          <a:ext cx="374508" cy="262155"/>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kern="1200" dirty="0">
              <a:solidFill>
                <a:sysClr val="window" lastClr="FFFFFF"/>
              </a:solidFill>
              <a:latin typeface="Calibri"/>
              <a:ea typeface="+mn-ea"/>
              <a:cs typeface="+mn-cs"/>
            </a:rPr>
            <a:t>1</a:t>
          </a:r>
          <a:endParaRPr lang="tr-TR" sz="800" kern="1200" dirty="0">
            <a:solidFill>
              <a:sysClr val="window" lastClr="FFFFFF"/>
            </a:solidFill>
            <a:latin typeface="Calibri"/>
            <a:ea typeface="+mn-ea"/>
            <a:cs typeface="+mn-cs"/>
          </a:endParaRPr>
        </a:p>
      </dsp:txBody>
      <dsp:txXfrm rot="-5400000">
        <a:off x="1" y="133394"/>
        <a:ext cx="262155" cy="112353"/>
      </dsp:txXfrm>
    </dsp:sp>
    <dsp:sp modelId="{01BBFC48-D3D4-4714-9AC5-7CA28A8E158B}">
      <dsp:nvSpPr>
        <dsp:cNvPr id="0" name=""/>
        <dsp:cNvSpPr/>
      </dsp:nvSpPr>
      <dsp:spPr>
        <a:xfrm rot="5400000">
          <a:off x="4444138" y="-4179666"/>
          <a:ext cx="243558" cy="8607524"/>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tr-TR" sz="1400" kern="1200" dirty="0">
              <a:solidFill>
                <a:sysClr val="windowText" lastClr="000000">
                  <a:hueOff val="0"/>
                  <a:satOff val="0"/>
                  <a:lumOff val="0"/>
                  <a:alphaOff val="0"/>
                </a:sysClr>
              </a:solidFill>
              <a:latin typeface="Calibri"/>
              <a:ea typeface="+mn-ea"/>
              <a:cs typeface="+mn-cs"/>
            </a:rPr>
            <a:t>UR-GE Desteği - </a:t>
          </a:r>
          <a:r>
            <a:rPr lang="tr-TR" sz="1400" b="1" kern="1200" dirty="0">
              <a:solidFill>
                <a:sysClr val="windowText" lastClr="000000">
                  <a:hueOff val="0"/>
                  <a:satOff val="0"/>
                  <a:lumOff val="0"/>
                  <a:alphaOff val="0"/>
                </a:sysClr>
              </a:solidFill>
              <a:latin typeface="Calibri"/>
              <a:ea typeface="+mn-ea"/>
              <a:cs typeface="+mn-cs"/>
            </a:rPr>
            <a:t>A</a:t>
          </a:r>
          <a:r>
            <a:rPr lang="tr-TR" sz="1400" kern="1200" dirty="0">
              <a:solidFill>
                <a:sysClr val="windowText" lastClr="000000">
                  <a:hueOff val="0"/>
                  <a:satOff val="0"/>
                  <a:lumOff val="0"/>
                  <a:alphaOff val="0"/>
                </a:sysClr>
              </a:solidFill>
              <a:latin typeface="Calibri"/>
              <a:ea typeface="+mn-ea"/>
              <a:cs typeface="+mn-cs"/>
            </a:rPr>
            <a:t> </a:t>
          </a:r>
        </a:p>
      </dsp:txBody>
      <dsp:txXfrm rot="-5400000">
        <a:off x="262155" y="14207"/>
        <a:ext cx="8595634" cy="219778"/>
      </dsp:txXfrm>
    </dsp:sp>
    <dsp:sp modelId="{DE60021E-6031-4BF5-9C69-F3D4460AF222}">
      <dsp:nvSpPr>
        <dsp:cNvPr id="0" name=""/>
        <dsp:cNvSpPr/>
      </dsp:nvSpPr>
      <dsp:spPr>
        <a:xfrm rot="5400000">
          <a:off x="-56176" y="369960"/>
          <a:ext cx="374508" cy="262155"/>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kern="1200" dirty="0">
              <a:solidFill>
                <a:sysClr val="window" lastClr="FFFFFF"/>
              </a:solidFill>
              <a:latin typeface="Calibri"/>
              <a:ea typeface="+mn-ea"/>
              <a:cs typeface="+mn-cs"/>
            </a:rPr>
            <a:t>2</a:t>
          </a:r>
          <a:endParaRPr lang="tr-TR" sz="1000" kern="1200" dirty="0">
            <a:solidFill>
              <a:sysClr val="window" lastClr="FFFFFF"/>
            </a:solidFill>
            <a:latin typeface="Calibri"/>
            <a:ea typeface="+mn-ea"/>
            <a:cs typeface="+mn-cs"/>
          </a:endParaRPr>
        </a:p>
      </dsp:txBody>
      <dsp:txXfrm rot="-5400000">
        <a:off x="1" y="444862"/>
        <a:ext cx="262155" cy="112353"/>
      </dsp:txXfrm>
    </dsp:sp>
    <dsp:sp modelId="{33EB8CE9-AB4D-471A-89DE-F9E7474CDC02}">
      <dsp:nvSpPr>
        <dsp:cNvPr id="0" name=""/>
        <dsp:cNvSpPr/>
      </dsp:nvSpPr>
      <dsp:spPr>
        <a:xfrm rot="5400000">
          <a:off x="4444202" y="-3868262"/>
          <a:ext cx="243430" cy="8607524"/>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tr-TR" sz="1400" kern="1200" dirty="0">
              <a:solidFill>
                <a:sysClr val="windowText" lastClr="000000">
                  <a:hueOff val="0"/>
                  <a:satOff val="0"/>
                  <a:lumOff val="0"/>
                  <a:alphaOff val="0"/>
                </a:sysClr>
              </a:solidFill>
              <a:latin typeface="Calibri"/>
              <a:ea typeface="+mn-ea"/>
              <a:cs typeface="+mn-cs"/>
            </a:rPr>
            <a:t>Pazara Giriş Belgelerinin Desteklenmesi - </a:t>
          </a:r>
          <a:r>
            <a:rPr lang="tr-TR" sz="1400" b="1" kern="1200" dirty="0">
              <a:solidFill>
                <a:sysClr val="windowText" lastClr="000000">
                  <a:hueOff val="0"/>
                  <a:satOff val="0"/>
                  <a:lumOff val="0"/>
                  <a:alphaOff val="0"/>
                </a:sysClr>
              </a:solidFill>
              <a:latin typeface="Calibri"/>
              <a:ea typeface="+mn-ea"/>
              <a:cs typeface="+mn-cs"/>
            </a:rPr>
            <a:t>A</a:t>
          </a:r>
          <a:r>
            <a:rPr lang="tr-TR" sz="1400" kern="1200" dirty="0">
              <a:solidFill>
                <a:sysClr val="windowText" lastClr="000000">
                  <a:hueOff val="0"/>
                  <a:satOff val="0"/>
                  <a:lumOff val="0"/>
                  <a:alphaOff val="0"/>
                </a:sysClr>
              </a:solidFill>
              <a:latin typeface="Calibri"/>
              <a:ea typeface="+mn-ea"/>
              <a:cs typeface="+mn-cs"/>
            </a:rPr>
            <a:t> </a:t>
          </a:r>
        </a:p>
      </dsp:txBody>
      <dsp:txXfrm rot="-5400000">
        <a:off x="262156" y="325667"/>
        <a:ext cx="8595641" cy="219664"/>
      </dsp:txXfrm>
    </dsp:sp>
    <dsp:sp modelId="{6DC9FDFF-41E2-416D-B6CB-12CC5E28A280}">
      <dsp:nvSpPr>
        <dsp:cNvPr id="0" name=""/>
        <dsp:cNvSpPr/>
      </dsp:nvSpPr>
      <dsp:spPr>
        <a:xfrm rot="5400000">
          <a:off x="-56176" y="681428"/>
          <a:ext cx="374508" cy="262155"/>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kern="1200" dirty="0">
              <a:solidFill>
                <a:sysClr val="window" lastClr="FFFFFF"/>
              </a:solidFill>
              <a:latin typeface="Calibri"/>
              <a:ea typeface="+mn-ea"/>
              <a:cs typeface="+mn-cs"/>
            </a:rPr>
            <a:t>3</a:t>
          </a:r>
        </a:p>
      </dsp:txBody>
      <dsp:txXfrm rot="-5400000">
        <a:off x="1" y="756330"/>
        <a:ext cx="262155" cy="112353"/>
      </dsp:txXfrm>
    </dsp:sp>
    <dsp:sp modelId="{EC692C4D-0E36-460F-A924-1D6B4117F2FE}">
      <dsp:nvSpPr>
        <dsp:cNvPr id="0" name=""/>
        <dsp:cNvSpPr/>
      </dsp:nvSpPr>
      <dsp:spPr>
        <a:xfrm rot="5400000">
          <a:off x="4444202" y="-3556794"/>
          <a:ext cx="243430" cy="8607524"/>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tr-TR" sz="1400" kern="1200" dirty="0">
              <a:solidFill>
                <a:sysClr val="windowText" lastClr="000000">
                  <a:hueOff val="0"/>
                  <a:satOff val="0"/>
                  <a:lumOff val="0"/>
                  <a:alphaOff val="0"/>
                </a:sysClr>
              </a:solidFill>
              <a:latin typeface="Calibri"/>
              <a:ea typeface="+mn-ea"/>
              <a:cs typeface="+mn-cs"/>
            </a:rPr>
            <a:t>Pazar Araştırması ve Pazara Giriş Desteği - </a:t>
          </a:r>
          <a:r>
            <a:rPr lang="tr-TR" sz="1400" b="1" kern="1200" dirty="0">
              <a:solidFill>
                <a:sysClr val="windowText" lastClr="000000">
                  <a:hueOff val="0"/>
                  <a:satOff val="0"/>
                  <a:lumOff val="0"/>
                  <a:alphaOff val="0"/>
                </a:sysClr>
              </a:solidFill>
              <a:latin typeface="Calibri"/>
              <a:ea typeface="+mn-ea"/>
              <a:cs typeface="+mn-cs"/>
            </a:rPr>
            <a:t>A</a:t>
          </a:r>
        </a:p>
      </dsp:txBody>
      <dsp:txXfrm rot="-5400000">
        <a:off x="262156" y="637135"/>
        <a:ext cx="8595641" cy="219664"/>
      </dsp:txXfrm>
    </dsp:sp>
    <dsp:sp modelId="{37D2105C-DA20-4A38-9183-2779F1C207BE}">
      <dsp:nvSpPr>
        <dsp:cNvPr id="0" name=""/>
        <dsp:cNvSpPr/>
      </dsp:nvSpPr>
      <dsp:spPr>
        <a:xfrm rot="5400000">
          <a:off x="-56176" y="992896"/>
          <a:ext cx="374508" cy="262155"/>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kern="1200" dirty="0">
              <a:solidFill>
                <a:sysClr val="window" lastClr="FFFFFF"/>
              </a:solidFill>
              <a:latin typeface="Calibri"/>
              <a:ea typeface="+mn-ea"/>
              <a:cs typeface="+mn-cs"/>
            </a:rPr>
            <a:t>4</a:t>
          </a:r>
        </a:p>
      </dsp:txBody>
      <dsp:txXfrm rot="-5400000">
        <a:off x="1" y="1067798"/>
        <a:ext cx="262155" cy="112353"/>
      </dsp:txXfrm>
    </dsp:sp>
    <dsp:sp modelId="{99ECA365-CAFD-4272-BCD2-708B8910EE55}">
      <dsp:nvSpPr>
        <dsp:cNvPr id="0" name=""/>
        <dsp:cNvSpPr/>
      </dsp:nvSpPr>
      <dsp:spPr>
        <a:xfrm rot="5400000">
          <a:off x="4444202" y="-3245326"/>
          <a:ext cx="243430" cy="8607524"/>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tr-TR" sz="1400" kern="1200" dirty="0">
              <a:solidFill>
                <a:sysClr val="windowText" lastClr="000000">
                  <a:hueOff val="0"/>
                  <a:satOff val="0"/>
                  <a:lumOff val="0"/>
                  <a:alphaOff val="0"/>
                </a:sysClr>
              </a:solidFill>
              <a:latin typeface="Calibri"/>
              <a:ea typeface="+mn-ea"/>
              <a:cs typeface="+mn-cs"/>
            </a:rPr>
            <a:t>Yurtdışı Fuar Desteği - </a:t>
          </a:r>
          <a:r>
            <a:rPr lang="tr-TR" sz="1400" b="1" kern="1200" dirty="0">
              <a:solidFill>
                <a:sysClr val="windowText" lastClr="000000">
                  <a:hueOff val="0"/>
                  <a:satOff val="0"/>
                  <a:lumOff val="0"/>
                  <a:alphaOff val="0"/>
                </a:sysClr>
              </a:solidFill>
              <a:latin typeface="Calibri"/>
              <a:ea typeface="+mn-ea"/>
              <a:cs typeface="+mn-cs"/>
            </a:rPr>
            <a:t>B</a:t>
          </a:r>
        </a:p>
      </dsp:txBody>
      <dsp:txXfrm rot="-5400000">
        <a:off x="262156" y="948603"/>
        <a:ext cx="8595641" cy="219664"/>
      </dsp:txXfrm>
    </dsp:sp>
    <dsp:sp modelId="{9BF4C703-E1F4-4715-B749-50F86E3BE2E0}">
      <dsp:nvSpPr>
        <dsp:cNvPr id="0" name=""/>
        <dsp:cNvSpPr/>
      </dsp:nvSpPr>
      <dsp:spPr>
        <a:xfrm rot="5400000">
          <a:off x="-56176" y="1304364"/>
          <a:ext cx="374508" cy="262155"/>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kern="1200" dirty="0">
              <a:solidFill>
                <a:sysClr val="window" lastClr="FFFFFF"/>
              </a:solidFill>
              <a:latin typeface="Calibri"/>
              <a:ea typeface="+mn-ea"/>
              <a:cs typeface="+mn-cs"/>
            </a:rPr>
            <a:t>5</a:t>
          </a:r>
        </a:p>
      </dsp:txBody>
      <dsp:txXfrm rot="-5400000">
        <a:off x="1" y="1379266"/>
        <a:ext cx="262155" cy="112353"/>
      </dsp:txXfrm>
    </dsp:sp>
    <dsp:sp modelId="{C27FC806-8CEF-4E44-AE4E-92940C2A6D8A}">
      <dsp:nvSpPr>
        <dsp:cNvPr id="0" name=""/>
        <dsp:cNvSpPr/>
      </dsp:nvSpPr>
      <dsp:spPr>
        <a:xfrm rot="5400000">
          <a:off x="4444202" y="-2933858"/>
          <a:ext cx="243430" cy="8607524"/>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tr-TR" sz="1400" kern="1200" dirty="0">
              <a:solidFill>
                <a:sysClr val="windowText" lastClr="000000">
                  <a:hueOff val="0"/>
                  <a:satOff val="0"/>
                  <a:lumOff val="0"/>
                  <a:alphaOff val="0"/>
                </a:sysClr>
              </a:solidFill>
              <a:latin typeface="Calibri"/>
              <a:ea typeface="+mn-ea"/>
              <a:cs typeface="+mn-cs"/>
            </a:rPr>
            <a:t>Yurtiçi Fuar Desteği - </a:t>
          </a:r>
          <a:r>
            <a:rPr lang="tr-TR" sz="1400" b="1" kern="1200" dirty="0">
              <a:solidFill>
                <a:sysClr val="windowText" lastClr="000000">
                  <a:hueOff val="0"/>
                  <a:satOff val="0"/>
                  <a:lumOff val="0"/>
                  <a:alphaOff val="0"/>
                </a:sysClr>
              </a:solidFill>
              <a:latin typeface="Calibri"/>
              <a:ea typeface="+mn-ea"/>
              <a:cs typeface="+mn-cs"/>
            </a:rPr>
            <a:t>B</a:t>
          </a:r>
        </a:p>
      </dsp:txBody>
      <dsp:txXfrm rot="-5400000">
        <a:off x="262156" y="1260071"/>
        <a:ext cx="8595641" cy="219664"/>
      </dsp:txXfrm>
    </dsp:sp>
    <dsp:sp modelId="{07484583-B31B-4003-BE40-E1DF1EAC97B2}">
      <dsp:nvSpPr>
        <dsp:cNvPr id="0" name=""/>
        <dsp:cNvSpPr/>
      </dsp:nvSpPr>
      <dsp:spPr>
        <a:xfrm rot="5400000">
          <a:off x="-56176" y="1615832"/>
          <a:ext cx="374508" cy="262155"/>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kern="1200" dirty="0">
              <a:solidFill>
                <a:sysClr val="window" lastClr="FFFFFF"/>
              </a:solidFill>
              <a:latin typeface="Calibri"/>
              <a:ea typeface="+mn-ea"/>
              <a:cs typeface="+mn-cs"/>
            </a:rPr>
            <a:t>6</a:t>
          </a:r>
        </a:p>
      </dsp:txBody>
      <dsp:txXfrm rot="-5400000">
        <a:off x="1" y="1690734"/>
        <a:ext cx="262155" cy="112353"/>
      </dsp:txXfrm>
    </dsp:sp>
    <dsp:sp modelId="{5A9C2CEB-6FEC-4825-8232-AA844674F531}">
      <dsp:nvSpPr>
        <dsp:cNvPr id="0" name=""/>
        <dsp:cNvSpPr/>
      </dsp:nvSpPr>
      <dsp:spPr>
        <a:xfrm rot="5400000">
          <a:off x="4444202" y="-2622390"/>
          <a:ext cx="243430" cy="8607524"/>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tr-TR" sz="1400" kern="1200" dirty="0">
              <a:solidFill>
                <a:sysClr val="windowText" lastClr="000000">
                  <a:hueOff val="0"/>
                  <a:satOff val="0"/>
                  <a:lumOff val="0"/>
                  <a:alphaOff val="0"/>
                </a:sysClr>
              </a:solidFill>
              <a:latin typeface="Calibri"/>
              <a:ea typeface="+mn-ea"/>
              <a:cs typeface="+mn-cs"/>
            </a:rPr>
            <a:t>Yurtdışı Birim, Marka ve Tanıtım Desteği - </a:t>
          </a:r>
          <a:r>
            <a:rPr lang="tr-TR" sz="1400" b="1" kern="1200" dirty="0">
              <a:solidFill>
                <a:sysClr val="windowText" lastClr="000000">
                  <a:hueOff val="0"/>
                  <a:satOff val="0"/>
                  <a:lumOff val="0"/>
                  <a:alphaOff val="0"/>
                </a:sysClr>
              </a:solidFill>
              <a:latin typeface="Calibri"/>
              <a:ea typeface="+mn-ea"/>
              <a:cs typeface="+mn-cs"/>
            </a:rPr>
            <a:t>C</a:t>
          </a:r>
        </a:p>
      </dsp:txBody>
      <dsp:txXfrm rot="-5400000">
        <a:off x="262156" y="1571539"/>
        <a:ext cx="8595641" cy="219664"/>
      </dsp:txXfrm>
    </dsp:sp>
    <dsp:sp modelId="{2F7D4EC5-8E19-4F7D-A70B-49521EDDC01A}">
      <dsp:nvSpPr>
        <dsp:cNvPr id="0" name=""/>
        <dsp:cNvSpPr/>
      </dsp:nvSpPr>
      <dsp:spPr>
        <a:xfrm rot="5400000">
          <a:off x="-56176" y="1927300"/>
          <a:ext cx="374508" cy="262155"/>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kern="1200" dirty="0">
              <a:solidFill>
                <a:sysClr val="window" lastClr="FFFFFF"/>
              </a:solidFill>
              <a:latin typeface="Calibri"/>
              <a:ea typeface="+mn-ea"/>
              <a:cs typeface="+mn-cs"/>
            </a:rPr>
            <a:t>7</a:t>
          </a:r>
        </a:p>
      </dsp:txBody>
      <dsp:txXfrm rot="-5400000">
        <a:off x="1" y="2002202"/>
        <a:ext cx="262155" cy="112353"/>
      </dsp:txXfrm>
    </dsp:sp>
    <dsp:sp modelId="{01B54075-C0F0-4B99-B0CC-ABA717417CD7}">
      <dsp:nvSpPr>
        <dsp:cNvPr id="0" name=""/>
        <dsp:cNvSpPr/>
      </dsp:nvSpPr>
      <dsp:spPr>
        <a:xfrm rot="5400000">
          <a:off x="4444202" y="-2310922"/>
          <a:ext cx="243430" cy="8607524"/>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tr-TR" sz="1400" kern="1200" dirty="0">
              <a:solidFill>
                <a:sysClr val="windowText" lastClr="000000">
                  <a:hueOff val="0"/>
                  <a:satOff val="0"/>
                  <a:lumOff val="0"/>
                  <a:alphaOff val="0"/>
                </a:sysClr>
              </a:solidFill>
              <a:latin typeface="Calibri"/>
              <a:ea typeface="+mn-ea"/>
              <a:cs typeface="+mn-cs"/>
            </a:rPr>
            <a:t>Tasarım Desteği - </a:t>
          </a:r>
          <a:r>
            <a:rPr lang="tr-TR" sz="1400" b="1" kern="1200" dirty="0">
              <a:solidFill>
                <a:sysClr val="windowText" lastClr="000000">
                  <a:hueOff val="0"/>
                  <a:satOff val="0"/>
                  <a:lumOff val="0"/>
                  <a:alphaOff val="0"/>
                </a:sysClr>
              </a:solidFill>
              <a:latin typeface="Calibri"/>
              <a:ea typeface="+mn-ea"/>
              <a:cs typeface="+mn-cs"/>
            </a:rPr>
            <a:t>C</a:t>
          </a:r>
        </a:p>
      </dsp:txBody>
      <dsp:txXfrm rot="-5400000">
        <a:off x="262156" y="1883007"/>
        <a:ext cx="8595641" cy="219664"/>
      </dsp:txXfrm>
    </dsp:sp>
    <dsp:sp modelId="{B448F441-1CB0-4165-B094-BF4DF245DFE8}">
      <dsp:nvSpPr>
        <dsp:cNvPr id="0" name=""/>
        <dsp:cNvSpPr/>
      </dsp:nvSpPr>
      <dsp:spPr>
        <a:xfrm rot="5400000">
          <a:off x="-56176" y="2238768"/>
          <a:ext cx="374508" cy="262155"/>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kern="1200" dirty="0">
              <a:solidFill>
                <a:sysClr val="window" lastClr="FFFFFF"/>
              </a:solidFill>
              <a:latin typeface="Calibri"/>
              <a:ea typeface="+mn-ea"/>
              <a:cs typeface="+mn-cs"/>
            </a:rPr>
            <a:t>8</a:t>
          </a:r>
        </a:p>
      </dsp:txBody>
      <dsp:txXfrm rot="-5400000">
        <a:off x="1" y="2313670"/>
        <a:ext cx="262155" cy="112353"/>
      </dsp:txXfrm>
    </dsp:sp>
    <dsp:sp modelId="{6C12A57A-CB7D-4772-A327-9800CEE80029}">
      <dsp:nvSpPr>
        <dsp:cNvPr id="0" name=""/>
        <dsp:cNvSpPr/>
      </dsp:nvSpPr>
      <dsp:spPr>
        <a:xfrm rot="5400000">
          <a:off x="4444202" y="-1999454"/>
          <a:ext cx="243430" cy="8607524"/>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tr-TR" sz="1400" kern="1200" dirty="0">
              <a:solidFill>
                <a:sysClr val="windowText" lastClr="000000">
                  <a:hueOff val="0"/>
                  <a:satOff val="0"/>
                  <a:lumOff val="0"/>
                  <a:alphaOff val="0"/>
                </a:sysClr>
              </a:solidFill>
              <a:latin typeface="Calibri"/>
              <a:ea typeface="+mn-ea"/>
              <a:cs typeface="+mn-cs"/>
            </a:rPr>
            <a:t>Marka – Turquality Desteği - </a:t>
          </a:r>
          <a:r>
            <a:rPr lang="tr-TR" sz="1400" b="1" kern="1200" dirty="0">
              <a:solidFill>
                <a:sysClr val="windowText" lastClr="000000">
                  <a:hueOff val="0"/>
                  <a:satOff val="0"/>
                  <a:lumOff val="0"/>
                  <a:alphaOff val="0"/>
                </a:sysClr>
              </a:solidFill>
              <a:latin typeface="Calibri"/>
              <a:ea typeface="+mn-ea"/>
              <a:cs typeface="+mn-cs"/>
            </a:rPr>
            <a:t>C</a:t>
          </a:r>
        </a:p>
      </dsp:txBody>
      <dsp:txXfrm rot="-5400000">
        <a:off x="262156" y="2194475"/>
        <a:ext cx="8595641" cy="219664"/>
      </dsp:txXfrm>
    </dsp:sp>
    <dsp:sp modelId="{02254B10-CE63-44C9-90BD-B0481C267696}">
      <dsp:nvSpPr>
        <dsp:cNvPr id="0" name=""/>
        <dsp:cNvSpPr/>
      </dsp:nvSpPr>
      <dsp:spPr>
        <a:xfrm rot="5400000">
          <a:off x="-56176" y="2550236"/>
          <a:ext cx="374508" cy="262155"/>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kern="1200" dirty="0">
              <a:solidFill>
                <a:sysClr val="window" lastClr="FFFFFF"/>
              </a:solidFill>
              <a:latin typeface="Calibri"/>
              <a:ea typeface="+mn-ea"/>
              <a:cs typeface="+mn-cs"/>
            </a:rPr>
            <a:t>9</a:t>
          </a:r>
        </a:p>
      </dsp:txBody>
      <dsp:txXfrm rot="-5400000">
        <a:off x="1" y="2625138"/>
        <a:ext cx="262155" cy="112353"/>
      </dsp:txXfrm>
    </dsp:sp>
    <dsp:sp modelId="{2A30BD16-C053-4043-A755-148DE230E2BA}">
      <dsp:nvSpPr>
        <dsp:cNvPr id="0" name=""/>
        <dsp:cNvSpPr/>
      </dsp:nvSpPr>
      <dsp:spPr>
        <a:xfrm rot="5400000">
          <a:off x="4444202" y="-1687986"/>
          <a:ext cx="243430" cy="8607524"/>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tr-TR" sz="1400" kern="1200" dirty="0">
              <a:solidFill>
                <a:sysClr val="windowText" lastClr="000000">
                  <a:hueOff val="0"/>
                  <a:satOff val="0"/>
                  <a:lumOff val="0"/>
                  <a:alphaOff val="0"/>
                </a:sysClr>
              </a:solidFill>
              <a:latin typeface="Calibri"/>
              <a:ea typeface="+mn-ea"/>
              <a:cs typeface="+mn-cs"/>
            </a:rPr>
            <a:t>Küresel Tedarik Zincirine Giriş Desteği – </a:t>
          </a:r>
          <a:r>
            <a:rPr lang="tr-TR" sz="1400" b="1" kern="1200" dirty="0">
              <a:solidFill>
                <a:sysClr val="windowText" lastClr="000000">
                  <a:hueOff val="0"/>
                  <a:satOff val="0"/>
                  <a:lumOff val="0"/>
                  <a:alphaOff val="0"/>
                </a:sysClr>
              </a:solidFill>
              <a:latin typeface="Calibri"/>
              <a:ea typeface="+mn-ea"/>
              <a:cs typeface="+mn-cs"/>
            </a:rPr>
            <a:t>A </a:t>
          </a:r>
        </a:p>
      </dsp:txBody>
      <dsp:txXfrm rot="-5400000">
        <a:off x="262156" y="2505943"/>
        <a:ext cx="8595641" cy="219664"/>
      </dsp:txXfrm>
    </dsp:sp>
    <dsp:sp modelId="{4C4D0F2E-208E-4BF5-B0FB-A00A4E6381CD}">
      <dsp:nvSpPr>
        <dsp:cNvPr id="0" name=""/>
        <dsp:cNvSpPr/>
      </dsp:nvSpPr>
      <dsp:spPr>
        <a:xfrm rot="5400000">
          <a:off x="-56176" y="2861704"/>
          <a:ext cx="374508" cy="262155"/>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kern="1200" dirty="0">
              <a:solidFill>
                <a:sysClr val="window" lastClr="FFFFFF"/>
              </a:solidFill>
              <a:latin typeface="Calibri"/>
              <a:ea typeface="+mn-ea"/>
              <a:cs typeface="+mn-cs"/>
            </a:rPr>
            <a:t>10</a:t>
          </a:r>
        </a:p>
      </dsp:txBody>
      <dsp:txXfrm rot="-5400000">
        <a:off x="1" y="2936606"/>
        <a:ext cx="262155" cy="112353"/>
      </dsp:txXfrm>
    </dsp:sp>
    <dsp:sp modelId="{97D9A4E1-58CB-486C-B098-F8F1EEA89C0B}">
      <dsp:nvSpPr>
        <dsp:cNvPr id="0" name=""/>
        <dsp:cNvSpPr/>
      </dsp:nvSpPr>
      <dsp:spPr>
        <a:xfrm rot="5400000">
          <a:off x="4444202" y="-1376518"/>
          <a:ext cx="243430" cy="8607524"/>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tr-TR" sz="1400" kern="1200" dirty="0">
              <a:solidFill>
                <a:sysClr val="windowText" lastClr="000000">
                  <a:hueOff val="0"/>
                  <a:satOff val="0"/>
                  <a:lumOff val="0"/>
                  <a:alphaOff val="0"/>
                </a:sysClr>
              </a:solidFill>
              <a:latin typeface="Calibri"/>
              <a:ea typeface="+mn-ea"/>
              <a:cs typeface="+mn-cs"/>
            </a:rPr>
            <a:t>Türkiye Ticaret Merkezleri – </a:t>
          </a:r>
          <a:r>
            <a:rPr lang="tr-TR" sz="1400" b="1" kern="1200" dirty="0">
              <a:solidFill>
                <a:sysClr val="windowText" lastClr="000000">
                  <a:hueOff val="0"/>
                  <a:satOff val="0"/>
                  <a:lumOff val="0"/>
                  <a:alphaOff val="0"/>
                </a:sysClr>
              </a:solidFill>
              <a:latin typeface="Calibri"/>
              <a:ea typeface="+mn-ea"/>
              <a:cs typeface="+mn-cs"/>
            </a:rPr>
            <a:t>C</a:t>
          </a:r>
        </a:p>
      </dsp:txBody>
      <dsp:txXfrm rot="-5400000">
        <a:off x="262156" y="2817411"/>
        <a:ext cx="8595641" cy="21966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49690" y="1"/>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6BCC21B1-B83E-4EF8-9577-E5F741867016}" type="datetimeFigureOut">
              <a:rPr lang="en-US"/>
              <a:pPr>
                <a:defRPr/>
              </a:pPr>
              <a:t>12/12/2019</a:t>
            </a:fld>
            <a:endParaRPr lang="en-US"/>
          </a:p>
        </p:txBody>
      </p:sp>
      <p:sp>
        <p:nvSpPr>
          <p:cNvPr id="4" name="Footer Placeholder 3"/>
          <p:cNvSpPr>
            <a:spLocks noGrp="1"/>
          </p:cNvSpPr>
          <p:nvPr>
            <p:ph type="ftr" sz="quarter" idx="2"/>
          </p:nvPr>
        </p:nvSpPr>
        <p:spPr>
          <a:xfrm>
            <a:off x="2" y="9429751"/>
            <a:ext cx="2946400" cy="49688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49690" y="9429751"/>
            <a:ext cx="294640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pPr>
              <a:defRPr/>
            </a:pPr>
            <a:fld id="{9D57060F-E0D8-4EFF-AC32-D11F0D77247F}" type="slidenum">
              <a:rPr lang="en-US" altLang="tr-TR"/>
              <a:pPr>
                <a:defRPr/>
              </a:pPr>
              <a:t>‹#›</a:t>
            </a:fld>
            <a:endParaRPr lang="en-US" altLang="tr-TR"/>
          </a:p>
        </p:txBody>
      </p:sp>
    </p:spTree>
    <p:extLst>
      <p:ext uri="{BB962C8B-B14F-4D97-AF65-F5344CB8AC3E}">
        <p14:creationId xmlns:p14="http://schemas.microsoft.com/office/powerpoint/2010/main" val="4134400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49690" y="1"/>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619BDFD-6127-4491-B364-7395C7B5E7F9}" type="datetimeFigureOut">
              <a:rPr lang="en-US"/>
              <a:pPr>
                <a:defRPr/>
              </a:pPr>
              <a:t>12/12/2019</a:t>
            </a:fld>
            <a:endParaRPr lang="en-US"/>
          </a:p>
        </p:txBody>
      </p:sp>
      <p:sp>
        <p:nvSpPr>
          <p:cNvPr id="4" name="Slide Image Placeholder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452" y="4716464"/>
            <a:ext cx="5438775" cy="4467225"/>
          </a:xfrm>
          <a:prstGeom prst="rect">
            <a:avLst/>
          </a:prstGeom>
        </p:spPr>
        <p:txBody>
          <a:bodyPr vert="horz" lIns="91440" tIns="45720" rIns="91440" bIns="45720" rtlCol="0"/>
          <a:lstStyle/>
          <a:p>
            <a:pPr lvl="0"/>
            <a:r>
              <a:rPr lang="tr-TR" noProof="0"/>
              <a:t>Click to edit Master text styles</a:t>
            </a:r>
          </a:p>
          <a:p>
            <a:pPr lvl="1"/>
            <a:r>
              <a:rPr lang="tr-TR" noProof="0"/>
              <a:t>Second level</a:t>
            </a:r>
          </a:p>
          <a:p>
            <a:pPr lvl="2"/>
            <a:r>
              <a:rPr lang="tr-TR" noProof="0"/>
              <a:t>Third level</a:t>
            </a:r>
          </a:p>
          <a:p>
            <a:pPr lvl="3"/>
            <a:r>
              <a:rPr lang="tr-TR" noProof="0"/>
              <a:t>Fourth level</a:t>
            </a:r>
          </a:p>
          <a:p>
            <a:pPr lvl="4"/>
            <a:r>
              <a:rPr lang="tr-TR" noProof="0"/>
              <a:t>Fifth level</a:t>
            </a:r>
            <a:endParaRPr lang="en-US" noProof="0"/>
          </a:p>
        </p:txBody>
      </p:sp>
      <p:sp>
        <p:nvSpPr>
          <p:cNvPr id="6" name="Footer Placeholder 5"/>
          <p:cNvSpPr>
            <a:spLocks noGrp="1"/>
          </p:cNvSpPr>
          <p:nvPr>
            <p:ph type="ftr" sz="quarter" idx="4"/>
          </p:nvPr>
        </p:nvSpPr>
        <p:spPr>
          <a:xfrm>
            <a:off x="2" y="9429751"/>
            <a:ext cx="2946400" cy="49688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49690" y="9429751"/>
            <a:ext cx="294640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pPr>
              <a:defRPr/>
            </a:pPr>
            <a:fld id="{E0FE8451-306F-4C9B-A0DD-03B4AFD64E90}" type="slidenum">
              <a:rPr lang="en-US" altLang="tr-TR"/>
              <a:pPr>
                <a:defRPr/>
              </a:pPr>
              <a:t>‹#›</a:t>
            </a:fld>
            <a:endParaRPr lang="en-US" altLang="tr-TR"/>
          </a:p>
        </p:txBody>
      </p:sp>
    </p:spTree>
    <p:extLst>
      <p:ext uri="{BB962C8B-B14F-4D97-AF65-F5344CB8AC3E}">
        <p14:creationId xmlns:p14="http://schemas.microsoft.com/office/powerpoint/2010/main" val="166774097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a:solidFill>
                  <a:schemeClr val="tx1"/>
                </a:solidFill>
                <a:effectLst/>
                <a:latin typeface="+mn-lt"/>
                <a:ea typeface="+mn-ea"/>
                <a:cs typeface="+mn-cs"/>
              </a:rPr>
              <a:t>+	</a:t>
            </a: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r>
              <a:rPr lang="tr-TR" sz="1200" kern="1200" dirty="0">
                <a:solidFill>
                  <a:schemeClr val="tx1"/>
                </a:solidFill>
                <a:effectLst/>
                <a:latin typeface="+mn-lt"/>
                <a:ea typeface="+mn-ea"/>
                <a:cs typeface="+mn-cs"/>
              </a:rPr>
              <a:t>	*»1q	0İM </a:t>
            </a:r>
            <a:r>
              <a:rPr lang="tr-TR" sz="1200" kern="1200" dirty="0" err="1">
                <a:solidFill>
                  <a:schemeClr val="tx1"/>
                </a:solidFill>
                <a:effectLst/>
                <a:latin typeface="+mn-lt"/>
                <a:ea typeface="+mn-ea"/>
                <a:cs typeface="+mn-cs"/>
              </a:rPr>
              <a:t>Jbfvdsf</a:t>
            </a:r>
            <a:endParaRPr lang="tr-TR" sz="1200" kern="1200" dirty="0">
              <a:solidFill>
                <a:schemeClr val="tx1"/>
              </a:solidFill>
              <a:effectLst/>
              <a:latin typeface="+mn-lt"/>
              <a:ea typeface="+mn-ea"/>
              <a:cs typeface="+mn-cs"/>
            </a:endParaRPr>
          </a:p>
          <a:p>
            <a:r>
              <a:rPr lang="tr-TR" sz="1200" kern="1200" dirty="0">
                <a:solidFill>
                  <a:schemeClr val="tx1"/>
                </a:solidFill>
                <a:effectLst/>
                <a:latin typeface="+mn-lt"/>
                <a:ea typeface="+mn-ea"/>
                <a:cs typeface="+mn-cs"/>
              </a:rPr>
              <a:t>01 0ŞİP</a:t>
            </a:r>
          </a:p>
        </p:txBody>
      </p:sp>
      <p:sp>
        <p:nvSpPr>
          <p:cNvPr id="4" name="Slayt Numarası Yer Tutucusu 3"/>
          <p:cNvSpPr>
            <a:spLocks noGrp="1"/>
          </p:cNvSpPr>
          <p:nvPr>
            <p:ph type="sldNum" sz="quarter" idx="10"/>
          </p:nvPr>
        </p:nvSpPr>
        <p:spPr/>
        <p:txBody>
          <a:bodyPr/>
          <a:lstStyle/>
          <a:p>
            <a:pPr>
              <a:defRPr/>
            </a:pPr>
            <a:fld id="{34B4BC6C-A26A-4437-97D9-22832D07818A}" type="slidenum">
              <a:rPr lang="tr-TR" altLang="tr-TR">
                <a:solidFill>
                  <a:prstClr val="black"/>
                </a:solidFill>
              </a:rPr>
              <a:pPr>
                <a:defRPr/>
              </a:pPr>
              <a:t>1</a:t>
            </a:fld>
            <a:endParaRPr lang="tr-TR" altLang="tr-TR">
              <a:solidFill>
                <a:prstClr val="black"/>
              </a:solidFill>
            </a:endParaRPr>
          </a:p>
        </p:txBody>
      </p:sp>
    </p:spTree>
    <p:extLst>
      <p:ext uri="{BB962C8B-B14F-4D97-AF65-F5344CB8AC3E}">
        <p14:creationId xmlns:p14="http://schemas.microsoft.com/office/powerpoint/2010/main" val="989390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indent="0" defTabSz="933237">
              <a:buFontTx/>
              <a:buNone/>
              <a:defRPr/>
            </a:pPr>
            <a:r>
              <a:rPr lang="tr-TR" b="1" dirty="0"/>
              <a:t>Küme Tanıtım Faaliyetleri</a:t>
            </a:r>
          </a:p>
          <a:p>
            <a:pPr marL="0" indent="0" defTabSz="933237">
              <a:buFontTx/>
              <a:buNone/>
              <a:defRPr/>
            </a:pPr>
            <a:endParaRPr lang="tr-TR" dirty="0"/>
          </a:p>
          <a:p>
            <a:pPr marL="228600" indent="-228600" defTabSz="933237">
              <a:buFontTx/>
              <a:buAutoNum type="arabicPeriod"/>
              <a:defRPr/>
            </a:pPr>
            <a:r>
              <a:rPr lang="tr-TR" dirty="0"/>
              <a:t>İşbirliği Kuruluşu, ihtiyaç analizi sonuçlarını da göz önünde bulundurarak, küme tanıtım faaliyeti başvurularını Bakanlığımıza yapmaktadır. </a:t>
            </a:r>
          </a:p>
          <a:p>
            <a:pPr marL="228600" indent="-228600" defTabSz="933237">
              <a:buFontTx/>
              <a:buAutoNum type="arabicPeriod"/>
              <a:defRPr/>
            </a:pPr>
            <a:r>
              <a:rPr lang="tr-TR" dirty="0"/>
              <a:t>UR-GE Projeleri kapsamında «kümenin yurt dışında tanıtımına ilişkin giderler» ile «söz konusu faaliyetlerin organizasyonuna ilişkin </a:t>
            </a:r>
            <a:r>
              <a:rPr lang="tr-TR" dirty="0" err="1"/>
              <a:t>giderler»in</a:t>
            </a:r>
            <a:r>
              <a:rPr lang="tr-TR" dirty="0"/>
              <a:t> de, en fazla % 75’i, proje bazında 400.000 ABD Dolarına kadar desteklenmektedir.</a:t>
            </a:r>
          </a:p>
          <a:p>
            <a:pPr marL="233309" indent="-233309" defTabSz="933237">
              <a:buFontTx/>
              <a:buAutoNum type="arabicPeriod"/>
              <a:defRPr/>
            </a:pPr>
            <a:r>
              <a:rPr lang="tr-TR" dirty="0"/>
              <a:t>Kümenin tanıtımına ilişkin; a) Küme web sitesi tasarımı, b) Küme tanıtım broşür/kitapçığı tasarım ve basımı, c) Yazılı ve görsel basında çıkan küme tanıtımları, d) Küme tanıtım filmi hazırlanması</a:t>
            </a:r>
            <a:r>
              <a:rPr lang="tr-TR" baseline="0" dirty="0"/>
              <a:t> ve </a:t>
            </a:r>
            <a:r>
              <a:rPr lang="tr-TR" dirty="0"/>
              <a:t>e) Küme logosunun tasarlanmasına</a:t>
            </a:r>
            <a:r>
              <a:rPr lang="tr-TR" baseline="0" dirty="0"/>
              <a:t> ilişkin</a:t>
            </a:r>
            <a:r>
              <a:rPr lang="tr-TR" dirty="0"/>
              <a:t> giderler desteklenmektedir. </a:t>
            </a:r>
          </a:p>
          <a:p>
            <a:pPr marL="233309" indent="-233309" defTabSz="933237">
              <a:buFontTx/>
              <a:buAutoNum type="arabicPeriod"/>
              <a:defRPr/>
            </a:pPr>
            <a:r>
              <a:rPr lang="tr-TR" dirty="0"/>
              <a:t>Yalnızca Türkçe ve/veya yurtiçine yönelik yapılan tanıtım desteklenmez. (Tanıtımlar yabancı dilde veya yabancı dilde ve Türkçe yapılmalıdır. Tanıtımlar yurt dışına yönelik veya hem yurt içine, hem yurt dışına yönelik yapılmalıdır; sadece yurt içine yönelik yapılamaz.)</a:t>
            </a:r>
          </a:p>
          <a:p>
            <a:endParaRPr lang="tr-TR" dirty="0"/>
          </a:p>
        </p:txBody>
      </p:sp>
      <p:sp>
        <p:nvSpPr>
          <p:cNvPr id="4" name="Slayt Numarası Yer Tutucusu 3"/>
          <p:cNvSpPr>
            <a:spLocks noGrp="1"/>
          </p:cNvSpPr>
          <p:nvPr>
            <p:ph type="sldNum" sz="quarter" idx="10"/>
          </p:nvPr>
        </p:nvSpPr>
        <p:spPr/>
        <p:txBody>
          <a:bodyPr/>
          <a:lstStyle/>
          <a:p>
            <a:pPr>
              <a:defRPr/>
            </a:pPr>
            <a:fld id="{E0FE8451-306F-4C9B-A0DD-03B4AFD64E90}" type="slidenum">
              <a:rPr lang="en-US" altLang="tr-TR" smtClean="0"/>
              <a:pPr>
                <a:defRPr/>
              </a:pPr>
              <a:t>10</a:t>
            </a:fld>
            <a:endParaRPr lang="en-US" altLang="tr-TR"/>
          </a:p>
        </p:txBody>
      </p:sp>
    </p:spTree>
    <p:extLst>
      <p:ext uri="{BB962C8B-B14F-4D97-AF65-F5344CB8AC3E}">
        <p14:creationId xmlns:p14="http://schemas.microsoft.com/office/powerpoint/2010/main" val="2680293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9395" name="Not Yer Tutucusu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None/>
            </a:pPr>
            <a:r>
              <a:rPr lang="tr-TR" b="1" dirty="0"/>
              <a:t>Yurtdışı Pazarlama Faaliyetleri </a:t>
            </a:r>
          </a:p>
          <a:p>
            <a:pPr marL="0" indent="0">
              <a:buNone/>
            </a:pPr>
            <a:endParaRPr lang="tr-TR" dirty="0"/>
          </a:p>
          <a:p>
            <a:pPr marL="228600" indent="-228600">
              <a:buAutoNum type="arabicPeriod"/>
            </a:pPr>
            <a:r>
              <a:rPr lang="tr-TR" dirty="0"/>
              <a:t>UR-GE Projeleri kapsamında ihtiyaç analizi ile eğitim ve/veya danışmanlık faaliyetlerine katılan şirketlere yönelik olarak İşbirliği Kuruluşunca, Bakanlığımız koordinasyonunda yurt dışı pazarlama faaliyeti düzenlenebilmektedir. </a:t>
            </a:r>
          </a:p>
          <a:p>
            <a:pPr marL="228600" indent="-228600">
              <a:buAutoNum type="arabicPeriod"/>
            </a:pPr>
            <a:r>
              <a:rPr lang="tr-TR" dirty="0"/>
              <a:t>Yurt dışı pazarlama faaliyetinden kast ettiğimiz, İşbirliği Kuruluşu önderliğinde şirketlerimiz tarafından gerçekleştirilen «ortak pazar araştırmaları, küme tanıtım faaliyetleri, yurt dışı fuar ziyaretleri, eşleştirme (B2B) faaliyetleri ve kurum/kuruluş </a:t>
            </a:r>
            <a:r>
              <a:rPr lang="tr-TR" dirty="0" err="1"/>
              <a:t>ziyaretleri»dir</a:t>
            </a:r>
            <a:r>
              <a:rPr lang="tr-TR" dirty="0"/>
              <a:t>.</a:t>
            </a:r>
          </a:p>
          <a:p>
            <a:pPr marL="228600" indent="-228600">
              <a:buAutoNum type="arabicPeriod"/>
            </a:pPr>
            <a:r>
              <a:rPr lang="tr-TR" dirty="0"/>
              <a:t>İşbirliği Kuruluşları, </a:t>
            </a:r>
            <a:r>
              <a:rPr lang="tr-TR" b="1" dirty="0"/>
              <a:t>yurt dışı</a:t>
            </a:r>
            <a:r>
              <a:rPr lang="tr-TR" dirty="0"/>
              <a:t> </a:t>
            </a:r>
            <a:r>
              <a:rPr lang="tr-TR" sz="1200" b="1" kern="1200" dirty="0">
                <a:solidFill>
                  <a:schemeClr val="tx1"/>
                </a:solidFill>
                <a:effectLst/>
                <a:latin typeface="+mn-lt"/>
                <a:ea typeface="+mn-ea"/>
                <a:cs typeface="+mn-cs"/>
              </a:rPr>
              <a:t>pazarlama faaliyetleri kapsamında fuar katılımını sadece 1 defa ve fuar ziyareti şeklinde gerçekleştirebilirler. </a:t>
            </a:r>
          </a:p>
          <a:p>
            <a:pPr marL="233309" marR="0" indent="-233309" algn="l" defTabSz="914400" rtl="0" eaLnBrk="1" fontAlgn="auto" latinLnBrk="0" hangingPunct="1">
              <a:lnSpc>
                <a:spcPct val="100000"/>
              </a:lnSpc>
              <a:spcBef>
                <a:spcPts val="0"/>
              </a:spcBef>
              <a:spcAft>
                <a:spcPts val="0"/>
              </a:spcAft>
              <a:buClrTx/>
              <a:buSzTx/>
              <a:buFontTx/>
              <a:buAutoNum type="arabicPeriod"/>
              <a:tabLst/>
              <a:defRPr/>
            </a:pPr>
            <a:r>
              <a:rPr lang="tr-TR" dirty="0"/>
              <a:t>Yurt dışı pazarlama faaliyetleri kapsamında gerçekleştirilecek olan bahse konu faaliyetlerin her biri için destek kapsamında olan süre, yol hariç en fazla 10 (on) gündür. </a:t>
            </a:r>
          </a:p>
          <a:p>
            <a:pPr marL="233309" indent="-233309">
              <a:buAutoNum type="arabicPeriod"/>
            </a:pPr>
            <a:endParaRPr lang="tr-TR" dirty="0"/>
          </a:p>
          <a:p>
            <a:pPr marL="233309" indent="-233309">
              <a:buAutoNum type="arabicPeriod"/>
            </a:pPr>
            <a:endParaRPr lang="tr-TR" dirty="0"/>
          </a:p>
          <a:p>
            <a:pPr eaLnBrk="1" hangingPunct="1">
              <a:spcBef>
                <a:spcPct val="0"/>
              </a:spcBef>
            </a:pPr>
            <a:endParaRPr lang="tr-TR" dirty="0"/>
          </a:p>
        </p:txBody>
      </p:sp>
      <p:sp>
        <p:nvSpPr>
          <p:cNvPr id="59396" name="Slayt Numarası Yer Tutucusu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0"/>
              </a:spcBef>
              <a:spcAft>
                <a:spcPct val="0"/>
              </a:spcAft>
              <a:defRPr sz="1400">
                <a:solidFill>
                  <a:schemeClr val="tx1"/>
                </a:solidFill>
                <a:latin typeface="Arial" charset="0"/>
              </a:defRPr>
            </a:lvl6pPr>
            <a:lvl7pPr marL="2971800" indent="-228600" algn="ctr" eaLnBrk="0" fontAlgn="base" hangingPunct="0">
              <a:spcBef>
                <a:spcPct val="0"/>
              </a:spcBef>
              <a:spcAft>
                <a:spcPct val="0"/>
              </a:spcAft>
              <a:defRPr sz="1400">
                <a:solidFill>
                  <a:schemeClr val="tx1"/>
                </a:solidFill>
                <a:latin typeface="Arial" charset="0"/>
              </a:defRPr>
            </a:lvl7pPr>
            <a:lvl8pPr marL="3429000" indent="-228600" algn="ctr" eaLnBrk="0" fontAlgn="base" hangingPunct="0">
              <a:spcBef>
                <a:spcPct val="0"/>
              </a:spcBef>
              <a:spcAft>
                <a:spcPct val="0"/>
              </a:spcAft>
              <a:defRPr sz="1400">
                <a:solidFill>
                  <a:schemeClr val="tx1"/>
                </a:solidFill>
                <a:latin typeface="Arial" charset="0"/>
              </a:defRPr>
            </a:lvl8pPr>
            <a:lvl9pPr marL="3886200" indent="-228600" algn="ctr" eaLnBrk="0" fontAlgn="base" hangingPunct="0">
              <a:spcBef>
                <a:spcPct val="0"/>
              </a:spcBef>
              <a:spcAft>
                <a:spcPct val="0"/>
              </a:spcAft>
              <a:defRPr sz="1400">
                <a:solidFill>
                  <a:schemeClr val="tx1"/>
                </a:solidFill>
                <a:latin typeface="Arial" charset="0"/>
              </a:defRPr>
            </a:lvl9pPr>
          </a:lstStyle>
          <a:p>
            <a:pPr eaLnBrk="1" hangingPunct="1"/>
            <a:fld id="{B74C3707-EAF3-407D-B5DC-506F3A2B2C20}" type="slidenum">
              <a:rPr lang="tr-TR" sz="1200" smtClean="0">
                <a:solidFill>
                  <a:prstClr val="black"/>
                </a:solidFill>
              </a:rPr>
              <a:pPr eaLnBrk="1" hangingPunct="1"/>
              <a:t>11</a:t>
            </a:fld>
            <a:endParaRPr lang="tr-TR" sz="1200">
              <a:solidFill>
                <a:prstClr val="black"/>
              </a:solidFill>
            </a:endParaRPr>
          </a:p>
        </p:txBody>
      </p:sp>
    </p:spTree>
    <p:extLst>
      <p:ext uri="{BB962C8B-B14F-4D97-AF65-F5344CB8AC3E}">
        <p14:creationId xmlns:p14="http://schemas.microsoft.com/office/powerpoint/2010/main" val="143270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9395" name="Not Yer Tutucusu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33309" indent="-233309" defTabSz="933237">
              <a:spcBef>
                <a:spcPct val="0"/>
              </a:spcBef>
              <a:buFontTx/>
              <a:buAutoNum type="arabicPeriod"/>
              <a:defRPr/>
            </a:pPr>
            <a:r>
              <a:rPr lang="tr-TR" dirty="0"/>
              <a:t>İşbirliği Kuruluşunca düzenlenen 10 adet yurt dışı pazarlama faaliyeti için her bir faaliyet başına 150.000 ABD Dolarına kadar,</a:t>
            </a:r>
            <a:r>
              <a:rPr lang="tr-TR" baseline="0" dirty="0"/>
              <a:t> «ulaşım, konaklama, tanıtım ve organizasyon»</a:t>
            </a:r>
            <a:r>
              <a:rPr lang="tr-TR" dirty="0"/>
              <a:t> giderlerinin en fazla % 75’i desteklenmektedir.</a:t>
            </a:r>
          </a:p>
          <a:p>
            <a:pPr eaLnBrk="1" hangingPunct="1">
              <a:spcBef>
                <a:spcPct val="0"/>
              </a:spcBef>
            </a:pPr>
            <a:endParaRPr lang="tr-TR" dirty="0"/>
          </a:p>
          <a:p>
            <a:pPr eaLnBrk="1" hangingPunct="1">
              <a:spcBef>
                <a:spcPct val="0"/>
              </a:spcBef>
            </a:pPr>
            <a:r>
              <a:rPr lang="tr-TR" dirty="0"/>
              <a:t>a) Ulaşım: Bir şirket/İşbirliği Kuruluşundan en fazla 2 kişinin</a:t>
            </a:r>
            <a:r>
              <a:rPr lang="tr-TR" baseline="0" dirty="0"/>
              <a:t> </a:t>
            </a:r>
            <a:r>
              <a:rPr lang="tr-TR" dirty="0"/>
              <a:t>uluslararası ve/veya şehirlerarası ulaşımda kullanılan ekonomi sınıfı uçak, tren, gemi, otobüs bileti ile toplu taşımaya yönelik araç kiralama giderleri, </a:t>
            </a:r>
          </a:p>
          <a:p>
            <a:pPr eaLnBrk="1" hangingPunct="1">
              <a:spcBef>
                <a:spcPct val="0"/>
              </a:spcBef>
            </a:pPr>
            <a:endParaRPr lang="tr-TR" dirty="0"/>
          </a:p>
          <a:p>
            <a:pPr eaLnBrk="1" hangingPunct="1">
              <a:spcBef>
                <a:spcPct val="0"/>
              </a:spcBef>
            </a:pPr>
            <a:r>
              <a:rPr lang="tr-TR" dirty="0"/>
              <a:t>b) Konaklama: Bir şirket/İşbirliği Kuruluşundan en fazla 2 kişinin, kişi başına günlük 300 ABD Dolarına kadar oda ve kahvaltı giderleri, </a:t>
            </a:r>
          </a:p>
          <a:p>
            <a:pPr eaLnBrk="1" hangingPunct="1">
              <a:spcBef>
                <a:spcPct val="0"/>
              </a:spcBef>
            </a:pPr>
            <a:endParaRPr lang="tr-TR" dirty="0"/>
          </a:p>
          <a:p>
            <a:pPr eaLnBrk="1" hangingPunct="1">
              <a:spcBef>
                <a:spcPct val="0"/>
              </a:spcBef>
            </a:pPr>
            <a:r>
              <a:rPr lang="tr-TR" dirty="0"/>
              <a:t>c) Tanıtım ve Organizasyon Giderleri: </a:t>
            </a:r>
          </a:p>
          <a:p>
            <a:pPr marL="174982" indent="-174982">
              <a:spcBef>
                <a:spcPct val="0"/>
              </a:spcBef>
              <a:buFontTx/>
              <a:buChar char="-"/>
            </a:pPr>
            <a:r>
              <a:rPr lang="tr-TR" dirty="0"/>
              <a:t>Tercümanlık gideri, </a:t>
            </a:r>
          </a:p>
          <a:p>
            <a:pPr marL="174982" indent="-174982">
              <a:spcBef>
                <a:spcPct val="0"/>
              </a:spcBef>
              <a:buFontTx/>
              <a:buChar char="-"/>
            </a:pPr>
            <a:r>
              <a:rPr lang="tr-TR" dirty="0"/>
              <a:t>Seminer, konferans, toplantı ve ikili görüşmelerin yapıldığı yerlerin kiralama giderleri, </a:t>
            </a:r>
          </a:p>
          <a:p>
            <a:pPr marL="174982" indent="-174982">
              <a:spcBef>
                <a:spcPct val="0"/>
              </a:spcBef>
              <a:buFontTx/>
              <a:buChar char="-"/>
            </a:pPr>
            <a:r>
              <a:rPr lang="tr-TR" dirty="0"/>
              <a:t>Fuar ziyaretine ilişkin giderler, </a:t>
            </a:r>
          </a:p>
          <a:p>
            <a:pPr marL="174982" indent="-174982">
              <a:spcBef>
                <a:spcPct val="0"/>
              </a:spcBef>
              <a:buFontTx/>
              <a:buChar char="-"/>
            </a:pPr>
            <a:r>
              <a:rPr lang="tr-TR" dirty="0"/>
              <a:t>Görsel ve yazılı tanıtım giderleri, </a:t>
            </a:r>
          </a:p>
          <a:p>
            <a:pPr marL="174982" indent="-174982">
              <a:spcBef>
                <a:spcPct val="0"/>
              </a:spcBef>
              <a:buFontTx/>
              <a:buChar char="-"/>
            </a:pPr>
            <a:r>
              <a:rPr lang="tr-TR" dirty="0"/>
              <a:t>Halkla ilişkiler hizmeti gideri, </a:t>
            </a:r>
          </a:p>
          <a:p>
            <a:pPr marL="174982" indent="-174982">
              <a:spcBef>
                <a:spcPct val="0"/>
              </a:spcBef>
              <a:buFontTx/>
              <a:buChar char="-"/>
            </a:pPr>
            <a:r>
              <a:rPr lang="tr-TR" dirty="0"/>
              <a:t>Sergilenecek ürünlerin nakliye giderleri (sigorta, vergi, resim, harç, gümrük hizmet bedeli, gümrük komisyonu, gümrük teminat bedeli hariç).</a:t>
            </a:r>
          </a:p>
          <a:p>
            <a:pPr marL="174982" indent="-174982">
              <a:spcBef>
                <a:spcPct val="0"/>
              </a:spcBef>
              <a:buFontTx/>
              <a:buChar char="-"/>
            </a:pPr>
            <a:endParaRPr lang="tr-TR" dirty="0"/>
          </a:p>
          <a:p>
            <a:pPr marL="0" indent="0">
              <a:spcBef>
                <a:spcPct val="0"/>
              </a:spcBef>
              <a:buFontTx/>
              <a:buNone/>
            </a:pPr>
            <a:r>
              <a:rPr lang="tr-TR" dirty="0"/>
              <a:t>2. İşbirliği Kuruluşu, yurt dışı pazarlama faaliyetinin koordinasyonunu</a:t>
            </a:r>
            <a:r>
              <a:rPr lang="tr-TR" baseline="0" dirty="0"/>
              <a:t> sağlamak üzere ön heyet düzenleyebilir.</a:t>
            </a:r>
          </a:p>
          <a:p>
            <a:pPr marL="0" indent="0">
              <a:spcBef>
                <a:spcPct val="0"/>
              </a:spcBef>
              <a:buFontTx/>
              <a:buNone/>
            </a:pPr>
            <a:endParaRPr lang="tr-TR" baseline="0" dirty="0"/>
          </a:p>
          <a:p>
            <a:pPr marL="0" indent="0">
              <a:spcBef>
                <a:spcPct val="0"/>
              </a:spcBef>
              <a:buFontTx/>
              <a:buNone/>
            </a:pPr>
            <a:r>
              <a:rPr lang="tr-TR" baseline="0" dirty="0"/>
              <a:t>3. Ön heyet kapsamında yurt dışında görevlendirilen, İşbirliği Kuruluşu çalışanı/proje katılımcısı şirket ortağı/çalışanı 2 kişiye ait ulaşım ve konaklama giderleri de yukarıda yer alan limitler dahilinde desteklenir. </a:t>
            </a:r>
            <a:endParaRPr lang="tr-TR" b="1" dirty="0"/>
          </a:p>
          <a:p>
            <a:pPr eaLnBrk="1" hangingPunct="1">
              <a:spcBef>
                <a:spcPct val="0"/>
              </a:spcBef>
            </a:pPr>
            <a:endParaRPr lang="tr-TR" dirty="0"/>
          </a:p>
        </p:txBody>
      </p:sp>
      <p:sp>
        <p:nvSpPr>
          <p:cNvPr id="59396" name="Slayt Numarası Yer Tutucusu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0"/>
              </a:spcBef>
              <a:spcAft>
                <a:spcPct val="0"/>
              </a:spcAft>
              <a:defRPr sz="1400">
                <a:solidFill>
                  <a:schemeClr val="tx1"/>
                </a:solidFill>
                <a:latin typeface="Arial" charset="0"/>
              </a:defRPr>
            </a:lvl6pPr>
            <a:lvl7pPr marL="2971800" indent="-228600" algn="ctr" eaLnBrk="0" fontAlgn="base" hangingPunct="0">
              <a:spcBef>
                <a:spcPct val="0"/>
              </a:spcBef>
              <a:spcAft>
                <a:spcPct val="0"/>
              </a:spcAft>
              <a:defRPr sz="1400">
                <a:solidFill>
                  <a:schemeClr val="tx1"/>
                </a:solidFill>
                <a:latin typeface="Arial" charset="0"/>
              </a:defRPr>
            </a:lvl7pPr>
            <a:lvl8pPr marL="3429000" indent="-228600" algn="ctr" eaLnBrk="0" fontAlgn="base" hangingPunct="0">
              <a:spcBef>
                <a:spcPct val="0"/>
              </a:spcBef>
              <a:spcAft>
                <a:spcPct val="0"/>
              </a:spcAft>
              <a:defRPr sz="1400">
                <a:solidFill>
                  <a:schemeClr val="tx1"/>
                </a:solidFill>
                <a:latin typeface="Arial" charset="0"/>
              </a:defRPr>
            </a:lvl8pPr>
            <a:lvl9pPr marL="3886200" indent="-228600" algn="ctr" eaLnBrk="0" fontAlgn="base" hangingPunct="0">
              <a:spcBef>
                <a:spcPct val="0"/>
              </a:spcBef>
              <a:spcAft>
                <a:spcPct val="0"/>
              </a:spcAft>
              <a:defRPr sz="1400">
                <a:solidFill>
                  <a:schemeClr val="tx1"/>
                </a:solidFill>
                <a:latin typeface="Arial" charset="0"/>
              </a:defRPr>
            </a:lvl9pPr>
          </a:lstStyle>
          <a:p>
            <a:pPr eaLnBrk="1" hangingPunct="1"/>
            <a:fld id="{B74C3707-EAF3-407D-B5DC-506F3A2B2C20}" type="slidenum">
              <a:rPr lang="tr-TR" sz="1200" smtClean="0">
                <a:solidFill>
                  <a:prstClr val="black"/>
                </a:solidFill>
              </a:rPr>
              <a:pPr eaLnBrk="1" hangingPunct="1"/>
              <a:t>12</a:t>
            </a:fld>
            <a:endParaRPr lang="tr-TR" sz="1200">
              <a:solidFill>
                <a:prstClr val="black"/>
              </a:solidFill>
            </a:endParaRPr>
          </a:p>
        </p:txBody>
      </p:sp>
    </p:spTree>
    <p:extLst>
      <p:ext uri="{BB962C8B-B14F-4D97-AF65-F5344CB8AC3E}">
        <p14:creationId xmlns:p14="http://schemas.microsoft.com/office/powerpoint/2010/main" val="1937852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9395" name="Not Yer Tutucusu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defTabSz="933237">
              <a:spcBef>
                <a:spcPct val="0"/>
              </a:spcBef>
              <a:buFontTx/>
              <a:buNone/>
              <a:defRPr/>
            </a:pPr>
            <a:r>
              <a:rPr lang="tr-TR" b="1" dirty="0"/>
              <a:t>Alım Heyeti Faaliyetleri</a:t>
            </a:r>
          </a:p>
          <a:p>
            <a:pPr marL="233309" indent="-233309" defTabSz="933237">
              <a:spcBef>
                <a:spcPct val="0"/>
              </a:spcBef>
              <a:buFontTx/>
              <a:buAutoNum type="arabicPeriod"/>
              <a:defRPr/>
            </a:pPr>
            <a:endParaRPr lang="tr-TR" b="1" dirty="0"/>
          </a:p>
          <a:p>
            <a:pPr marL="233309" indent="-233309" defTabSz="933237">
              <a:spcBef>
                <a:spcPct val="0"/>
              </a:spcBef>
              <a:buFontTx/>
              <a:buAutoNum type="arabicPeriod"/>
              <a:defRPr/>
            </a:pPr>
            <a:r>
              <a:rPr lang="tr-TR" dirty="0"/>
              <a:t>UR-GE Projeleri kapsamında ihtiyaç analizi</a:t>
            </a:r>
            <a:r>
              <a:rPr lang="tr-TR" baseline="0" dirty="0"/>
              <a:t> ile </a:t>
            </a:r>
            <a:r>
              <a:rPr lang="tr-TR" dirty="0"/>
              <a:t>eğitim ve/veya danışmanlık faaliyetlerine katılan şirketlere yönelik olarak İşbirliği Kuruluşunca, Bakanlığımız koordinasyonunda alım heyeti faaliyeti düzenlenebilmektedir. </a:t>
            </a:r>
          </a:p>
          <a:p>
            <a:pPr marL="233309" indent="-233309" defTabSz="933237">
              <a:spcBef>
                <a:spcPct val="0"/>
              </a:spcBef>
              <a:buFontTx/>
              <a:buAutoNum type="arabicPeriod"/>
              <a:defRPr/>
            </a:pPr>
            <a:r>
              <a:rPr lang="tr-TR" dirty="0"/>
              <a:t>İşbirliği Kuruluşu, alım heyeti faaliyeti için başvurusunu Bakanlığımıza yapar. </a:t>
            </a:r>
          </a:p>
          <a:p>
            <a:pPr marL="233309" indent="-233309" defTabSz="933237">
              <a:spcBef>
                <a:spcPct val="0"/>
              </a:spcBef>
              <a:buFontTx/>
              <a:buAutoNum type="arabicPeriod"/>
              <a:defRPr/>
            </a:pPr>
            <a:r>
              <a:rPr lang="tr-TR" dirty="0"/>
              <a:t>Alım heyetinden kastımız, ülkemize davet edilen yabancı şirket/kuruluş temsilcilerinin, UR-GE projesi kapsamında yer alan şirketlerimizle</a:t>
            </a:r>
            <a:r>
              <a:rPr lang="tr-TR" baseline="0" dirty="0"/>
              <a:t> ikili iş görüşmeleri gerçekleştirmeleri, tesis ve meslek kuruluşu ziyaretlerinde bulunmalarıdır.</a:t>
            </a:r>
            <a:endParaRPr lang="tr-TR" dirty="0"/>
          </a:p>
          <a:p>
            <a:pPr marL="233309" marR="0" indent="-233309" algn="l" defTabSz="914400" rtl="0" eaLnBrk="1" fontAlgn="auto" latinLnBrk="0" hangingPunct="1">
              <a:lnSpc>
                <a:spcPct val="100000"/>
              </a:lnSpc>
              <a:spcBef>
                <a:spcPts val="0"/>
              </a:spcBef>
              <a:spcAft>
                <a:spcPts val="0"/>
              </a:spcAft>
              <a:buClrTx/>
              <a:buSzTx/>
              <a:buFontTx/>
              <a:buAutoNum type="arabicPeriod"/>
              <a:tabLst/>
              <a:defRPr/>
            </a:pPr>
            <a:r>
              <a:rPr lang="tr-TR" sz="1200" kern="1200" dirty="0">
                <a:solidFill>
                  <a:schemeClr val="tx1"/>
                </a:solidFill>
                <a:effectLst/>
                <a:latin typeface="+mn-lt"/>
                <a:ea typeface="+mn-ea"/>
                <a:cs typeface="+mn-cs"/>
              </a:rPr>
              <a:t>İşbirliği Kuruluşunca bir</a:t>
            </a:r>
            <a:r>
              <a:rPr lang="tr-TR" sz="1200" kern="1200" baseline="0" dirty="0">
                <a:solidFill>
                  <a:schemeClr val="tx1"/>
                </a:solidFill>
                <a:effectLst/>
                <a:latin typeface="+mn-lt"/>
                <a:ea typeface="+mn-ea"/>
                <a:cs typeface="+mn-cs"/>
              </a:rPr>
              <a:t> UR-GE projesi süresince en fazla </a:t>
            </a:r>
            <a:r>
              <a:rPr lang="tr-TR" sz="1200" kern="1200" dirty="0">
                <a:solidFill>
                  <a:schemeClr val="tx1"/>
                </a:solidFill>
                <a:effectLst/>
                <a:latin typeface="+mn-lt"/>
                <a:ea typeface="+mn-ea"/>
                <a:cs typeface="+mn-cs"/>
              </a:rPr>
              <a:t>10 adet alım heyeti faaliyeti düzenlenebilir.</a:t>
            </a:r>
            <a:endParaRPr lang="tr-TR" dirty="0"/>
          </a:p>
          <a:p>
            <a:pPr marL="233309" indent="-233309" defTabSz="933237">
              <a:spcBef>
                <a:spcPct val="0"/>
              </a:spcBef>
              <a:buFontTx/>
              <a:buAutoNum type="arabicPeriod"/>
              <a:defRPr/>
            </a:pPr>
            <a:r>
              <a:rPr lang="tr-TR" dirty="0"/>
              <a:t>Alım heyeti faaliyeti için destek kapsamında olan süre, yol hariç en fazla 10 (on) gündür. </a:t>
            </a:r>
          </a:p>
          <a:p>
            <a:pPr eaLnBrk="1" hangingPunct="1">
              <a:spcBef>
                <a:spcPct val="0"/>
              </a:spcBef>
            </a:pPr>
            <a:endParaRPr lang="tr-TR" dirty="0"/>
          </a:p>
        </p:txBody>
      </p:sp>
      <p:sp>
        <p:nvSpPr>
          <p:cNvPr id="59396" name="Slayt Numarası Yer Tutucusu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0"/>
              </a:spcBef>
              <a:spcAft>
                <a:spcPct val="0"/>
              </a:spcAft>
              <a:defRPr sz="1400">
                <a:solidFill>
                  <a:schemeClr val="tx1"/>
                </a:solidFill>
                <a:latin typeface="Arial" charset="0"/>
              </a:defRPr>
            </a:lvl6pPr>
            <a:lvl7pPr marL="2971800" indent="-228600" algn="ctr" eaLnBrk="0" fontAlgn="base" hangingPunct="0">
              <a:spcBef>
                <a:spcPct val="0"/>
              </a:spcBef>
              <a:spcAft>
                <a:spcPct val="0"/>
              </a:spcAft>
              <a:defRPr sz="1400">
                <a:solidFill>
                  <a:schemeClr val="tx1"/>
                </a:solidFill>
                <a:latin typeface="Arial" charset="0"/>
              </a:defRPr>
            </a:lvl7pPr>
            <a:lvl8pPr marL="3429000" indent="-228600" algn="ctr" eaLnBrk="0" fontAlgn="base" hangingPunct="0">
              <a:spcBef>
                <a:spcPct val="0"/>
              </a:spcBef>
              <a:spcAft>
                <a:spcPct val="0"/>
              </a:spcAft>
              <a:defRPr sz="1400">
                <a:solidFill>
                  <a:schemeClr val="tx1"/>
                </a:solidFill>
                <a:latin typeface="Arial" charset="0"/>
              </a:defRPr>
            </a:lvl8pPr>
            <a:lvl9pPr marL="3886200" indent="-228600" algn="ctr" eaLnBrk="0" fontAlgn="base" hangingPunct="0">
              <a:spcBef>
                <a:spcPct val="0"/>
              </a:spcBef>
              <a:spcAft>
                <a:spcPct val="0"/>
              </a:spcAft>
              <a:defRPr sz="1400">
                <a:solidFill>
                  <a:schemeClr val="tx1"/>
                </a:solidFill>
                <a:latin typeface="Arial" charset="0"/>
              </a:defRPr>
            </a:lvl9pPr>
          </a:lstStyle>
          <a:p>
            <a:pPr eaLnBrk="1" hangingPunct="1"/>
            <a:fld id="{B74C3707-EAF3-407D-B5DC-506F3A2B2C20}" type="slidenum">
              <a:rPr lang="tr-TR" sz="1200" smtClean="0">
                <a:solidFill>
                  <a:prstClr val="black"/>
                </a:solidFill>
              </a:rPr>
              <a:pPr eaLnBrk="1" hangingPunct="1"/>
              <a:t>13</a:t>
            </a:fld>
            <a:endParaRPr lang="tr-TR" sz="1200">
              <a:solidFill>
                <a:prstClr val="black"/>
              </a:solidFill>
            </a:endParaRPr>
          </a:p>
        </p:txBody>
      </p:sp>
    </p:spTree>
    <p:extLst>
      <p:ext uri="{BB962C8B-B14F-4D97-AF65-F5344CB8AC3E}">
        <p14:creationId xmlns:p14="http://schemas.microsoft.com/office/powerpoint/2010/main" val="2288739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9395" name="Not Yer Tutucusu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33309" indent="-233309" defTabSz="933237">
              <a:spcBef>
                <a:spcPct val="0"/>
              </a:spcBef>
              <a:buFontTx/>
              <a:buAutoNum type="arabicPeriod"/>
              <a:defRPr/>
            </a:pPr>
            <a:r>
              <a:rPr lang="tr-TR" dirty="0"/>
              <a:t>İşbirliği Kuruluşunca düzenlenen 10 adet alım heyeti faaliyeti için, her bir faaliyet bazında 100.000 ABD Dolarına kadar, </a:t>
            </a:r>
            <a:r>
              <a:rPr lang="tr-TR" baseline="0" dirty="0"/>
              <a:t>«ulaşım, konaklama ve tanıtım ve organizasyon»</a:t>
            </a:r>
            <a:r>
              <a:rPr lang="tr-TR" dirty="0"/>
              <a:t> giderlerinin en fazla % 75’i desteklenmektedir.</a:t>
            </a:r>
          </a:p>
          <a:p>
            <a:pPr defTabSz="933237">
              <a:spcBef>
                <a:spcPct val="0"/>
              </a:spcBef>
              <a:defRPr/>
            </a:pPr>
            <a:endParaRPr lang="tr-TR" dirty="0"/>
          </a:p>
          <a:p>
            <a:pPr marL="233309" indent="-233309" defTabSz="933237">
              <a:spcBef>
                <a:spcPct val="0"/>
              </a:spcBef>
              <a:buFontTx/>
              <a:buAutoNum type="alphaLcParenR"/>
              <a:defRPr/>
            </a:pPr>
            <a:r>
              <a:rPr lang="tr-TR" dirty="0"/>
              <a:t>Ulaşım: Bir davetli yabancı şirket/kuruluştan en fazla 2 kişinin uluslararası ve/veya şehirlerarası ulaşımda kullanılan ekonomi sınıfı uçak, tren, gemi, otobüs bileti ile toplu taşımaya yönelik araç kiralama giderleri, </a:t>
            </a:r>
          </a:p>
          <a:p>
            <a:pPr marL="233309" indent="-233309" defTabSz="933237">
              <a:spcBef>
                <a:spcPct val="0"/>
              </a:spcBef>
              <a:buFontTx/>
              <a:buAutoNum type="alphaLcParenR"/>
              <a:defRPr/>
            </a:pPr>
            <a:r>
              <a:rPr lang="tr-TR" dirty="0"/>
              <a:t>Konaklama: Bir davetli yabancı şirket/kuruluştan en fazla 2 kişinin, kişi başına günlük 300 ABD Dolarına kadar oda ve kahvaltı giderleri, </a:t>
            </a:r>
          </a:p>
          <a:p>
            <a:pPr marL="233309" indent="-233309" defTabSz="933237">
              <a:spcBef>
                <a:spcPct val="0"/>
              </a:spcBef>
              <a:buFontTx/>
              <a:buAutoNum type="alphaLcParenR"/>
              <a:defRPr/>
            </a:pPr>
            <a:r>
              <a:rPr lang="tr-TR" dirty="0"/>
              <a:t>Tanıtım ve Organizasyon Giderleri: </a:t>
            </a:r>
          </a:p>
          <a:p>
            <a:pPr defTabSz="933237">
              <a:spcBef>
                <a:spcPct val="0"/>
              </a:spcBef>
              <a:defRPr/>
            </a:pPr>
            <a:endParaRPr lang="tr-TR" dirty="0"/>
          </a:p>
          <a:p>
            <a:pPr marL="174982" indent="-174982" defTabSz="933237">
              <a:spcBef>
                <a:spcPct val="0"/>
              </a:spcBef>
              <a:buFontTx/>
              <a:buChar char="-"/>
              <a:defRPr/>
            </a:pPr>
            <a:r>
              <a:rPr lang="tr-TR" dirty="0"/>
              <a:t>Tercümanlık gideri, </a:t>
            </a:r>
          </a:p>
          <a:p>
            <a:pPr marL="174982" indent="-174982" defTabSz="933237">
              <a:spcBef>
                <a:spcPct val="0"/>
              </a:spcBef>
              <a:buFontTx/>
              <a:buChar char="-"/>
              <a:defRPr/>
            </a:pPr>
            <a:r>
              <a:rPr lang="tr-TR" dirty="0"/>
              <a:t>Seminer, konferans, toplantı ve ikili görüşmelerin yapıldığı yerlerin kiralama giderleri, </a:t>
            </a:r>
          </a:p>
          <a:p>
            <a:pPr marL="174982" indent="-174982" defTabSz="933237">
              <a:spcBef>
                <a:spcPct val="0"/>
              </a:spcBef>
              <a:buFontTx/>
              <a:buChar char="-"/>
              <a:defRPr/>
            </a:pPr>
            <a:r>
              <a:rPr lang="tr-TR" dirty="0"/>
              <a:t>Fuar ziyaretine ilişkin giderler, </a:t>
            </a:r>
          </a:p>
          <a:p>
            <a:pPr marL="174982" indent="-174982" defTabSz="933237">
              <a:spcBef>
                <a:spcPct val="0"/>
              </a:spcBef>
              <a:buFontTx/>
              <a:buChar char="-"/>
              <a:defRPr/>
            </a:pPr>
            <a:r>
              <a:rPr lang="tr-TR" dirty="0"/>
              <a:t>Görsel ve yazılı tanıtım giderleri, </a:t>
            </a:r>
          </a:p>
          <a:p>
            <a:pPr marL="174982" indent="-174982" defTabSz="933237">
              <a:spcBef>
                <a:spcPct val="0"/>
              </a:spcBef>
              <a:buFontTx/>
              <a:buChar char="-"/>
              <a:defRPr/>
            </a:pPr>
            <a:r>
              <a:rPr lang="tr-TR" dirty="0"/>
              <a:t>Halkla ilişkiler hizmeti gideri, </a:t>
            </a:r>
          </a:p>
          <a:p>
            <a:pPr marL="174982" indent="-174982" defTabSz="933237">
              <a:spcBef>
                <a:spcPct val="0"/>
              </a:spcBef>
              <a:buFontTx/>
              <a:buChar char="-"/>
              <a:defRPr/>
            </a:pPr>
            <a:r>
              <a:rPr lang="tr-TR" dirty="0"/>
              <a:t>Sergilenecek ürünlerin nakliye giderleri (sigorta, vergi, resim, harç, gümrük hizmet bedeli, gümrük komisyonu, gümrük teminat bedeli hariç). </a:t>
            </a:r>
          </a:p>
          <a:p>
            <a:pPr eaLnBrk="1" hangingPunct="1">
              <a:spcBef>
                <a:spcPct val="0"/>
              </a:spcBef>
            </a:pPr>
            <a:endParaRPr lang="tr-TR" dirty="0"/>
          </a:p>
        </p:txBody>
      </p:sp>
      <p:sp>
        <p:nvSpPr>
          <p:cNvPr id="59396" name="Slayt Numarası Yer Tutucusu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0"/>
              </a:spcBef>
              <a:spcAft>
                <a:spcPct val="0"/>
              </a:spcAft>
              <a:defRPr sz="1400">
                <a:solidFill>
                  <a:schemeClr val="tx1"/>
                </a:solidFill>
                <a:latin typeface="Arial" charset="0"/>
              </a:defRPr>
            </a:lvl6pPr>
            <a:lvl7pPr marL="2971800" indent="-228600" algn="ctr" eaLnBrk="0" fontAlgn="base" hangingPunct="0">
              <a:spcBef>
                <a:spcPct val="0"/>
              </a:spcBef>
              <a:spcAft>
                <a:spcPct val="0"/>
              </a:spcAft>
              <a:defRPr sz="1400">
                <a:solidFill>
                  <a:schemeClr val="tx1"/>
                </a:solidFill>
                <a:latin typeface="Arial" charset="0"/>
              </a:defRPr>
            </a:lvl7pPr>
            <a:lvl8pPr marL="3429000" indent="-228600" algn="ctr" eaLnBrk="0" fontAlgn="base" hangingPunct="0">
              <a:spcBef>
                <a:spcPct val="0"/>
              </a:spcBef>
              <a:spcAft>
                <a:spcPct val="0"/>
              </a:spcAft>
              <a:defRPr sz="1400">
                <a:solidFill>
                  <a:schemeClr val="tx1"/>
                </a:solidFill>
                <a:latin typeface="Arial" charset="0"/>
              </a:defRPr>
            </a:lvl8pPr>
            <a:lvl9pPr marL="3886200" indent="-228600" algn="ctr" eaLnBrk="0" fontAlgn="base" hangingPunct="0">
              <a:spcBef>
                <a:spcPct val="0"/>
              </a:spcBef>
              <a:spcAft>
                <a:spcPct val="0"/>
              </a:spcAft>
              <a:defRPr sz="1400">
                <a:solidFill>
                  <a:schemeClr val="tx1"/>
                </a:solidFill>
                <a:latin typeface="Arial" charset="0"/>
              </a:defRPr>
            </a:lvl9pPr>
          </a:lstStyle>
          <a:p>
            <a:pPr eaLnBrk="1" hangingPunct="1"/>
            <a:fld id="{B74C3707-EAF3-407D-B5DC-506F3A2B2C20}" type="slidenum">
              <a:rPr lang="tr-TR" sz="1200" smtClean="0">
                <a:solidFill>
                  <a:prstClr val="black"/>
                </a:solidFill>
              </a:rPr>
              <a:pPr eaLnBrk="1" hangingPunct="1"/>
              <a:t>14</a:t>
            </a:fld>
            <a:endParaRPr lang="tr-TR" sz="1200">
              <a:solidFill>
                <a:prstClr val="black"/>
              </a:solidFill>
            </a:endParaRPr>
          </a:p>
        </p:txBody>
      </p:sp>
    </p:spTree>
    <p:extLst>
      <p:ext uri="{BB962C8B-B14F-4D97-AF65-F5344CB8AC3E}">
        <p14:creationId xmlns:p14="http://schemas.microsoft.com/office/powerpoint/2010/main" val="3202223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9395" name="Not Yer Tutucusu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None/>
            </a:pPr>
            <a:r>
              <a:rPr lang="tr-TR" sz="1200" b="1" dirty="0"/>
              <a:t>Şirketler İçin Bireysel Danışmanlık Faaliyeti</a:t>
            </a:r>
          </a:p>
          <a:p>
            <a:pPr marL="0" indent="0">
              <a:buNone/>
            </a:pPr>
            <a:endParaRPr lang="tr-TR" sz="1200" dirty="0"/>
          </a:p>
          <a:p>
            <a:pPr marL="342900" indent="-342900">
              <a:buAutoNum type="arabicPeriod"/>
            </a:pPr>
            <a:r>
              <a:rPr lang="tr-TR" sz="1200" dirty="0"/>
              <a:t>İhtiyaç analizi, eğitim ve/veya danışmanlık faaliyetleri ile yurt dışı pazarlama ve alım heyeti faaliyetlerine katılan şirketler, Bakanlığımızca uygun görülen konularda proje bazlı bireysel danışmanlık hizmeti alabilmektedirler. </a:t>
            </a:r>
          </a:p>
          <a:p>
            <a:pPr marL="342900" indent="-342900">
              <a:buAutoNum type="arabicPeriod"/>
            </a:pPr>
            <a:r>
              <a:rPr lang="tr-TR" sz="1200" dirty="0"/>
              <a:t>Proje bazlı bireysel danışmanlık programı başvuruları, proje bitiminden itibaren en geç 6 ay içerisinde Bakanlığımıza yapılır. </a:t>
            </a:r>
          </a:p>
          <a:p>
            <a:pPr marL="342900" indent="-342900">
              <a:buAutoNum type="arabicPeriod"/>
            </a:pPr>
            <a:r>
              <a:rPr lang="tr-TR" sz="1200" dirty="0"/>
              <a:t>Bakanlığımız, bireysel danışmanlık programına ilişkin başvuruyu, danışmanlık hizmetinin içeriği, danışman, fiyat, süre ve maliyet açısından değerlendirerek sonuçlandırır.</a:t>
            </a:r>
          </a:p>
          <a:p>
            <a:pPr marL="342900" indent="-342900">
              <a:buAutoNum type="arabicPeriod"/>
            </a:pPr>
            <a:r>
              <a:rPr lang="tr-TR" sz="1200" kern="1200" dirty="0">
                <a:solidFill>
                  <a:schemeClr val="tx1"/>
                </a:solidFill>
                <a:effectLst/>
                <a:latin typeface="+mn-lt"/>
                <a:ea typeface="+mn-ea"/>
                <a:cs typeface="+mn-cs"/>
              </a:rPr>
              <a:t>Bireysel danışmanlık faaliyetinin konusu, slaytta yer alan konularda olabileceği gibi, Bakanlığımızca uygun görülen, firma ihtiyaçlarına özgü diğer konularda da olabilir.</a:t>
            </a:r>
          </a:p>
          <a:p>
            <a:pPr marL="342900" indent="-342900">
              <a:buAutoNum type="arabicPeriod"/>
            </a:pPr>
            <a:r>
              <a:rPr lang="tr-TR" sz="1200" dirty="0"/>
              <a:t>Bu çerçevede, proje bitimini müteakip, şirketlerin yıllık 50.000 ABD Dolarına kadar 3 yıl alacakları danışmanlık hizmetlerine ilişkin giderleri % 70 oranında desteklenmektedir. </a:t>
            </a:r>
          </a:p>
          <a:p>
            <a:pPr marL="342900" indent="-342900">
              <a:buAutoNum type="arabicPeriod"/>
            </a:pPr>
            <a:r>
              <a:rPr lang="tr-TR" sz="1200" dirty="0"/>
              <a:t>Bu kapsamda gerçekleştirilen danışmanlık hizmetlerinin Bakanlığımızca uygun görülen danışmanlardan veya en az doktor unvanına sahip kişilerden</a:t>
            </a:r>
            <a:r>
              <a:rPr lang="tr-TR" sz="1200" baseline="0" dirty="0"/>
              <a:t> alınması gerekir. Doktor unvanına sahip kişilerin danışmanlık yapacağı konuda akademik bir çalışmasının bulunması gerekir.</a:t>
            </a:r>
            <a:endParaRPr lang="tr-TR" sz="1200" dirty="0"/>
          </a:p>
          <a:p>
            <a:pPr eaLnBrk="1" hangingPunct="1">
              <a:spcBef>
                <a:spcPct val="0"/>
              </a:spcBef>
            </a:pPr>
            <a:endParaRPr lang="tr-TR" dirty="0"/>
          </a:p>
        </p:txBody>
      </p:sp>
      <p:sp>
        <p:nvSpPr>
          <p:cNvPr id="59396" name="Slayt Numarası Yer Tutucusu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0"/>
              </a:spcBef>
              <a:spcAft>
                <a:spcPct val="0"/>
              </a:spcAft>
              <a:defRPr sz="1400">
                <a:solidFill>
                  <a:schemeClr val="tx1"/>
                </a:solidFill>
                <a:latin typeface="Arial" charset="0"/>
              </a:defRPr>
            </a:lvl6pPr>
            <a:lvl7pPr marL="2971800" indent="-228600" algn="ctr" eaLnBrk="0" fontAlgn="base" hangingPunct="0">
              <a:spcBef>
                <a:spcPct val="0"/>
              </a:spcBef>
              <a:spcAft>
                <a:spcPct val="0"/>
              </a:spcAft>
              <a:defRPr sz="1400">
                <a:solidFill>
                  <a:schemeClr val="tx1"/>
                </a:solidFill>
                <a:latin typeface="Arial" charset="0"/>
              </a:defRPr>
            </a:lvl7pPr>
            <a:lvl8pPr marL="3429000" indent="-228600" algn="ctr" eaLnBrk="0" fontAlgn="base" hangingPunct="0">
              <a:spcBef>
                <a:spcPct val="0"/>
              </a:spcBef>
              <a:spcAft>
                <a:spcPct val="0"/>
              </a:spcAft>
              <a:defRPr sz="1400">
                <a:solidFill>
                  <a:schemeClr val="tx1"/>
                </a:solidFill>
                <a:latin typeface="Arial" charset="0"/>
              </a:defRPr>
            </a:lvl8pPr>
            <a:lvl9pPr marL="3886200" indent="-228600" algn="ctr" eaLnBrk="0" fontAlgn="base" hangingPunct="0">
              <a:spcBef>
                <a:spcPct val="0"/>
              </a:spcBef>
              <a:spcAft>
                <a:spcPct val="0"/>
              </a:spcAft>
              <a:defRPr sz="1400">
                <a:solidFill>
                  <a:schemeClr val="tx1"/>
                </a:solidFill>
                <a:latin typeface="Arial" charset="0"/>
              </a:defRPr>
            </a:lvl9pPr>
          </a:lstStyle>
          <a:p>
            <a:pPr eaLnBrk="1" hangingPunct="1"/>
            <a:fld id="{B74C3707-EAF3-407D-B5DC-506F3A2B2C20}" type="slidenum">
              <a:rPr lang="tr-TR" sz="1200" smtClean="0">
                <a:solidFill>
                  <a:prstClr val="black"/>
                </a:solidFill>
              </a:rPr>
              <a:pPr eaLnBrk="1" hangingPunct="1"/>
              <a:t>15</a:t>
            </a:fld>
            <a:endParaRPr lang="tr-TR" sz="1200">
              <a:solidFill>
                <a:prstClr val="black"/>
              </a:solidFill>
            </a:endParaRPr>
          </a:p>
        </p:txBody>
      </p:sp>
    </p:spTree>
    <p:extLst>
      <p:ext uri="{BB962C8B-B14F-4D97-AF65-F5344CB8AC3E}">
        <p14:creationId xmlns:p14="http://schemas.microsoft.com/office/powerpoint/2010/main" val="2359057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46083" name="Not Yer Tutucusu 2"/>
          <p:cNvSpPr>
            <a:spLocks noGrp="1"/>
          </p:cNvSpPr>
          <p:nvPr>
            <p:ph type="body" idx="1"/>
          </p:nvPr>
        </p:nvSpPr>
        <p:spPr bwMode="auto"/>
        <p:txBody>
          <a:bodyPr wrap="square" numCol="1" anchor="t" anchorCtr="0" compatLnSpc="1">
            <a:prstTxWarp prst="textNoShape">
              <a:avLst/>
            </a:prstTxWarp>
          </a:bodyPr>
          <a:lstStyle/>
          <a:p>
            <a:pPr>
              <a:defRPr/>
            </a:pPr>
            <a:r>
              <a:rPr lang="tr-TR" dirty="0"/>
              <a:t>UR-GE Tebliği Kapsamında</a:t>
            </a:r>
          </a:p>
          <a:p>
            <a:pPr marL="171450" indent="-171450">
              <a:buFont typeface="Arial" pitchFamily="34" charset="0"/>
              <a:buChar char="•"/>
              <a:defRPr/>
            </a:pPr>
            <a:r>
              <a:rPr lang="tr-TR" dirty="0"/>
              <a:t>Maksimum bir projenin yararlanabileceği destek tutarı 2.150.000 $ </a:t>
            </a:r>
          </a:p>
          <a:p>
            <a:pPr marL="171450" indent="-171450">
              <a:buFont typeface="Arial" pitchFamily="34" charset="0"/>
              <a:buChar char="•"/>
              <a:defRPr/>
            </a:pPr>
            <a:r>
              <a:rPr lang="tr-TR" dirty="0"/>
              <a:t>Şirket bazında bireysel danışmanlık 50.000 $</a:t>
            </a:r>
          </a:p>
          <a:p>
            <a:pPr marL="171450" indent="-171450">
              <a:buFont typeface="Arial" pitchFamily="34" charset="0"/>
              <a:buChar char="•"/>
              <a:defRPr/>
            </a:pPr>
            <a:r>
              <a:rPr lang="tr-TR" dirty="0"/>
              <a:t>Şirket bazında eğitim 20.000 $</a:t>
            </a:r>
          </a:p>
          <a:p>
            <a:pPr>
              <a:buFont typeface="Arial" pitchFamily="34" charset="0"/>
              <a:buNone/>
              <a:defRPr/>
            </a:pPr>
            <a:endParaRPr lang="tr-TR" dirty="0"/>
          </a:p>
          <a:p>
            <a:pPr marL="171450" indent="-171450">
              <a:buFont typeface="Arial" pitchFamily="34" charset="0"/>
              <a:buChar char="•"/>
              <a:defRPr/>
            </a:pPr>
            <a:endParaRPr lang="tr-TR" dirty="0"/>
          </a:p>
          <a:p>
            <a:pPr>
              <a:defRPr/>
            </a:pPr>
            <a:endParaRPr lang="tr-TR" dirty="0"/>
          </a:p>
        </p:txBody>
      </p:sp>
      <p:sp>
        <p:nvSpPr>
          <p:cNvPr id="65540" name="Slayt Numarası Yer Tutucusu 3"/>
          <p:cNvSpPr txBox="1">
            <a:spLocks noGrp="1"/>
          </p:cNvSpPr>
          <p:nvPr/>
        </p:nvSpPr>
        <p:spPr bwMode="auto">
          <a:xfrm>
            <a:off x="3849690" y="9429751"/>
            <a:ext cx="2946400" cy="496888"/>
          </a:xfrm>
          <a:prstGeom prst="rect">
            <a:avLst/>
          </a:prstGeom>
          <a:noFill/>
          <a:ln w="9525">
            <a:noFill/>
            <a:miter lim="800000"/>
            <a:headEnd/>
            <a:tailEnd/>
          </a:ln>
        </p:spPr>
        <p:txBody>
          <a:bodyPr anchor="b"/>
          <a:lstStyle/>
          <a:p>
            <a:pPr algn="r" eaLnBrk="1" hangingPunct="1"/>
            <a:fld id="{F5D20BA8-3C19-4CE6-9BEE-6F7825F8307C}" type="slidenum">
              <a:rPr lang="en-US" altLang="tr-TR" sz="1200">
                <a:latin typeface="Calibri" pitchFamily="34" charset="0"/>
                <a:cs typeface="Arial" pitchFamily="34" charset="0"/>
              </a:rPr>
              <a:pPr algn="r" eaLnBrk="1" hangingPunct="1"/>
              <a:t>16</a:t>
            </a:fld>
            <a:endParaRPr lang="en-US" altLang="tr-TR" sz="1200">
              <a:latin typeface="Calibri" pitchFamily="34" charset="0"/>
              <a:cs typeface="Arial" pitchFamily="34" charset="0"/>
            </a:endParaRPr>
          </a:p>
        </p:txBody>
      </p:sp>
    </p:spTree>
    <p:extLst>
      <p:ext uri="{BB962C8B-B14F-4D97-AF65-F5344CB8AC3E}">
        <p14:creationId xmlns:p14="http://schemas.microsoft.com/office/powerpoint/2010/main" val="2655441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E0FE8451-306F-4C9B-A0DD-03B4AFD64E90}" type="slidenum">
              <a:rPr lang="en-US" altLang="tr-TR" smtClean="0"/>
              <a:pPr>
                <a:defRPr/>
              </a:pPr>
              <a:t>17</a:t>
            </a:fld>
            <a:endParaRPr lang="en-US" altLang="tr-TR"/>
          </a:p>
        </p:txBody>
      </p:sp>
    </p:spTree>
    <p:extLst>
      <p:ext uri="{BB962C8B-B14F-4D97-AF65-F5344CB8AC3E}">
        <p14:creationId xmlns:p14="http://schemas.microsoft.com/office/powerpoint/2010/main" val="31711294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66563" name="Not Yer Tutucusu 2"/>
          <p:cNvSpPr>
            <a:spLocks noGrp="1"/>
          </p:cNvSpPr>
          <p:nvPr>
            <p:ph type="body" idx="1"/>
          </p:nvPr>
        </p:nvSpPr>
        <p:spPr bwMode="auto">
          <a:noFill/>
        </p:spPr>
        <p:txBody>
          <a:bodyPr wrap="square" numCol="1" anchor="t" anchorCtr="0" compatLnSpc="1">
            <a:prstTxWarp prst="textNoShape">
              <a:avLst/>
            </a:prstTxWarp>
          </a:bodyPr>
          <a:lstStyle/>
          <a:p>
            <a:endParaRPr lang="tr-TR" altLang="tr-TR" dirty="0"/>
          </a:p>
        </p:txBody>
      </p:sp>
      <p:sp>
        <p:nvSpPr>
          <p:cNvPr id="66564" name="Slayt Numarası Yer Tutucusu 3"/>
          <p:cNvSpPr txBox="1">
            <a:spLocks noGrp="1"/>
          </p:cNvSpPr>
          <p:nvPr/>
        </p:nvSpPr>
        <p:spPr bwMode="auto">
          <a:xfrm>
            <a:off x="3849690" y="9429751"/>
            <a:ext cx="2946400" cy="496888"/>
          </a:xfrm>
          <a:prstGeom prst="rect">
            <a:avLst/>
          </a:prstGeom>
          <a:noFill/>
          <a:ln w="9525">
            <a:noFill/>
            <a:miter lim="800000"/>
            <a:headEnd/>
            <a:tailEnd/>
          </a:ln>
        </p:spPr>
        <p:txBody>
          <a:bodyPr anchor="b"/>
          <a:lstStyle/>
          <a:p>
            <a:pPr algn="r" eaLnBrk="1" hangingPunct="1"/>
            <a:fld id="{220D245C-A81B-498E-9636-FE5A3135CC90}" type="slidenum">
              <a:rPr lang="en-US" altLang="tr-TR" sz="1200">
                <a:latin typeface="Calibri" pitchFamily="34" charset="0"/>
                <a:cs typeface="Arial" pitchFamily="34" charset="0"/>
              </a:rPr>
              <a:pPr algn="r" eaLnBrk="1" hangingPunct="1"/>
              <a:t>18</a:t>
            </a:fld>
            <a:endParaRPr lang="en-US" altLang="tr-TR" sz="1200">
              <a:latin typeface="Calibri" pitchFamily="34" charset="0"/>
              <a:cs typeface="Arial" pitchFamily="34" charset="0"/>
            </a:endParaRPr>
          </a:p>
        </p:txBody>
      </p:sp>
    </p:spTree>
    <p:extLst>
      <p:ext uri="{BB962C8B-B14F-4D97-AF65-F5344CB8AC3E}">
        <p14:creationId xmlns:p14="http://schemas.microsoft.com/office/powerpoint/2010/main" val="18750142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9395" name="Not Yer Tutucusu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b="1" dirty="0"/>
              <a:t>Pazara Giriş Belgeleri Desteği</a:t>
            </a:r>
          </a:p>
          <a:p>
            <a:endParaRPr lang="tr-TR" dirty="0"/>
          </a:p>
          <a:p>
            <a:pPr marL="174982" indent="-174982">
              <a:buFont typeface="Arial" panose="020B0604020202020204" pitchFamily="34" charset="0"/>
              <a:buChar char="•"/>
            </a:pPr>
            <a:r>
              <a:rPr lang="tr-TR" dirty="0"/>
              <a:t>Pazara Giriş Belgeleri, bir ülke pazarına girişte </a:t>
            </a:r>
            <a:r>
              <a:rPr lang="tr-TR" b="1" dirty="0"/>
              <a:t>zorunlu olarak alınan </a:t>
            </a:r>
            <a:r>
              <a:rPr lang="tr-TR" dirty="0"/>
              <a:t>veya pazara girişte </a:t>
            </a:r>
            <a:r>
              <a:rPr lang="tr-TR" b="1" dirty="0"/>
              <a:t>avantaj sağlayan </a:t>
            </a:r>
            <a:r>
              <a:rPr lang="tr-TR" dirty="0"/>
              <a:t>belge/sertifika ve/veya test/analiz raporlarını ifade etmektedir.</a:t>
            </a:r>
          </a:p>
          <a:p>
            <a:r>
              <a:rPr lang="tr-TR" dirty="0"/>
              <a:t> </a:t>
            </a:r>
          </a:p>
          <a:p>
            <a:pPr marL="174982" indent="-174982" defTabSz="933237">
              <a:buFont typeface="Arial" panose="020B0604020202020204" pitchFamily="34" charset="0"/>
              <a:buChar char="•"/>
              <a:defRPr/>
            </a:pPr>
            <a:r>
              <a:rPr lang="tr-TR" dirty="0"/>
              <a:t>Şirketlerin yurt dışı pazarlara ürünlerini ihraç etmeden önce; ürünlerinin çevre, kalite ve insan sağlığına yönelik teknik mevzuata uyum sağlayabilmesini </a:t>
            </a:r>
            <a:r>
              <a:rPr lang="tr-TR" dirty="0" err="1"/>
              <a:t>teminen</a:t>
            </a:r>
            <a:r>
              <a:rPr lang="tr-TR" dirty="0"/>
              <a:t> akredite edilmiş kurum/ kuruluşlardan aldıkları yurt dışı pazara giriş belgelerine ilişkin giderleri, Bakanlığımız tarafından % 50 oranında ve şirket başına yıllık 250.000 ABD Dolarına kadar desteklenmektedir.</a:t>
            </a:r>
          </a:p>
          <a:p>
            <a:pPr marL="174982" indent="-174982" defTabSz="933237">
              <a:buFont typeface="Arial" panose="020B0604020202020204" pitchFamily="34" charset="0"/>
              <a:buChar char="•"/>
              <a:defRPr/>
            </a:pPr>
            <a:endParaRPr lang="tr-TR" dirty="0"/>
          </a:p>
          <a:p>
            <a:pPr marL="174982" indent="-174982" defTabSz="933237">
              <a:buFont typeface="Arial" panose="020B0604020202020204" pitchFamily="34" charset="0"/>
              <a:buChar char="•"/>
              <a:defRPr/>
            </a:pPr>
            <a:r>
              <a:rPr lang="tr-TR" dirty="0"/>
              <a:t>Bu Tebliğ kapsamında desteklenen gider kalemleri,</a:t>
            </a:r>
          </a:p>
          <a:p>
            <a:pPr lvl="0"/>
            <a:endParaRPr lang="tr-TR" dirty="0"/>
          </a:p>
          <a:p>
            <a:pPr lvl="0"/>
            <a:r>
              <a:rPr lang="tr-TR" dirty="0"/>
              <a:t>- Müracaat ve doküman inceleme giderleri</a:t>
            </a:r>
          </a:p>
          <a:p>
            <a:pPr lvl="0"/>
            <a:r>
              <a:rPr lang="tr-TR" dirty="0"/>
              <a:t>- Belgelendirme tetkik giderleri</a:t>
            </a:r>
          </a:p>
          <a:p>
            <a:pPr lvl="0"/>
            <a:r>
              <a:rPr lang="tr-TR" dirty="0"/>
              <a:t>- İlk yıla ait belge kullanım ücretleri</a:t>
            </a:r>
          </a:p>
          <a:p>
            <a:r>
              <a:rPr lang="tr-TR" dirty="0"/>
              <a:t>- Test/analiz raporu giderleri</a:t>
            </a:r>
          </a:p>
          <a:p>
            <a:pPr lvl="0"/>
            <a:r>
              <a:rPr lang="tr-TR" dirty="0"/>
              <a:t>- Zorunlu Kayıt Ücretleri</a:t>
            </a:r>
          </a:p>
          <a:p>
            <a:pPr lvl="0"/>
            <a:r>
              <a:rPr lang="tr-TR" dirty="0"/>
              <a:t>- Tarım ürünleri analizine ilişkin sağlık/güvenlik sertifikası ücreti ve</a:t>
            </a:r>
          </a:p>
          <a:p>
            <a:pPr lvl="0"/>
            <a:r>
              <a:rPr lang="tr-TR" dirty="0"/>
              <a:t>- Tarım ürünleri analizine ilişkin akreditasyon ücretidir.</a:t>
            </a:r>
          </a:p>
          <a:p>
            <a:pPr defTabSz="933237">
              <a:defRPr/>
            </a:pPr>
            <a:endParaRPr lang="tr-TR" dirty="0"/>
          </a:p>
          <a:p>
            <a:pPr marL="174982" indent="-174982">
              <a:buFont typeface="Arial" panose="020B0604020202020204" pitchFamily="34" charset="0"/>
              <a:buChar char="•"/>
            </a:pPr>
            <a:r>
              <a:rPr lang="tr-TR" dirty="0"/>
              <a:t>Pazara Giriş Belgeleri Desteği çerçevesinde eğitim ve danışmanlık hizmetleri, yol masrafları, gözetim bedeli ve tarım ürünlerine ilişkin muayene ücretleri desteklenmez.</a:t>
            </a:r>
          </a:p>
          <a:p>
            <a:endParaRPr lang="tr-TR" dirty="0"/>
          </a:p>
          <a:p>
            <a:pPr marL="174982" indent="-174982">
              <a:buFont typeface="Arial" panose="020B0604020202020204" pitchFamily="34" charset="0"/>
              <a:buChar char="•"/>
            </a:pPr>
            <a:r>
              <a:rPr lang="tr-TR" dirty="0"/>
              <a:t>Örneğin, bir şirketin ürettiği yapı malzemesinin, yangına karşı ne şekilde tepki vereceğine ilişkin AB pazarına girmeden önce almak zorunda olduğu EN serisi sertifikanın maliyeti 10.000 ABD Doları ise, bu bedelin % 50’sine denk gelen 5.000 ABD Doları, Bakanlığımız tarafından şirkete geri ödenir. </a:t>
            </a:r>
          </a:p>
          <a:p>
            <a:pPr marL="174982" indent="-174982">
              <a:buFont typeface="Arial" panose="020B0604020202020204" pitchFamily="34" charset="0"/>
              <a:buChar char="•"/>
            </a:pPr>
            <a:endParaRPr lang="tr-TR" dirty="0"/>
          </a:p>
          <a:p>
            <a:pPr marL="174982" indent="-174982">
              <a:buFont typeface="Arial" panose="020B0604020202020204" pitchFamily="34" charset="0"/>
              <a:buChar char="•"/>
            </a:pPr>
            <a:r>
              <a:rPr lang="tr-TR" dirty="0"/>
              <a:t>Ya da örneğin bir şirket ürününün sağlık, güvenlik, tüketicinin ve çevrenin korunması gerekliliklerine uygunluğunu gösteren CE işareti alması için 20.000 ABD Dolar harcadıysa, 20.000 ABD Dolarının % 50’sine denk gelen 10.000 ABD Dolarını Bakanlığımızdan geri alabilir.</a:t>
            </a:r>
          </a:p>
          <a:p>
            <a:pPr eaLnBrk="1" hangingPunct="1">
              <a:spcBef>
                <a:spcPct val="0"/>
              </a:spcBef>
            </a:pPr>
            <a:endParaRPr lang="tr-TR" dirty="0"/>
          </a:p>
          <a:p>
            <a:pPr eaLnBrk="1" hangingPunct="1">
              <a:spcBef>
                <a:spcPct val="0"/>
              </a:spcBef>
            </a:pPr>
            <a:endParaRPr lang="tr-TR" dirty="0"/>
          </a:p>
          <a:p>
            <a:endParaRPr lang="tr-TR" altLang="tr-TR" dirty="0"/>
          </a:p>
        </p:txBody>
      </p:sp>
      <p:sp>
        <p:nvSpPr>
          <p:cNvPr id="59396" name="Slayt Numarası Yer Tutucusu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0"/>
              </a:spcBef>
              <a:spcAft>
                <a:spcPct val="0"/>
              </a:spcAft>
              <a:defRPr sz="1400">
                <a:solidFill>
                  <a:schemeClr val="tx1"/>
                </a:solidFill>
                <a:latin typeface="Arial" charset="0"/>
              </a:defRPr>
            </a:lvl6pPr>
            <a:lvl7pPr marL="2971800" indent="-228600" algn="ctr" eaLnBrk="0" fontAlgn="base" hangingPunct="0">
              <a:spcBef>
                <a:spcPct val="0"/>
              </a:spcBef>
              <a:spcAft>
                <a:spcPct val="0"/>
              </a:spcAft>
              <a:defRPr sz="1400">
                <a:solidFill>
                  <a:schemeClr val="tx1"/>
                </a:solidFill>
                <a:latin typeface="Arial" charset="0"/>
              </a:defRPr>
            </a:lvl7pPr>
            <a:lvl8pPr marL="3429000" indent="-228600" algn="ctr" eaLnBrk="0" fontAlgn="base" hangingPunct="0">
              <a:spcBef>
                <a:spcPct val="0"/>
              </a:spcBef>
              <a:spcAft>
                <a:spcPct val="0"/>
              </a:spcAft>
              <a:defRPr sz="1400">
                <a:solidFill>
                  <a:schemeClr val="tx1"/>
                </a:solidFill>
                <a:latin typeface="Arial" charset="0"/>
              </a:defRPr>
            </a:lvl8pPr>
            <a:lvl9pPr marL="3886200" indent="-228600" algn="ctr" eaLnBrk="0" fontAlgn="base" hangingPunct="0">
              <a:spcBef>
                <a:spcPct val="0"/>
              </a:spcBef>
              <a:spcAft>
                <a:spcPct val="0"/>
              </a:spcAft>
              <a:defRPr sz="1400">
                <a:solidFill>
                  <a:schemeClr val="tx1"/>
                </a:solidFill>
                <a:latin typeface="Arial" charset="0"/>
              </a:defRPr>
            </a:lvl9pPr>
          </a:lstStyle>
          <a:p>
            <a:pPr eaLnBrk="1" hangingPunct="1"/>
            <a:fld id="{B74C3707-EAF3-407D-B5DC-506F3A2B2C20}" type="slidenum">
              <a:rPr lang="tr-TR" sz="1200" smtClean="0">
                <a:solidFill>
                  <a:prstClr val="black"/>
                </a:solidFill>
              </a:rPr>
              <a:pPr eaLnBrk="1" hangingPunct="1"/>
              <a:t>19</a:t>
            </a:fld>
            <a:endParaRPr lang="tr-TR" sz="1200">
              <a:solidFill>
                <a:prstClr val="black"/>
              </a:solidFill>
            </a:endParaRPr>
          </a:p>
        </p:txBody>
      </p:sp>
    </p:spTree>
    <p:extLst>
      <p:ext uri="{BB962C8B-B14F-4D97-AF65-F5344CB8AC3E}">
        <p14:creationId xmlns:p14="http://schemas.microsoft.com/office/powerpoint/2010/main" val="3759744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2707" name="Not Yer Tutucusu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tr-TR" altLang="tr-TR" b="1" baseline="0" dirty="0"/>
              <a:t>Mevcut Destekler</a:t>
            </a:r>
          </a:p>
          <a:p>
            <a:endParaRPr lang="tr-TR" altLang="tr-TR" b="0" baseline="0" dirty="0"/>
          </a:p>
          <a:p>
            <a:pPr marL="233309" indent="-233309">
              <a:buAutoNum type="arabicPeriod"/>
            </a:pPr>
            <a:r>
              <a:rPr lang="tr-TR" dirty="0"/>
              <a:t>Bakanlığımız tarafından yürütülmekte olan ihracata yönelik devlet yardımları, yurtdışına açılma sürecinde firmalarımıza her safhada destek sağlanmasını amaçlayan bütünsel bir bakış açısıyla sürdürülmektedir. </a:t>
            </a:r>
          </a:p>
          <a:p>
            <a:pPr marL="233309" indent="-233309">
              <a:buAutoNum type="arabicPeriod"/>
            </a:pPr>
            <a:r>
              <a:rPr lang="tr-TR" dirty="0"/>
              <a:t>Yatırım-üretim-istihdam-ihracat değer zincirinin tüm halkalarına yönelik politikalar oluşturularak, </a:t>
            </a:r>
            <a:r>
              <a:rPr lang="tr-TR" dirty="0" err="1"/>
              <a:t>inovasyon</a:t>
            </a:r>
            <a:r>
              <a:rPr lang="tr-TR" dirty="0"/>
              <a:t>, tasarım, markalaşma ve hedef pazara giriş konularında gelişme kaydedilmesi amaçlanmaktadır.</a:t>
            </a:r>
          </a:p>
          <a:p>
            <a:pPr marL="233309" indent="-233309">
              <a:buAutoNum type="arabicPeriod"/>
            </a:pPr>
            <a:r>
              <a:rPr lang="tr-TR" dirty="0"/>
              <a:t>Destek sistematiğimizde ihracata hazırlık, pazarlama ve markalaşma olmak üzere üç olgunluk seviyesi bulunmaktadır.</a:t>
            </a:r>
            <a:endParaRPr lang="en-US" altLang="tr-TR" b="0" dirty="0"/>
          </a:p>
          <a:p>
            <a:endParaRPr lang="en-US" altLang="tr-TR" b="1" dirty="0"/>
          </a:p>
        </p:txBody>
      </p:sp>
      <p:sp>
        <p:nvSpPr>
          <p:cNvPr id="72708" name="Slayt Numarası Yer Tutucusu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fld id="{B59B2473-05FA-4AD6-9E55-44EE459EED41}" type="slidenum">
              <a:rPr lang="en-US" altLang="tr-TR">
                <a:solidFill>
                  <a:prstClr val="black"/>
                </a:solidFill>
              </a:rPr>
              <a:pPr/>
              <a:t>2</a:t>
            </a:fld>
            <a:endParaRPr lang="en-US" altLang="tr-TR">
              <a:solidFill>
                <a:prstClr val="black"/>
              </a:solidFill>
            </a:endParaRPr>
          </a:p>
        </p:txBody>
      </p:sp>
    </p:spTree>
    <p:extLst>
      <p:ext uri="{BB962C8B-B14F-4D97-AF65-F5344CB8AC3E}">
        <p14:creationId xmlns:p14="http://schemas.microsoft.com/office/powerpoint/2010/main" val="15581144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9395" name="Not Yer Tutucusu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dirty="0"/>
          </a:p>
        </p:txBody>
      </p:sp>
      <p:sp>
        <p:nvSpPr>
          <p:cNvPr id="59396" name="Slayt Numarası Yer Tutucusu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0"/>
              </a:spcBef>
              <a:spcAft>
                <a:spcPct val="0"/>
              </a:spcAft>
              <a:defRPr sz="1400">
                <a:solidFill>
                  <a:schemeClr val="tx1"/>
                </a:solidFill>
                <a:latin typeface="Arial" charset="0"/>
              </a:defRPr>
            </a:lvl6pPr>
            <a:lvl7pPr marL="2971800" indent="-228600" algn="ctr" eaLnBrk="0" fontAlgn="base" hangingPunct="0">
              <a:spcBef>
                <a:spcPct val="0"/>
              </a:spcBef>
              <a:spcAft>
                <a:spcPct val="0"/>
              </a:spcAft>
              <a:defRPr sz="1400">
                <a:solidFill>
                  <a:schemeClr val="tx1"/>
                </a:solidFill>
                <a:latin typeface="Arial" charset="0"/>
              </a:defRPr>
            </a:lvl7pPr>
            <a:lvl8pPr marL="3429000" indent="-228600" algn="ctr" eaLnBrk="0" fontAlgn="base" hangingPunct="0">
              <a:spcBef>
                <a:spcPct val="0"/>
              </a:spcBef>
              <a:spcAft>
                <a:spcPct val="0"/>
              </a:spcAft>
              <a:defRPr sz="1400">
                <a:solidFill>
                  <a:schemeClr val="tx1"/>
                </a:solidFill>
                <a:latin typeface="Arial" charset="0"/>
              </a:defRPr>
            </a:lvl8pPr>
            <a:lvl9pPr marL="3886200" indent="-228600" algn="ctr" eaLnBrk="0" fontAlgn="base" hangingPunct="0">
              <a:spcBef>
                <a:spcPct val="0"/>
              </a:spcBef>
              <a:spcAft>
                <a:spcPct val="0"/>
              </a:spcAft>
              <a:defRPr sz="1400">
                <a:solidFill>
                  <a:schemeClr val="tx1"/>
                </a:solidFill>
                <a:latin typeface="Arial" charset="0"/>
              </a:defRPr>
            </a:lvl9pPr>
          </a:lstStyle>
          <a:p>
            <a:pPr eaLnBrk="1" hangingPunct="1"/>
            <a:fld id="{B74C3707-EAF3-407D-B5DC-506F3A2B2C20}" type="slidenum">
              <a:rPr lang="tr-TR" sz="1200" smtClean="0">
                <a:solidFill>
                  <a:prstClr val="black"/>
                </a:solidFill>
              </a:rPr>
              <a:pPr eaLnBrk="1" hangingPunct="1"/>
              <a:t>20</a:t>
            </a:fld>
            <a:endParaRPr lang="tr-TR" sz="1200">
              <a:solidFill>
                <a:prstClr val="black"/>
              </a:solidFill>
            </a:endParaRPr>
          </a:p>
        </p:txBody>
      </p:sp>
    </p:spTree>
    <p:extLst>
      <p:ext uri="{BB962C8B-B14F-4D97-AF65-F5344CB8AC3E}">
        <p14:creationId xmlns:p14="http://schemas.microsoft.com/office/powerpoint/2010/main" val="709489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E0FE8451-306F-4C9B-A0DD-03B4AFD64E90}" type="slidenum">
              <a:rPr lang="en-US" altLang="tr-TR" smtClean="0"/>
              <a:pPr>
                <a:defRPr/>
              </a:pPr>
              <a:t>21</a:t>
            </a:fld>
            <a:endParaRPr lang="en-US" altLang="tr-TR"/>
          </a:p>
        </p:txBody>
      </p:sp>
    </p:spTree>
    <p:extLst>
      <p:ext uri="{BB962C8B-B14F-4D97-AF65-F5344CB8AC3E}">
        <p14:creationId xmlns:p14="http://schemas.microsoft.com/office/powerpoint/2010/main" val="6942685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68611" name="Not Yer Tutucusu 2"/>
          <p:cNvSpPr>
            <a:spLocks noGrp="1"/>
          </p:cNvSpPr>
          <p:nvPr>
            <p:ph type="body" idx="1"/>
          </p:nvPr>
        </p:nvSpPr>
        <p:spPr bwMode="auto">
          <a:noFill/>
        </p:spPr>
        <p:txBody>
          <a:bodyPr wrap="square" numCol="1" anchor="t" anchorCtr="0" compatLnSpc="1">
            <a:prstTxWarp prst="textNoShape">
              <a:avLst/>
            </a:prstTxWarp>
          </a:bodyPr>
          <a:lstStyle/>
          <a:p>
            <a:endParaRPr lang="tr-TR" altLang="tr-TR"/>
          </a:p>
        </p:txBody>
      </p:sp>
      <p:sp>
        <p:nvSpPr>
          <p:cNvPr id="68612" name="Slayt Numarası Yer Tutucusu 3"/>
          <p:cNvSpPr txBox="1">
            <a:spLocks noGrp="1"/>
          </p:cNvSpPr>
          <p:nvPr/>
        </p:nvSpPr>
        <p:spPr bwMode="auto">
          <a:xfrm>
            <a:off x="3849690" y="9429751"/>
            <a:ext cx="2946400" cy="496888"/>
          </a:xfrm>
          <a:prstGeom prst="rect">
            <a:avLst/>
          </a:prstGeom>
          <a:noFill/>
          <a:ln w="9525">
            <a:noFill/>
            <a:miter lim="800000"/>
            <a:headEnd/>
            <a:tailEnd/>
          </a:ln>
        </p:spPr>
        <p:txBody>
          <a:bodyPr anchor="b"/>
          <a:lstStyle/>
          <a:p>
            <a:pPr algn="r" eaLnBrk="1" hangingPunct="1"/>
            <a:fld id="{3BE50B57-78DA-4A58-9CD4-302F11CB4802}" type="slidenum">
              <a:rPr lang="en-US" altLang="tr-TR" sz="1200">
                <a:latin typeface="Calibri" pitchFamily="34" charset="0"/>
                <a:cs typeface="Arial" pitchFamily="34" charset="0"/>
              </a:rPr>
              <a:pPr algn="r" eaLnBrk="1" hangingPunct="1"/>
              <a:t>22</a:t>
            </a:fld>
            <a:endParaRPr lang="en-US" altLang="tr-TR" sz="1200">
              <a:latin typeface="Calibri" pitchFamily="34" charset="0"/>
              <a:cs typeface="Arial" pitchFamily="34" charset="0"/>
            </a:endParaRPr>
          </a:p>
        </p:txBody>
      </p:sp>
    </p:spTree>
    <p:extLst>
      <p:ext uri="{BB962C8B-B14F-4D97-AF65-F5344CB8AC3E}">
        <p14:creationId xmlns:p14="http://schemas.microsoft.com/office/powerpoint/2010/main" val="3190308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68611" name="Not Yer Tutucusu 2"/>
          <p:cNvSpPr>
            <a:spLocks noGrp="1"/>
          </p:cNvSpPr>
          <p:nvPr>
            <p:ph type="body" idx="1"/>
          </p:nvPr>
        </p:nvSpPr>
        <p:spPr bwMode="auto">
          <a:noFill/>
        </p:spPr>
        <p:txBody>
          <a:bodyPr wrap="square" numCol="1" anchor="t" anchorCtr="0" compatLnSpc="1">
            <a:prstTxWarp prst="textNoShape">
              <a:avLst/>
            </a:prstTxWarp>
          </a:bodyPr>
          <a:lstStyle/>
          <a:p>
            <a:endParaRPr lang="tr-TR" altLang="tr-TR"/>
          </a:p>
        </p:txBody>
      </p:sp>
      <p:sp>
        <p:nvSpPr>
          <p:cNvPr id="68612" name="Slayt Numarası Yer Tutucusu 3"/>
          <p:cNvSpPr txBox="1">
            <a:spLocks noGrp="1"/>
          </p:cNvSpPr>
          <p:nvPr/>
        </p:nvSpPr>
        <p:spPr bwMode="auto">
          <a:xfrm>
            <a:off x="3849690" y="9429751"/>
            <a:ext cx="2946400" cy="496888"/>
          </a:xfrm>
          <a:prstGeom prst="rect">
            <a:avLst/>
          </a:prstGeom>
          <a:noFill/>
          <a:ln w="9525">
            <a:noFill/>
            <a:miter lim="800000"/>
            <a:headEnd/>
            <a:tailEnd/>
          </a:ln>
        </p:spPr>
        <p:txBody>
          <a:bodyPr anchor="b"/>
          <a:lstStyle/>
          <a:p>
            <a:pPr algn="r" eaLnBrk="1" hangingPunct="1"/>
            <a:fld id="{3BE50B57-78DA-4A58-9CD4-302F11CB4802}" type="slidenum">
              <a:rPr lang="en-US" altLang="tr-TR" sz="1200">
                <a:latin typeface="Calibri" pitchFamily="34" charset="0"/>
                <a:cs typeface="Arial" pitchFamily="34" charset="0"/>
              </a:rPr>
              <a:pPr algn="r" eaLnBrk="1" hangingPunct="1"/>
              <a:t>23</a:t>
            </a:fld>
            <a:endParaRPr lang="en-US" altLang="tr-TR" sz="1200">
              <a:latin typeface="Calibri" pitchFamily="34" charset="0"/>
              <a:cs typeface="Arial" pitchFamily="34" charset="0"/>
            </a:endParaRPr>
          </a:p>
        </p:txBody>
      </p:sp>
    </p:spTree>
    <p:extLst>
      <p:ext uri="{BB962C8B-B14F-4D97-AF65-F5344CB8AC3E}">
        <p14:creationId xmlns:p14="http://schemas.microsoft.com/office/powerpoint/2010/main" val="30208973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9395" name="Not Yer Tutucusu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Wingdings" panose="05000000000000000000" pitchFamily="2" charset="2"/>
              <a:buNone/>
            </a:pPr>
            <a:r>
              <a:rPr lang="tr-TR" b="1" dirty="0"/>
              <a:t>Yurtdışı Pazar Araştırması Desteği</a:t>
            </a:r>
          </a:p>
          <a:p>
            <a:pPr marL="0" indent="0">
              <a:buFont typeface="Wingdings" panose="05000000000000000000" pitchFamily="2" charset="2"/>
              <a:buNone/>
            </a:pPr>
            <a:endParaRPr lang="tr-TR" dirty="0"/>
          </a:p>
          <a:p>
            <a:pPr marL="0" indent="0">
              <a:buFont typeface="Wingdings" panose="05000000000000000000" pitchFamily="2" charset="2"/>
              <a:buNone/>
            </a:pPr>
            <a:r>
              <a:rPr lang="tr-TR" dirty="0"/>
              <a:t>1. Şirketler tarafından gerçekleştirilecek yurt dışı pazar araştırması gezilerine ilişkin giderler % 70 oranında ve yurt dışı pazar araştırması gezisi başına en fazla 5.000 ABD Dolarına kadar karşılanmaktadır. </a:t>
            </a:r>
          </a:p>
          <a:p>
            <a:r>
              <a:rPr lang="tr-TR" dirty="0"/>
              <a:t> </a:t>
            </a:r>
          </a:p>
          <a:p>
            <a:pPr marL="0" indent="0">
              <a:buFont typeface="Wingdings" panose="05000000000000000000" pitchFamily="2" charset="2"/>
              <a:buNone/>
            </a:pPr>
            <a:r>
              <a:rPr lang="tr-TR" dirty="0"/>
              <a:t>2.</a:t>
            </a:r>
            <a:r>
              <a:rPr lang="tr-TR" baseline="0" dirty="0"/>
              <a:t> </a:t>
            </a:r>
            <a:r>
              <a:rPr lang="tr-TR" dirty="0"/>
              <a:t>Bir yurt dışı pazar araştırması gezisi kapsamında en fazla iki şirket çalışanının ulaşım ve konaklama giderleri desteklenmektedir: </a:t>
            </a:r>
          </a:p>
          <a:p>
            <a:endParaRPr lang="tr-TR" dirty="0"/>
          </a:p>
          <a:p>
            <a:r>
              <a:rPr lang="tr-TR" b="1" dirty="0"/>
              <a:t>a) Ulaşım: </a:t>
            </a:r>
            <a:r>
              <a:rPr lang="tr-TR" dirty="0"/>
              <a:t>Uluslararası ve şehirlerarası ulaşımda kullanılan ekonomi sınıfı uçak, tren, gemi ve otobüs bileti ücretleri ile günlük 50 ABD Dolarını geçmemek kaydıyla araç kiralama giderleri. </a:t>
            </a:r>
          </a:p>
          <a:p>
            <a:endParaRPr lang="tr-TR" b="1" dirty="0"/>
          </a:p>
          <a:p>
            <a:r>
              <a:rPr lang="tr-TR" b="1" dirty="0"/>
              <a:t>b) Konaklama: </a:t>
            </a:r>
            <a:r>
              <a:rPr lang="tr-TR" dirty="0"/>
              <a:t>Kişi başına günlük 150 ABD Dolarını geçmemek kaydıyla konaklama (</a:t>
            </a:r>
            <a:r>
              <a:rPr lang="tr-TR" dirty="0" err="1"/>
              <a:t>oda+kahvaltı</a:t>
            </a:r>
            <a:r>
              <a:rPr lang="tr-TR" dirty="0"/>
              <a:t>) giderleri. </a:t>
            </a:r>
          </a:p>
          <a:p>
            <a:endParaRPr lang="tr-TR" dirty="0"/>
          </a:p>
          <a:p>
            <a:pPr marL="174982" indent="-174982">
              <a:buFont typeface="Arial" panose="020B0604020202020204" pitchFamily="34" charset="0"/>
              <a:buChar char="•"/>
            </a:pPr>
            <a:r>
              <a:rPr lang="tr-TR" dirty="0"/>
              <a:t>Her takvim yılı içerisinde şirket başına en fazla 10 (on) adet yurt dışı pazar araştırması gezisi desteklenir. </a:t>
            </a:r>
          </a:p>
          <a:p>
            <a:endParaRPr lang="tr-TR" dirty="0"/>
          </a:p>
          <a:p>
            <a:pPr marL="174982" indent="-174982">
              <a:buFont typeface="Arial" panose="020B0604020202020204" pitchFamily="34" charset="0"/>
              <a:buChar char="•"/>
            </a:pPr>
            <a:r>
              <a:rPr lang="tr-TR" dirty="0"/>
              <a:t>Yurt dışı pazar araştırması gezisinin en az iki, yol hariç en fazla on günlük kısmı desteklenir. </a:t>
            </a:r>
          </a:p>
          <a:p>
            <a:pPr marL="174982" indent="-174982">
              <a:buFont typeface="Arial" panose="020B0604020202020204" pitchFamily="34" charset="0"/>
              <a:buChar char="•"/>
            </a:pPr>
            <a:endParaRPr lang="tr-TR" dirty="0"/>
          </a:p>
          <a:p>
            <a:pPr marL="174982" indent="-174982">
              <a:buFont typeface="Arial" panose="020B0604020202020204" pitchFamily="34" charset="0"/>
              <a:buChar char="•"/>
            </a:pPr>
            <a:r>
              <a:rPr lang="tr-TR" dirty="0"/>
              <a:t>Yurt dışı pazar araştırması gezisi süresince, yolculuk ve gidilen ülkenin resmi tatil günleri hariç olmak üzere, her gün için araştırma yapılan ülkede yerleşik en az bir kurum, kuruluş veya şirketle görüşme yapılmalıdır. Görüşme yapılmayan günler için ulaşım ve konaklama giderleri desteklenmez. </a:t>
            </a:r>
          </a:p>
          <a:p>
            <a:endParaRPr lang="tr-TR" dirty="0"/>
          </a:p>
          <a:p>
            <a:pPr marL="174982" indent="-174982">
              <a:buFont typeface="Arial" panose="020B0604020202020204" pitchFamily="34" charset="0"/>
              <a:buChar char="•"/>
            </a:pPr>
            <a:r>
              <a:rPr lang="tr-TR" dirty="0"/>
              <a:t>Bir takvim yılı içerisinde aynı ülkeye yönelik en fazla iki yurt dışı pazar araştırması gezisi desteklenir. </a:t>
            </a:r>
          </a:p>
          <a:p>
            <a:endParaRPr lang="tr-TR" dirty="0"/>
          </a:p>
          <a:p>
            <a:pPr marL="174982" indent="-174982">
              <a:buFont typeface="Arial" panose="020B0604020202020204" pitchFamily="34" charset="0"/>
              <a:buChar char="•"/>
            </a:pPr>
            <a:r>
              <a:rPr lang="tr-TR" dirty="0"/>
              <a:t>Bir yurt dışı pazar araştırması gezisi tek bir ülkede yapılabileceği gibi en fazla üç ülkede de yapılabilir. </a:t>
            </a:r>
          </a:p>
          <a:p>
            <a:pPr marL="174982" indent="-174982">
              <a:buFont typeface="Arial" panose="020B0604020202020204" pitchFamily="34" charset="0"/>
              <a:buChar char="•"/>
            </a:pPr>
            <a:endParaRPr lang="tr-TR" dirty="0"/>
          </a:p>
          <a:p>
            <a:pPr marL="174982" indent="-174982">
              <a:buFont typeface="Arial" panose="020B0604020202020204" pitchFamily="34" charset="0"/>
              <a:buChar char="•"/>
            </a:pPr>
            <a:r>
              <a:rPr lang="tr-TR" dirty="0"/>
              <a:t>Şirketler tarafından ödemeler banka havalesi ya da kredi</a:t>
            </a:r>
            <a:r>
              <a:rPr lang="tr-TR" baseline="0" dirty="0"/>
              <a:t> kartı ile yapılmalıdır.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tr-TR" baseline="0" dirty="0"/>
          </a:p>
          <a:p>
            <a:pPr marL="174982" marR="0" lvl="0" indent="-17498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baseline="0" dirty="0"/>
              <a:t>Dosyalar Bölge Müdürlüklerimizce sonuçlandırılmaktadır. (Batı Anadolu Bölge Müdürlüğü-İzmir, Batı Karadeniz Bölge Müdürlüğü-Samsun, Doğu Karadeniz Bölge Müdürlüğü-Trabzon, Güney Anadolu Bölge Müdürlüğü-Mersin, Güneydoğu Anadolu Bölge Müdürlüğü-Gaziantep, İç Anadolu Bölge Müdürlüğü-Ankara, Marmara Bölge Müdürlüğü-İstanbul)</a:t>
            </a:r>
            <a:endParaRPr lang="tr-TR" dirty="0"/>
          </a:p>
          <a:p>
            <a:pPr eaLnBrk="1" hangingPunct="1">
              <a:spcBef>
                <a:spcPct val="0"/>
              </a:spcBef>
            </a:pPr>
            <a:endParaRPr lang="tr-TR" dirty="0"/>
          </a:p>
        </p:txBody>
      </p:sp>
      <p:sp>
        <p:nvSpPr>
          <p:cNvPr id="59396" name="Slayt Numarası Yer Tutucusu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0"/>
              </a:spcBef>
              <a:spcAft>
                <a:spcPct val="0"/>
              </a:spcAft>
              <a:defRPr sz="1400">
                <a:solidFill>
                  <a:schemeClr val="tx1"/>
                </a:solidFill>
                <a:latin typeface="Arial" charset="0"/>
              </a:defRPr>
            </a:lvl6pPr>
            <a:lvl7pPr marL="2971800" indent="-228600" algn="ctr" eaLnBrk="0" fontAlgn="base" hangingPunct="0">
              <a:spcBef>
                <a:spcPct val="0"/>
              </a:spcBef>
              <a:spcAft>
                <a:spcPct val="0"/>
              </a:spcAft>
              <a:defRPr sz="1400">
                <a:solidFill>
                  <a:schemeClr val="tx1"/>
                </a:solidFill>
                <a:latin typeface="Arial" charset="0"/>
              </a:defRPr>
            </a:lvl7pPr>
            <a:lvl8pPr marL="3429000" indent="-228600" algn="ctr" eaLnBrk="0" fontAlgn="base" hangingPunct="0">
              <a:spcBef>
                <a:spcPct val="0"/>
              </a:spcBef>
              <a:spcAft>
                <a:spcPct val="0"/>
              </a:spcAft>
              <a:defRPr sz="1400">
                <a:solidFill>
                  <a:schemeClr val="tx1"/>
                </a:solidFill>
                <a:latin typeface="Arial" charset="0"/>
              </a:defRPr>
            </a:lvl8pPr>
            <a:lvl9pPr marL="3886200" indent="-228600" algn="ctr" eaLnBrk="0" fontAlgn="base" hangingPunct="0">
              <a:spcBef>
                <a:spcPct val="0"/>
              </a:spcBef>
              <a:spcAft>
                <a:spcPct val="0"/>
              </a:spcAft>
              <a:defRPr sz="1400">
                <a:solidFill>
                  <a:schemeClr val="tx1"/>
                </a:solidFill>
                <a:latin typeface="Arial" charset="0"/>
              </a:defRPr>
            </a:lvl9pPr>
          </a:lstStyle>
          <a:p>
            <a:pPr eaLnBrk="1" hangingPunct="1"/>
            <a:fld id="{B74C3707-EAF3-407D-B5DC-506F3A2B2C20}" type="slidenum">
              <a:rPr lang="tr-TR" sz="1200" smtClean="0">
                <a:solidFill>
                  <a:prstClr val="black"/>
                </a:solidFill>
              </a:rPr>
              <a:pPr eaLnBrk="1" hangingPunct="1"/>
              <a:t>24</a:t>
            </a:fld>
            <a:endParaRPr lang="tr-TR" sz="1200">
              <a:solidFill>
                <a:prstClr val="black"/>
              </a:solidFill>
            </a:endParaRPr>
          </a:p>
        </p:txBody>
      </p:sp>
    </p:spTree>
    <p:extLst>
      <p:ext uri="{BB962C8B-B14F-4D97-AF65-F5344CB8AC3E}">
        <p14:creationId xmlns:p14="http://schemas.microsoft.com/office/powerpoint/2010/main" val="29901821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9395" name="Not Yer Tutucusu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b="1" dirty="0"/>
              <a:t>Rapor Desteği</a:t>
            </a:r>
          </a:p>
          <a:p>
            <a:endParaRPr lang="tr-TR" dirty="0"/>
          </a:p>
          <a:p>
            <a:pPr marL="228600" indent="-228600">
              <a:buFont typeface="Wingdings" panose="05000000000000000000" pitchFamily="2" charset="2"/>
              <a:buAutoNum type="arabicPeriod"/>
            </a:pPr>
            <a:r>
              <a:rPr lang="tr-TR" dirty="0"/>
              <a:t>Şirketler ile İşbirliği Kuruluşlarının yurt dışına yönelik pazara giriş stratejileri ile eylem planlarının oluşturulabilmesi amacıyla satın aldıkları sektör, ülke, yurt dışında yerleşik şirket veya marka odaklı rapor giderleri, şirketler için % 60, işbirliği kuruluşları için % 75 oranında ve yıllık en fazla 200.000 ABD Dolarına kadar desteklenir.</a:t>
            </a:r>
          </a:p>
          <a:p>
            <a:pPr marL="228600" indent="-228600">
              <a:buFont typeface="Wingdings" panose="05000000000000000000" pitchFamily="2" charset="2"/>
              <a:buAutoNum type="arabicPeriod"/>
            </a:pPr>
            <a:r>
              <a:rPr lang="tr-TR" dirty="0"/>
              <a:t>Bu madde kapsamında satın alınan raporların ödeme belgesi tarihi itibarıyla en fazla iki yıllık olması gerekir. </a:t>
            </a:r>
          </a:p>
          <a:p>
            <a:pPr marL="228600" indent="-228600">
              <a:buFont typeface="Wingdings" panose="05000000000000000000" pitchFamily="2" charset="2"/>
              <a:buAutoNum type="arabicPeriod"/>
            </a:pPr>
            <a:r>
              <a:rPr lang="tr-TR" dirty="0"/>
              <a:t>Bu madde kapsamında satın alınan raporlara ilişkin giderlerin desteklenebilmesi için Bakanlıktan ön onay alınması gerekir.</a:t>
            </a:r>
          </a:p>
          <a:p>
            <a:pPr eaLnBrk="1" hangingPunct="1">
              <a:spcBef>
                <a:spcPct val="0"/>
              </a:spcBef>
            </a:pPr>
            <a:endParaRPr lang="tr-TR" dirty="0"/>
          </a:p>
        </p:txBody>
      </p:sp>
      <p:sp>
        <p:nvSpPr>
          <p:cNvPr id="59396" name="Slayt Numarası Yer Tutucusu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0"/>
              </a:spcBef>
              <a:spcAft>
                <a:spcPct val="0"/>
              </a:spcAft>
              <a:defRPr sz="1400">
                <a:solidFill>
                  <a:schemeClr val="tx1"/>
                </a:solidFill>
                <a:latin typeface="Arial" charset="0"/>
              </a:defRPr>
            </a:lvl6pPr>
            <a:lvl7pPr marL="2971800" indent="-228600" algn="ctr" eaLnBrk="0" fontAlgn="base" hangingPunct="0">
              <a:spcBef>
                <a:spcPct val="0"/>
              </a:spcBef>
              <a:spcAft>
                <a:spcPct val="0"/>
              </a:spcAft>
              <a:defRPr sz="1400">
                <a:solidFill>
                  <a:schemeClr val="tx1"/>
                </a:solidFill>
                <a:latin typeface="Arial" charset="0"/>
              </a:defRPr>
            </a:lvl7pPr>
            <a:lvl8pPr marL="3429000" indent="-228600" algn="ctr" eaLnBrk="0" fontAlgn="base" hangingPunct="0">
              <a:spcBef>
                <a:spcPct val="0"/>
              </a:spcBef>
              <a:spcAft>
                <a:spcPct val="0"/>
              </a:spcAft>
              <a:defRPr sz="1400">
                <a:solidFill>
                  <a:schemeClr val="tx1"/>
                </a:solidFill>
                <a:latin typeface="Arial" charset="0"/>
              </a:defRPr>
            </a:lvl8pPr>
            <a:lvl9pPr marL="3886200" indent="-228600" algn="ctr" eaLnBrk="0" fontAlgn="base" hangingPunct="0">
              <a:spcBef>
                <a:spcPct val="0"/>
              </a:spcBef>
              <a:spcAft>
                <a:spcPct val="0"/>
              </a:spcAft>
              <a:defRPr sz="1400">
                <a:solidFill>
                  <a:schemeClr val="tx1"/>
                </a:solidFill>
                <a:latin typeface="Arial" charset="0"/>
              </a:defRPr>
            </a:lvl9pPr>
          </a:lstStyle>
          <a:p>
            <a:pPr eaLnBrk="1" hangingPunct="1"/>
            <a:fld id="{B74C3707-EAF3-407D-B5DC-506F3A2B2C20}" type="slidenum">
              <a:rPr lang="tr-TR" sz="1200" smtClean="0"/>
              <a:pPr eaLnBrk="1" hangingPunct="1"/>
              <a:t>25</a:t>
            </a:fld>
            <a:endParaRPr lang="tr-TR" sz="1200"/>
          </a:p>
        </p:txBody>
      </p:sp>
    </p:spTree>
    <p:extLst>
      <p:ext uri="{BB962C8B-B14F-4D97-AF65-F5344CB8AC3E}">
        <p14:creationId xmlns:p14="http://schemas.microsoft.com/office/powerpoint/2010/main" val="12020687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9395" name="Not Yer Tutucusu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b="1" dirty="0"/>
              <a:t>Yurtdışı Şirket Satın Almaya Yönelik Danışmanlık Desteği</a:t>
            </a:r>
            <a:endParaRPr lang="tr-TR" dirty="0"/>
          </a:p>
          <a:p>
            <a:endParaRPr lang="tr-TR" b="1" dirty="0"/>
          </a:p>
          <a:p>
            <a:pPr marL="228600" indent="-228600">
              <a:buFont typeface="Wingdings" panose="05000000000000000000" pitchFamily="2" charset="2"/>
              <a:buAutoNum type="arabicPeriod"/>
            </a:pPr>
            <a:r>
              <a:rPr lang="tr-TR" dirty="0"/>
              <a:t>Şirketler ile işbirliği kuruluşlarının yurt dışında yerleşik şirket alımlarına yönelik mali ve hukuki danışmanlık hizmetlerine ilişkin giderler, şirketler için % 60, İşbirliği Kuruluşları için % 75 oranında ve yıllık en fazla 200.000 ABD Dolarına kadar desteklenir.</a:t>
            </a:r>
          </a:p>
          <a:p>
            <a:pPr marL="228600" indent="-228600">
              <a:buFont typeface="Wingdings" panose="05000000000000000000" pitchFamily="2" charset="2"/>
              <a:buAutoNum type="arabicPeriod"/>
            </a:pPr>
            <a:r>
              <a:rPr lang="tr-TR" dirty="0"/>
              <a:t>Bu madde kapsamında satın alınan danışmanlık hizmetlerine ilişkin giderlerin desteklenebilmesi için Bakanlıktan ön onay alınması gerekir.</a:t>
            </a:r>
          </a:p>
          <a:p>
            <a:pPr eaLnBrk="1" hangingPunct="1">
              <a:spcBef>
                <a:spcPct val="0"/>
              </a:spcBef>
            </a:pPr>
            <a:endParaRPr lang="tr-TR" dirty="0"/>
          </a:p>
          <a:p>
            <a:pPr eaLnBrk="1" hangingPunct="1">
              <a:spcBef>
                <a:spcPct val="0"/>
              </a:spcBef>
            </a:pPr>
            <a:endParaRPr lang="tr-TR" dirty="0"/>
          </a:p>
          <a:p>
            <a:pPr eaLnBrk="1" hangingPunct="1">
              <a:spcBef>
                <a:spcPct val="0"/>
              </a:spcBef>
            </a:pPr>
            <a:endParaRPr lang="tr-TR" dirty="0"/>
          </a:p>
          <a:p>
            <a:pPr eaLnBrk="1" hangingPunct="1">
              <a:spcBef>
                <a:spcPct val="0"/>
              </a:spcBef>
            </a:pPr>
            <a:endParaRPr lang="tr-TR" dirty="0"/>
          </a:p>
        </p:txBody>
      </p:sp>
      <p:sp>
        <p:nvSpPr>
          <p:cNvPr id="59396" name="Slayt Numarası Yer Tutucusu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0"/>
              </a:spcBef>
              <a:spcAft>
                <a:spcPct val="0"/>
              </a:spcAft>
              <a:defRPr sz="1400">
                <a:solidFill>
                  <a:schemeClr val="tx1"/>
                </a:solidFill>
                <a:latin typeface="Arial" charset="0"/>
              </a:defRPr>
            </a:lvl6pPr>
            <a:lvl7pPr marL="2971800" indent="-228600" algn="ctr" eaLnBrk="0" fontAlgn="base" hangingPunct="0">
              <a:spcBef>
                <a:spcPct val="0"/>
              </a:spcBef>
              <a:spcAft>
                <a:spcPct val="0"/>
              </a:spcAft>
              <a:defRPr sz="1400">
                <a:solidFill>
                  <a:schemeClr val="tx1"/>
                </a:solidFill>
                <a:latin typeface="Arial" charset="0"/>
              </a:defRPr>
            </a:lvl7pPr>
            <a:lvl8pPr marL="3429000" indent="-228600" algn="ctr" eaLnBrk="0" fontAlgn="base" hangingPunct="0">
              <a:spcBef>
                <a:spcPct val="0"/>
              </a:spcBef>
              <a:spcAft>
                <a:spcPct val="0"/>
              </a:spcAft>
              <a:defRPr sz="1400">
                <a:solidFill>
                  <a:schemeClr val="tx1"/>
                </a:solidFill>
                <a:latin typeface="Arial" charset="0"/>
              </a:defRPr>
            </a:lvl8pPr>
            <a:lvl9pPr marL="3886200" indent="-228600" algn="ctr" eaLnBrk="0" fontAlgn="base" hangingPunct="0">
              <a:spcBef>
                <a:spcPct val="0"/>
              </a:spcBef>
              <a:spcAft>
                <a:spcPct val="0"/>
              </a:spcAft>
              <a:defRPr sz="1400">
                <a:solidFill>
                  <a:schemeClr val="tx1"/>
                </a:solidFill>
                <a:latin typeface="Arial" charset="0"/>
              </a:defRPr>
            </a:lvl9pPr>
          </a:lstStyle>
          <a:p>
            <a:pPr eaLnBrk="1" hangingPunct="1"/>
            <a:fld id="{B74C3707-EAF3-407D-B5DC-506F3A2B2C20}" type="slidenum">
              <a:rPr lang="tr-TR" sz="1200" smtClean="0"/>
              <a:pPr eaLnBrk="1" hangingPunct="1"/>
              <a:t>26</a:t>
            </a:fld>
            <a:endParaRPr lang="tr-TR" sz="1200"/>
          </a:p>
        </p:txBody>
      </p:sp>
    </p:spTree>
    <p:extLst>
      <p:ext uri="{BB962C8B-B14F-4D97-AF65-F5344CB8AC3E}">
        <p14:creationId xmlns:p14="http://schemas.microsoft.com/office/powerpoint/2010/main" val="21707846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9395" name="Not Yer Tutucusu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b="1" dirty="0"/>
              <a:t>İleri Teknolojiye Sahip Yurtdışı Şirket Alımına Yönelik Danışmanlık ve Faiz Desteği</a:t>
            </a:r>
            <a:endParaRPr lang="tr-TR" dirty="0"/>
          </a:p>
          <a:p>
            <a:pPr marL="0" indent="0">
              <a:buFont typeface="Wingdings" panose="05000000000000000000" pitchFamily="2" charset="2"/>
              <a:buNone/>
            </a:pPr>
            <a:endParaRPr lang="tr-TR" dirty="0"/>
          </a:p>
          <a:p>
            <a:pPr marL="228600" indent="-228600">
              <a:buFont typeface="Wingdings" panose="05000000000000000000" pitchFamily="2" charset="2"/>
              <a:buAutoNum type="arabicPeriod"/>
            </a:pPr>
            <a:r>
              <a:rPr lang="tr-TR" dirty="0"/>
              <a:t>İleri teknolojiye sahip ve teknoloji transferi sağlayacak yurt dışında yerleşik şirketlerin alımına yönelik </a:t>
            </a:r>
            <a:r>
              <a:rPr lang="tr-TR" b="1" dirty="0"/>
              <a:t>mali ve hukuki danışmanlık hizmetlerine ilişkin giderler, </a:t>
            </a:r>
            <a:r>
              <a:rPr lang="tr-TR" dirty="0"/>
              <a:t>şirketler için % 75 oranında ve yıllık 500.000 ABD Dolarına kadar desteklenir.</a:t>
            </a:r>
          </a:p>
          <a:p>
            <a:pPr marL="228600" indent="-228600">
              <a:buFont typeface="Wingdings" panose="05000000000000000000" pitchFamily="2" charset="2"/>
              <a:buAutoNum type="arabicPeriod"/>
            </a:pPr>
            <a:r>
              <a:rPr lang="tr-TR" dirty="0"/>
              <a:t>İleri teknolojiye sahip ve teknoloji transferi sağlayacak yurt dışında yerleşik şirketlerin alımında kullanılan </a:t>
            </a:r>
            <a:r>
              <a:rPr lang="tr-TR" b="1" dirty="0"/>
              <a:t>kredi faiz giderlerinin Türk Lirası cinsi kredilerde 5 puanı</a:t>
            </a:r>
            <a:r>
              <a:rPr lang="tr-TR" dirty="0"/>
              <a:t>, </a:t>
            </a:r>
            <a:r>
              <a:rPr lang="tr-TR" b="1" dirty="0"/>
              <a:t>döviz kredileri ve dövize endeksli kredilerde 2 puanı </a:t>
            </a:r>
            <a:r>
              <a:rPr lang="tr-TR" dirty="0"/>
              <a:t>toplam </a:t>
            </a:r>
            <a:r>
              <a:rPr lang="tr-TR" b="1" dirty="0"/>
              <a:t>3.000.000 ABD Dolarına </a:t>
            </a:r>
            <a:r>
              <a:rPr lang="tr-TR" dirty="0"/>
              <a:t>kadar desteklenir.</a:t>
            </a:r>
          </a:p>
          <a:p>
            <a:pPr marL="228600" indent="-228600">
              <a:buFont typeface="Wingdings" panose="05000000000000000000" pitchFamily="2" charset="2"/>
              <a:buAutoNum type="arabicPeriod"/>
            </a:pPr>
            <a:r>
              <a:rPr lang="tr-TR" dirty="0"/>
              <a:t>Faiz desteği, ilk faiz ödeme tarihinden itibaren 5 yıllık faiz ödemelerine verilir. </a:t>
            </a:r>
          </a:p>
          <a:p>
            <a:pPr marL="228600" indent="-228600">
              <a:buFont typeface="Wingdings" panose="05000000000000000000" pitchFamily="2" charset="2"/>
              <a:buAutoNum type="arabicPeriod"/>
            </a:pPr>
            <a:r>
              <a:rPr lang="tr-TR" dirty="0"/>
              <a:t>İleri teknolojiye sahip yurt dışında yerleşik şirket alımına yönelik danışmanlık giderleri ile faiz harcamalarına ilişkin giderlerin desteklenebilmesi için Bakanlıktan ön onay alınması gerekir. </a:t>
            </a:r>
          </a:p>
          <a:p>
            <a:pPr marL="228600" indent="-228600">
              <a:buFont typeface="Wingdings" panose="05000000000000000000" pitchFamily="2" charset="2"/>
              <a:buAutoNum type="arabicPeriod"/>
            </a:pPr>
            <a:r>
              <a:rPr lang="tr-TR" dirty="0"/>
              <a:t>İleri teknolojiye sahip yurtdışı şirketin alım bedeli, şirketin satın alımına yönelik sözleşme tutarı ile satın alınacak şirkete ilişkin danışmanlık firmasınca hazırlanmış Şirket Değerleme Raporu dikkate alınarak Bakanlık tarafından değerlendirilir. </a:t>
            </a:r>
          </a:p>
          <a:p>
            <a:pPr marL="228600" indent="-228600">
              <a:buFont typeface="Wingdings" panose="05000000000000000000" pitchFamily="2" charset="2"/>
              <a:buAutoNum type="arabicPeriod"/>
            </a:pPr>
            <a:r>
              <a:rPr lang="tr-TR" dirty="0"/>
              <a:t>Destekten yararlanacak şirketin Bakanlığa sunacağı ileri teknolojiye sahip yurtdışı şirkete ait Şirket Değerleme Raporunu</a:t>
            </a:r>
            <a:r>
              <a:rPr lang="tr-TR" baseline="0" dirty="0"/>
              <a:t> hazırlayacak danışmanlık firmalarının özellikleri, Genelge ile belirlenmiştir.</a:t>
            </a:r>
          </a:p>
          <a:p>
            <a:pPr marL="228600" indent="-228600">
              <a:buFont typeface="Wingdings" panose="05000000000000000000" pitchFamily="2" charset="2"/>
              <a:buAutoNum type="arabicPeriod"/>
            </a:pPr>
            <a:r>
              <a:rPr lang="tr-TR" dirty="0"/>
              <a:t>İleri Teknolojiye Sahip Yurtdışı Şirket Değerleme Raporunun içereceği hususlar,</a:t>
            </a:r>
            <a:r>
              <a:rPr lang="tr-TR" baseline="0" dirty="0"/>
              <a:t> Genelge ile belirlenmiştir</a:t>
            </a:r>
            <a:r>
              <a:rPr lang="tr-TR" dirty="0"/>
              <a:t>.</a:t>
            </a:r>
          </a:p>
          <a:p>
            <a:pPr marL="228600" indent="-228600">
              <a:buFont typeface="Wingdings" panose="05000000000000000000" pitchFamily="2" charset="2"/>
              <a:buAutoNum type="arabicPeriod"/>
            </a:pPr>
            <a:r>
              <a:rPr lang="tr-TR" dirty="0"/>
              <a:t>Destekten yararlanacak şirket, Bakanlığa sunacağı ileri teknolojiye sahip yurtdışı şirkete ait Şirket Değerleme Raporu için, rapor desteğinden faydalanabilir. </a:t>
            </a:r>
          </a:p>
          <a:p>
            <a:pPr eaLnBrk="1" hangingPunct="1">
              <a:spcBef>
                <a:spcPct val="0"/>
              </a:spcBef>
            </a:pPr>
            <a:endParaRPr lang="tr-TR" dirty="0"/>
          </a:p>
        </p:txBody>
      </p:sp>
      <p:sp>
        <p:nvSpPr>
          <p:cNvPr id="59396" name="Slayt Numarası Yer Tutucusu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0"/>
              </a:spcBef>
              <a:spcAft>
                <a:spcPct val="0"/>
              </a:spcAft>
              <a:defRPr sz="1400">
                <a:solidFill>
                  <a:schemeClr val="tx1"/>
                </a:solidFill>
                <a:latin typeface="Arial" charset="0"/>
              </a:defRPr>
            </a:lvl6pPr>
            <a:lvl7pPr marL="2971800" indent="-228600" algn="ctr" eaLnBrk="0" fontAlgn="base" hangingPunct="0">
              <a:spcBef>
                <a:spcPct val="0"/>
              </a:spcBef>
              <a:spcAft>
                <a:spcPct val="0"/>
              </a:spcAft>
              <a:defRPr sz="1400">
                <a:solidFill>
                  <a:schemeClr val="tx1"/>
                </a:solidFill>
                <a:latin typeface="Arial" charset="0"/>
              </a:defRPr>
            </a:lvl7pPr>
            <a:lvl8pPr marL="3429000" indent="-228600" algn="ctr" eaLnBrk="0" fontAlgn="base" hangingPunct="0">
              <a:spcBef>
                <a:spcPct val="0"/>
              </a:spcBef>
              <a:spcAft>
                <a:spcPct val="0"/>
              </a:spcAft>
              <a:defRPr sz="1400">
                <a:solidFill>
                  <a:schemeClr val="tx1"/>
                </a:solidFill>
                <a:latin typeface="Arial" charset="0"/>
              </a:defRPr>
            </a:lvl8pPr>
            <a:lvl9pPr marL="3886200" indent="-228600" algn="ctr" eaLnBrk="0" fontAlgn="base" hangingPunct="0">
              <a:spcBef>
                <a:spcPct val="0"/>
              </a:spcBef>
              <a:spcAft>
                <a:spcPct val="0"/>
              </a:spcAft>
              <a:defRPr sz="1400">
                <a:solidFill>
                  <a:schemeClr val="tx1"/>
                </a:solidFill>
                <a:latin typeface="Arial" charset="0"/>
              </a:defRPr>
            </a:lvl9pPr>
          </a:lstStyle>
          <a:p>
            <a:pPr eaLnBrk="1" hangingPunct="1"/>
            <a:fld id="{B74C3707-EAF3-407D-B5DC-506F3A2B2C20}" type="slidenum">
              <a:rPr lang="tr-TR" sz="1200" smtClean="0"/>
              <a:pPr eaLnBrk="1" hangingPunct="1"/>
              <a:t>27</a:t>
            </a:fld>
            <a:endParaRPr lang="tr-TR" sz="1200"/>
          </a:p>
        </p:txBody>
      </p:sp>
    </p:spTree>
    <p:extLst>
      <p:ext uri="{BB962C8B-B14F-4D97-AF65-F5344CB8AC3E}">
        <p14:creationId xmlns:p14="http://schemas.microsoft.com/office/powerpoint/2010/main" val="15812046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Yurtdışında Yerleşik Şirkete Ait Marka Alım Desteği</a:t>
            </a:r>
            <a:endParaRPr lang="tr-TR" dirty="0"/>
          </a:p>
          <a:p>
            <a:endParaRPr lang="tr-TR" b="1" dirty="0"/>
          </a:p>
          <a:p>
            <a:pPr marL="228600" indent="-228600">
              <a:buFont typeface="Wingdings" panose="05000000000000000000" pitchFamily="2" charset="2"/>
              <a:buAutoNum type="arabicPeriod"/>
            </a:pPr>
            <a:r>
              <a:rPr lang="tr-TR" dirty="0"/>
              <a:t>Yurt dışında yerleşik şirkete ait ve kriterleri Genelge ile belirtilen markanın alımında kullanılan kredi faiz giderlerinin Türk Lirası cinsi kredilerde 5 puanı, döviz kredileri ve dövize endeksli kredilerde 2 puanı toplam 2.000.000 ABD Dolarına kadar desteklenir.</a:t>
            </a:r>
          </a:p>
          <a:p>
            <a:pPr marL="228600" indent="-228600">
              <a:buFont typeface="Wingdings" panose="05000000000000000000" pitchFamily="2" charset="2"/>
              <a:buAutoNum type="arabicPeriod"/>
            </a:pPr>
            <a:r>
              <a:rPr lang="tr-TR" dirty="0"/>
              <a:t>Yurt dışında yerleşik şirkete ait marka alımına yönelik faiz harcamalarına ilişkin giderlerin desteklenebilmesi için Bakanlığımızdan ön onay alınması gerekmektedir.</a:t>
            </a:r>
          </a:p>
          <a:p>
            <a:pPr marL="228600" indent="-228600">
              <a:buFont typeface="Wingdings" panose="05000000000000000000" pitchFamily="2" charset="2"/>
              <a:buAutoNum type="arabicPeriod"/>
            </a:pPr>
            <a:r>
              <a:rPr lang="tr-TR" dirty="0"/>
              <a:t>Ön onay başvurusu tarihi itibariyle yurtdışında yerleşik şirkete ait markanın yerleşik olduğu ülkede veya uluslararası olarak en az 10 yıldır tescilli olması ve tescilin geçerlilik süresinin devam ediyor olması gerekir. </a:t>
            </a:r>
          </a:p>
          <a:p>
            <a:pPr marL="228600" indent="-228600">
              <a:buFont typeface="Wingdings" panose="05000000000000000000" pitchFamily="2" charset="2"/>
              <a:buAutoNum type="arabicPeriod"/>
            </a:pPr>
            <a:r>
              <a:rPr lang="tr-TR" dirty="0"/>
              <a:t>Markası alınacak yurtdışında yerleşik şirket/şirketin ortakları ile destek başvurusunda bulunan şirket/şirketin ortakları arasında ortaklık ilişkisi olması halinde, müracaat destek kapsamında değerlendirilmez. </a:t>
            </a:r>
          </a:p>
          <a:p>
            <a:pPr marL="228600" indent="-228600">
              <a:buFont typeface="Wingdings" panose="05000000000000000000" pitchFamily="2" charset="2"/>
              <a:buAutoNum type="arabicPeriod"/>
            </a:pPr>
            <a:r>
              <a:rPr lang="tr-TR" dirty="0"/>
              <a:t>Bir şirket en fazla 3 marka için kredi faiz desteğinden yararlanır. </a:t>
            </a:r>
          </a:p>
          <a:p>
            <a:pPr marL="228600" indent="-228600">
              <a:buFont typeface="Wingdings" panose="05000000000000000000" pitchFamily="2" charset="2"/>
              <a:buAutoNum type="arabicPeriod"/>
            </a:pPr>
            <a:r>
              <a:rPr lang="tr-TR" dirty="0"/>
              <a:t>Yurt dışında yerleşik şirkete ait markanın alım bedeli, markanın satın alımına yönelik sözleşme tutarı ile satın alınacak markaya ilişkin danışmanlık firmasınca hazırlanmış Marka Değerleme Raporu dikkate alınarak Bakanlık tarafından değerlendirilir. </a:t>
            </a:r>
          </a:p>
          <a:p>
            <a:pPr marL="228600" indent="-228600">
              <a:buFont typeface="Wingdings" panose="05000000000000000000" pitchFamily="2" charset="2"/>
              <a:buAutoNum type="arabicPeriod"/>
            </a:pPr>
            <a:r>
              <a:rPr lang="tr-TR" dirty="0"/>
              <a:t>Destekten yararlanacak şirketin Bakanlığa sunacağı yurtdışında yerleşik şirkete ait Marka Değerleme Raporunu hazırlayacak danışmanlık şirketlerine ilişkin kriterler,</a:t>
            </a:r>
            <a:r>
              <a:rPr lang="tr-TR" baseline="0" dirty="0"/>
              <a:t> Genelge ile belirlenmiştir.</a:t>
            </a:r>
          </a:p>
          <a:p>
            <a:pPr marL="228600" indent="-228600">
              <a:buFont typeface="Wingdings" panose="05000000000000000000" pitchFamily="2" charset="2"/>
              <a:buAutoNum type="arabicPeriod"/>
            </a:pPr>
            <a:r>
              <a:rPr lang="tr-TR" dirty="0"/>
              <a:t>Marka Değerleme Raporunun içereceği hususlar, Genelge ile belirlenmiştir. </a:t>
            </a:r>
          </a:p>
          <a:p>
            <a:pPr marL="228600" indent="-228600">
              <a:buFont typeface="Wingdings" panose="05000000000000000000" pitchFamily="2" charset="2"/>
              <a:buAutoNum type="arabicPeriod"/>
            </a:pPr>
            <a:r>
              <a:rPr lang="tr-TR" dirty="0"/>
              <a:t>Destekten yararlanacak şirket, Bakanlığa sunacağı yurtdışında yerleşik şirkete ait Marka Değerleme Raporu için, rapor ve danışmanlık desteğinden faydalanabilir. </a:t>
            </a:r>
          </a:p>
          <a:p>
            <a:endParaRPr lang="tr-TR" dirty="0"/>
          </a:p>
        </p:txBody>
      </p:sp>
      <p:sp>
        <p:nvSpPr>
          <p:cNvPr id="4" name="Slayt Numarası Yer Tutucusu 3"/>
          <p:cNvSpPr>
            <a:spLocks noGrp="1"/>
          </p:cNvSpPr>
          <p:nvPr>
            <p:ph type="sldNum" sz="quarter" idx="10"/>
          </p:nvPr>
        </p:nvSpPr>
        <p:spPr/>
        <p:txBody>
          <a:bodyPr/>
          <a:lstStyle/>
          <a:p>
            <a:pPr>
              <a:defRPr/>
            </a:pPr>
            <a:fld id="{E0FE8451-306F-4C9B-A0DD-03B4AFD64E90}" type="slidenum">
              <a:rPr lang="en-US" altLang="tr-TR" smtClean="0"/>
              <a:pPr>
                <a:defRPr/>
              </a:pPr>
              <a:t>28</a:t>
            </a:fld>
            <a:endParaRPr lang="en-US" altLang="tr-TR"/>
          </a:p>
        </p:txBody>
      </p:sp>
    </p:spTree>
    <p:extLst>
      <p:ext uri="{BB962C8B-B14F-4D97-AF65-F5344CB8AC3E}">
        <p14:creationId xmlns:p14="http://schemas.microsoft.com/office/powerpoint/2010/main" val="26918013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9395" name="Not Yer Tutucusu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defTabSz="933237">
              <a:spcBef>
                <a:spcPct val="0"/>
              </a:spcBef>
              <a:buFont typeface="Arial" panose="020B0604020202020204" pitchFamily="34" charset="0"/>
              <a:buNone/>
              <a:defRPr/>
            </a:pPr>
            <a:r>
              <a:rPr lang="tr-TR" b="1" dirty="0" err="1"/>
              <a:t>Sektörel</a:t>
            </a:r>
            <a:r>
              <a:rPr lang="tr-TR" b="1" dirty="0"/>
              <a:t> Ticaret Heyeti Desteği</a:t>
            </a:r>
          </a:p>
          <a:p>
            <a:pPr marL="0" indent="0" defTabSz="933237">
              <a:spcBef>
                <a:spcPct val="0"/>
              </a:spcBef>
              <a:buFont typeface="Arial" panose="020B0604020202020204" pitchFamily="34" charset="0"/>
              <a:buNone/>
              <a:defRPr/>
            </a:pPr>
            <a:endParaRPr lang="tr-TR" dirty="0"/>
          </a:p>
          <a:p>
            <a:pPr marL="228600" indent="-228600" defTabSz="933237">
              <a:spcBef>
                <a:spcPct val="0"/>
              </a:spcBef>
              <a:buFont typeface="Arial" panose="020B0604020202020204" pitchFamily="34" charset="0"/>
              <a:buAutoNum type="arabicPeriod"/>
              <a:defRPr/>
            </a:pPr>
            <a:r>
              <a:rPr lang="tr-TR" dirty="0" err="1"/>
              <a:t>Sektörel</a:t>
            </a:r>
            <a:r>
              <a:rPr lang="tr-TR" dirty="0"/>
              <a:t> Ticaret Heyeti desteği ile Bakanlığımız koordinasyonunda İşbirliği Kuruluşlarınca düzenlenen </a:t>
            </a:r>
            <a:r>
              <a:rPr lang="tr-TR" dirty="0" err="1"/>
              <a:t>sektörel</a:t>
            </a:r>
            <a:r>
              <a:rPr lang="tr-TR" dirty="0"/>
              <a:t> ticaret heyeti programlarına ilişkin giderler % 50 oranında ve program başına 100.000 ABD Dolarına kadar desteklenmektedir. </a:t>
            </a:r>
          </a:p>
          <a:p>
            <a:pPr eaLnBrk="1" hangingPunct="1">
              <a:spcBef>
                <a:spcPct val="0"/>
              </a:spcBef>
            </a:pPr>
            <a:endParaRPr lang="tr-TR" dirty="0"/>
          </a:p>
        </p:txBody>
      </p:sp>
      <p:sp>
        <p:nvSpPr>
          <p:cNvPr id="59396" name="Slayt Numarası Yer Tutucusu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0"/>
              </a:spcBef>
              <a:spcAft>
                <a:spcPct val="0"/>
              </a:spcAft>
              <a:defRPr sz="1400">
                <a:solidFill>
                  <a:schemeClr val="tx1"/>
                </a:solidFill>
                <a:latin typeface="Arial" charset="0"/>
              </a:defRPr>
            </a:lvl6pPr>
            <a:lvl7pPr marL="2971800" indent="-228600" algn="ctr" eaLnBrk="0" fontAlgn="base" hangingPunct="0">
              <a:spcBef>
                <a:spcPct val="0"/>
              </a:spcBef>
              <a:spcAft>
                <a:spcPct val="0"/>
              </a:spcAft>
              <a:defRPr sz="1400">
                <a:solidFill>
                  <a:schemeClr val="tx1"/>
                </a:solidFill>
                <a:latin typeface="Arial" charset="0"/>
              </a:defRPr>
            </a:lvl7pPr>
            <a:lvl8pPr marL="3429000" indent="-228600" algn="ctr" eaLnBrk="0" fontAlgn="base" hangingPunct="0">
              <a:spcBef>
                <a:spcPct val="0"/>
              </a:spcBef>
              <a:spcAft>
                <a:spcPct val="0"/>
              </a:spcAft>
              <a:defRPr sz="1400">
                <a:solidFill>
                  <a:schemeClr val="tx1"/>
                </a:solidFill>
                <a:latin typeface="Arial" charset="0"/>
              </a:defRPr>
            </a:lvl8pPr>
            <a:lvl9pPr marL="3886200" indent="-228600" algn="ctr" eaLnBrk="0" fontAlgn="base" hangingPunct="0">
              <a:spcBef>
                <a:spcPct val="0"/>
              </a:spcBef>
              <a:spcAft>
                <a:spcPct val="0"/>
              </a:spcAft>
              <a:defRPr sz="1400">
                <a:solidFill>
                  <a:schemeClr val="tx1"/>
                </a:solidFill>
                <a:latin typeface="Arial" charset="0"/>
              </a:defRPr>
            </a:lvl9pPr>
          </a:lstStyle>
          <a:p>
            <a:pPr eaLnBrk="1" hangingPunct="1"/>
            <a:fld id="{B74C3707-EAF3-407D-B5DC-506F3A2B2C20}" type="slidenum">
              <a:rPr lang="tr-TR" sz="1200" smtClean="0"/>
              <a:pPr eaLnBrk="1" hangingPunct="1"/>
              <a:t>29</a:t>
            </a:fld>
            <a:endParaRPr lang="tr-TR" sz="1200"/>
          </a:p>
        </p:txBody>
      </p:sp>
    </p:spTree>
    <p:extLst>
      <p:ext uri="{BB962C8B-B14F-4D97-AF65-F5344CB8AC3E}">
        <p14:creationId xmlns:p14="http://schemas.microsoft.com/office/powerpoint/2010/main" val="1605489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indent="0">
              <a:buNone/>
            </a:pPr>
            <a:r>
              <a:rPr lang="tr-TR" altLang="tr-TR" b="1" dirty="0"/>
              <a:t>İhracata Yönelik Devlet</a:t>
            </a:r>
            <a:r>
              <a:rPr lang="tr-TR" altLang="tr-TR" b="1" baseline="0" dirty="0"/>
              <a:t> Yardımları</a:t>
            </a:r>
          </a:p>
          <a:p>
            <a:pPr marL="0" indent="0">
              <a:buNone/>
            </a:pPr>
            <a:endParaRPr lang="tr-TR" altLang="tr-TR" b="1" dirty="0"/>
          </a:p>
          <a:p>
            <a:pPr marL="233309" indent="-233309">
              <a:buAutoNum type="arabicPeriod"/>
            </a:pPr>
            <a:r>
              <a:rPr lang="tr-TR" altLang="tr-TR" b="0" dirty="0"/>
              <a:t>Bahse konu üç olgunluk seviyesinin altı ise, Bakanlığımız İhracat Genel Müdürlüğü tarafından ihdas edilmiş olan 7 Tebliğ/Karar ve ilgili mevzuat çerçevesinde yürütülen 11 destek mekanizmasıyla doldurulmuştur.</a:t>
            </a:r>
          </a:p>
          <a:p>
            <a:pPr marL="233309" indent="-233309">
              <a:buAutoNum type="arabicPeriod"/>
            </a:pPr>
            <a:r>
              <a:rPr lang="tr-TR" altLang="tr-TR" b="0" dirty="0"/>
              <a:t>Bakanlığımız İhracat Genel Müdürlüğünce, ihracata yönelik devlet yardımları, </a:t>
            </a:r>
            <a:r>
              <a:rPr lang="tr-TR" altLang="tr-TR" b="0" baseline="0" dirty="0"/>
              <a:t>firmalarımıza,</a:t>
            </a:r>
            <a:r>
              <a:rPr lang="tr-TR" altLang="tr-TR" b="0" dirty="0"/>
              <a:t> anılan destek</a:t>
            </a:r>
            <a:r>
              <a:rPr lang="tr-TR" altLang="tr-TR" b="0" baseline="0" dirty="0"/>
              <a:t> mekanizmaları</a:t>
            </a:r>
            <a:r>
              <a:rPr lang="tr-TR" altLang="tr-TR" b="0" dirty="0"/>
              <a:t> çerçevesinde</a:t>
            </a:r>
            <a:r>
              <a:rPr lang="tr-TR" altLang="tr-TR" b="0" baseline="0" dirty="0"/>
              <a:t> </a:t>
            </a:r>
            <a:r>
              <a:rPr lang="tr-TR" altLang="tr-TR" b="0" dirty="0"/>
              <a:t>sağlanmaktadır.</a:t>
            </a:r>
          </a:p>
          <a:p>
            <a:pPr marL="233309" indent="-233309">
              <a:buAutoNum type="arabicPeriod"/>
            </a:pPr>
            <a:r>
              <a:rPr lang="tr-TR" altLang="tr-TR" b="0" dirty="0"/>
              <a:t>Bugün sizlerle slaytta isimlerini</a:t>
            </a:r>
            <a:r>
              <a:rPr lang="tr-TR" altLang="tr-TR" b="0" baseline="0" dirty="0"/>
              <a:t> gördüğünüz destek mekanizmalarından, Daire Başkanlığımızca yürütülen ve kırmızı ile işaretlenmiş olan mekanizmaları detaylı olarak inceleyeceğiz.</a:t>
            </a:r>
          </a:p>
          <a:p>
            <a:pPr marL="233309" indent="-233309">
              <a:buAutoNum type="arabicPeriod"/>
            </a:pPr>
            <a:r>
              <a:rPr lang="tr-TR" altLang="tr-TR" b="0" baseline="0" dirty="0"/>
              <a:t>Diğer destek mekanizmalarına ilişkin ilave bilgi edinmek isterseniz, sunumun sonunda paylaşacağımız iletişim bilgilerinden bize ulaşabilirsiniz.</a:t>
            </a:r>
            <a:endParaRPr lang="en-US" altLang="tr-TR" b="0" dirty="0"/>
          </a:p>
          <a:p>
            <a:endParaRPr lang="tr-TR" dirty="0"/>
          </a:p>
        </p:txBody>
      </p:sp>
      <p:sp>
        <p:nvSpPr>
          <p:cNvPr id="4" name="Slayt Numarası Yer Tutucusu 3"/>
          <p:cNvSpPr>
            <a:spLocks noGrp="1"/>
          </p:cNvSpPr>
          <p:nvPr>
            <p:ph type="sldNum" sz="quarter" idx="10"/>
          </p:nvPr>
        </p:nvSpPr>
        <p:spPr/>
        <p:txBody>
          <a:bodyPr/>
          <a:lstStyle/>
          <a:p>
            <a:pPr>
              <a:defRPr/>
            </a:pPr>
            <a:fld id="{E0FE8451-306F-4C9B-A0DD-03B4AFD64E90}" type="slidenum">
              <a:rPr lang="en-US" altLang="tr-TR" smtClean="0"/>
              <a:pPr>
                <a:defRPr/>
              </a:pPr>
              <a:t>3</a:t>
            </a:fld>
            <a:endParaRPr lang="en-US" altLang="tr-TR"/>
          </a:p>
        </p:txBody>
      </p:sp>
    </p:spTree>
    <p:extLst>
      <p:ext uri="{BB962C8B-B14F-4D97-AF65-F5344CB8AC3E}">
        <p14:creationId xmlns:p14="http://schemas.microsoft.com/office/powerpoint/2010/main" val="16295136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9395" name="Not Yer Tutucusu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4982" indent="-174982">
              <a:buFont typeface="Arial" panose="020B0604020202020204" pitchFamily="34" charset="0"/>
              <a:buChar char="•"/>
            </a:pPr>
            <a:r>
              <a:rPr lang="tr-TR" dirty="0"/>
              <a:t>İşbirliği kuruluşlarınca düzenlenen </a:t>
            </a:r>
            <a:r>
              <a:rPr lang="tr-TR" dirty="0" err="1"/>
              <a:t>sektörel</a:t>
            </a:r>
            <a:r>
              <a:rPr lang="tr-TR" dirty="0"/>
              <a:t> ticaret heyeti programları çerçevesinde aşağıda belirtilen giderler desteklenmektedir: </a:t>
            </a:r>
          </a:p>
          <a:p>
            <a:endParaRPr lang="tr-TR" dirty="0"/>
          </a:p>
          <a:p>
            <a:r>
              <a:rPr lang="tr-TR" dirty="0"/>
              <a:t>a) Ulaşım: Bir şirket/İşbirliği Kuruluşundan en fazla iki kişinin uluslararası ve/veya şehirlerarası ulaşımda kullanılan ekonomi sınıfı uçak, tren, gemi, otobüs bileti ile toplu taşımaya yönelik araç kiralama giderleri, </a:t>
            </a:r>
          </a:p>
          <a:p>
            <a:endParaRPr lang="tr-TR" dirty="0"/>
          </a:p>
          <a:p>
            <a:r>
              <a:rPr lang="tr-TR" dirty="0"/>
              <a:t>b) Konaklama:  Bir şirket/İşbirliği Kuruluşundan en fazla iki kişinin kişi başına günlük 150 ABD Dolarını geçmemek kaydıyla konaklama (</a:t>
            </a:r>
            <a:r>
              <a:rPr lang="tr-TR" dirty="0" err="1"/>
              <a:t>oda+kahvaltı</a:t>
            </a:r>
            <a:r>
              <a:rPr lang="tr-TR" dirty="0"/>
              <a:t>) giderleri,</a:t>
            </a:r>
          </a:p>
          <a:p>
            <a:r>
              <a:rPr lang="tr-TR" dirty="0"/>
              <a:t> </a:t>
            </a:r>
          </a:p>
          <a:p>
            <a:r>
              <a:rPr lang="tr-TR" dirty="0"/>
              <a:t>c) Tanıtım ve Organizasyon Giderleri: Tercümanlık gideri, seminer, konferans, toplantı ve ikili görüşmelerin yapıldığı yerlerin kiralama giderleri, fuar katılımına ilişkin giderler, görsel ve yazılı tanıtım giderleri, halkla ilişkiler hizmeti gideri, sergilenecek ürünlerin nakliye giderleri. </a:t>
            </a:r>
          </a:p>
          <a:p>
            <a:pPr eaLnBrk="1" hangingPunct="1">
              <a:spcBef>
                <a:spcPct val="0"/>
              </a:spcBef>
            </a:pPr>
            <a:endParaRPr lang="tr-TR" dirty="0"/>
          </a:p>
          <a:p>
            <a:pPr marL="174982" indent="-174982">
              <a:buFont typeface="Arial" panose="020B0604020202020204" pitchFamily="34" charset="0"/>
              <a:buChar char="•"/>
            </a:pPr>
            <a:r>
              <a:rPr lang="tr-TR" dirty="0"/>
              <a:t>Onaylanan </a:t>
            </a:r>
            <a:r>
              <a:rPr lang="tr-TR" dirty="0" err="1"/>
              <a:t>sektörel</a:t>
            </a:r>
            <a:r>
              <a:rPr lang="tr-TR" dirty="0"/>
              <a:t> ticaret heyetlerinde faaliyetlerin koordinasyonunu yapmak üzere İşbirliği Kuruluşunca ön heyet düzenlenebilir. Ön heyet kapsamında yurt dışında görevlendirilen (işbirliği kuruluşu çalışanı/heyet katılımcısı şirket ortağı/çalışanı) iki kişiye ait ulaşım ve konaklama giderleri yukarıda belirtilen limitler dahilinde desteklenir. </a:t>
            </a:r>
          </a:p>
          <a:p>
            <a:pPr eaLnBrk="1" hangingPunct="1">
              <a:spcBef>
                <a:spcPct val="0"/>
              </a:spcBef>
            </a:pPr>
            <a:endParaRPr lang="tr-TR" dirty="0"/>
          </a:p>
        </p:txBody>
      </p:sp>
      <p:sp>
        <p:nvSpPr>
          <p:cNvPr id="59396" name="Slayt Numarası Yer Tutucusu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0"/>
              </a:spcBef>
              <a:spcAft>
                <a:spcPct val="0"/>
              </a:spcAft>
              <a:defRPr sz="1400">
                <a:solidFill>
                  <a:schemeClr val="tx1"/>
                </a:solidFill>
                <a:latin typeface="Arial" charset="0"/>
              </a:defRPr>
            </a:lvl6pPr>
            <a:lvl7pPr marL="2971800" indent="-228600" algn="ctr" eaLnBrk="0" fontAlgn="base" hangingPunct="0">
              <a:spcBef>
                <a:spcPct val="0"/>
              </a:spcBef>
              <a:spcAft>
                <a:spcPct val="0"/>
              </a:spcAft>
              <a:defRPr sz="1400">
                <a:solidFill>
                  <a:schemeClr val="tx1"/>
                </a:solidFill>
                <a:latin typeface="Arial" charset="0"/>
              </a:defRPr>
            </a:lvl7pPr>
            <a:lvl8pPr marL="3429000" indent="-228600" algn="ctr" eaLnBrk="0" fontAlgn="base" hangingPunct="0">
              <a:spcBef>
                <a:spcPct val="0"/>
              </a:spcBef>
              <a:spcAft>
                <a:spcPct val="0"/>
              </a:spcAft>
              <a:defRPr sz="1400">
                <a:solidFill>
                  <a:schemeClr val="tx1"/>
                </a:solidFill>
                <a:latin typeface="Arial" charset="0"/>
              </a:defRPr>
            </a:lvl8pPr>
            <a:lvl9pPr marL="3886200" indent="-228600" algn="ctr" eaLnBrk="0" fontAlgn="base" hangingPunct="0">
              <a:spcBef>
                <a:spcPct val="0"/>
              </a:spcBef>
              <a:spcAft>
                <a:spcPct val="0"/>
              </a:spcAft>
              <a:defRPr sz="1400">
                <a:solidFill>
                  <a:schemeClr val="tx1"/>
                </a:solidFill>
                <a:latin typeface="Arial" charset="0"/>
              </a:defRPr>
            </a:lvl9pPr>
          </a:lstStyle>
          <a:p>
            <a:pPr eaLnBrk="1" hangingPunct="1"/>
            <a:fld id="{B74C3707-EAF3-407D-B5DC-506F3A2B2C20}" type="slidenum">
              <a:rPr lang="tr-TR" sz="1200" smtClean="0"/>
              <a:pPr eaLnBrk="1" hangingPunct="1"/>
              <a:t>30</a:t>
            </a:fld>
            <a:endParaRPr lang="tr-TR" sz="1200"/>
          </a:p>
        </p:txBody>
      </p:sp>
    </p:spTree>
    <p:extLst>
      <p:ext uri="{BB962C8B-B14F-4D97-AF65-F5344CB8AC3E}">
        <p14:creationId xmlns:p14="http://schemas.microsoft.com/office/powerpoint/2010/main" val="25783548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9395" name="Not Yer Tutucusu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b="1" dirty="0"/>
              <a:t>Alım Heyeti Desteği </a:t>
            </a:r>
          </a:p>
          <a:p>
            <a:pPr marL="0" indent="0" defTabSz="933237">
              <a:spcBef>
                <a:spcPct val="0"/>
              </a:spcBef>
              <a:buFont typeface="Arial" panose="020B0604020202020204" pitchFamily="34" charset="0"/>
              <a:buNone/>
              <a:defRPr/>
            </a:pPr>
            <a:endParaRPr lang="tr-TR" dirty="0"/>
          </a:p>
          <a:p>
            <a:pPr marL="228600" indent="-228600" defTabSz="933237">
              <a:spcBef>
                <a:spcPct val="0"/>
              </a:spcBef>
              <a:buFont typeface="Arial" panose="020B0604020202020204" pitchFamily="34" charset="0"/>
              <a:buAutoNum type="arabicPeriod"/>
              <a:defRPr/>
            </a:pPr>
            <a:r>
              <a:rPr lang="tr-TR" dirty="0"/>
              <a:t>Alım heyeti programları desteği ile Bakanlığımız koordinasyonunda İşbirliği Kuruluşlarınca düzenlenen alım heyeti programlarına ilişkin giderler % 50 oranında ve program başına 75.000 ABD Dolarına kadar desteklenmektedir. </a:t>
            </a:r>
          </a:p>
          <a:p>
            <a:pPr marL="228600" indent="-228600" defTabSz="933237">
              <a:spcBef>
                <a:spcPct val="0"/>
              </a:spcBef>
              <a:buFont typeface="Arial" panose="020B0604020202020204" pitchFamily="34" charset="0"/>
              <a:buAutoNum type="arabicPeriod"/>
              <a:defRPr/>
            </a:pPr>
            <a:r>
              <a:rPr lang="tr-TR" dirty="0"/>
              <a:t>İşbirliği Kuruluşlarınca düzenlenen alım heyeti programları çerçevesinde aşağıda belirtilen giderler desteklenir. </a:t>
            </a:r>
          </a:p>
          <a:p>
            <a:endParaRPr lang="tr-TR" dirty="0"/>
          </a:p>
          <a:p>
            <a:r>
              <a:rPr lang="tr-TR" dirty="0"/>
              <a:t>a) Ulaşım: Bir davetli yabancı şirket/kuruluştan en fazla iki kişinin uluslararası ve/veya şehirlerarası ulaşımda kullanılan ekonomi sınıfı uçak, tren, gemi, otobüs bileti ile toplu taşımaya yönelik araç kiralama giderleri, </a:t>
            </a:r>
          </a:p>
          <a:p>
            <a:endParaRPr lang="tr-TR" dirty="0"/>
          </a:p>
          <a:p>
            <a:r>
              <a:rPr lang="tr-TR" dirty="0"/>
              <a:t>b) Konaklama:  Bir davetli yabancı şirket/kuruluştan en fazla iki kişinin, kişi başına günlük 150 ABD Dolarını geçmemek kaydıyla konaklama (</a:t>
            </a:r>
            <a:r>
              <a:rPr lang="tr-TR" dirty="0" err="1"/>
              <a:t>oda+kahvaltı</a:t>
            </a:r>
            <a:r>
              <a:rPr lang="tr-TR" dirty="0"/>
              <a:t>) giderleri,</a:t>
            </a:r>
          </a:p>
          <a:p>
            <a:r>
              <a:rPr lang="tr-TR" dirty="0"/>
              <a:t> </a:t>
            </a:r>
          </a:p>
          <a:p>
            <a:r>
              <a:rPr lang="tr-TR" dirty="0"/>
              <a:t>c) Tanıtım ve Organizasyon Giderleri: Tercümanlık gideri, seminer, konferans, toplantı ve ikili görüşmelerin yapıldığı yerlerin kiralama giderleri, fuar katılımına ilişkin giderler, görsel ve yazılı tanıtım giderleri, halkla ilişkiler hizmeti gideri, sergilenecek ürünlerin nakliye giderleri. </a:t>
            </a:r>
          </a:p>
          <a:p>
            <a:endParaRPr lang="tr-TR" dirty="0"/>
          </a:p>
          <a:p>
            <a:pPr eaLnBrk="1" hangingPunct="1">
              <a:spcBef>
                <a:spcPct val="0"/>
              </a:spcBef>
            </a:pPr>
            <a:endParaRPr lang="tr-TR" dirty="0"/>
          </a:p>
        </p:txBody>
      </p:sp>
      <p:sp>
        <p:nvSpPr>
          <p:cNvPr id="59396" name="Slayt Numarası Yer Tutucusu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0"/>
              </a:spcBef>
              <a:spcAft>
                <a:spcPct val="0"/>
              </a:spcAft>
              <a:defRPr sz="1400">
                <a:solidFill>
                  <a:schemeClr val="tx1"/>
                </a:solidFill>
                <a:latin typeface="Arial" charset="0"/>
              </a:defRPr>
            </a:lvl6pPr>
            <a:lvl7pPr marL="2971800" indent="-228600" algn="ctr" eaLnBrk="0" fontAlgn="base" hangingPunct="0">
              <a:spcBef>
                <a:spcPct val="0"/>
              </a:spcBef>
              <a:spcAft>
                <a:spcPct val="0"/>
              </a:spcAft>
              <a:defRPr sz="1400">
                <a:solidFill>
                  <a:schemeClr val="tx1"/>
                </a:solidFill>
                <a:latin typeface="Arial" charset="0"/>
              </a:defRPr>
            </a:lvl7pPr>
            <a:lvl8pPr marL="3429000" indent="-228600" algn="ctr" eaLnBrk="0" fontAlgn="base" hangingPunct="0">
              <a:spcBef>
                <a:spcPct val="0"/>
              </a:spcBef>
              <a:spcAft>
                <a:spcPct val="0"/>
              </a:spcAft>
              <a:defRPr sz="1400">
                <a:solidFill>
                  <a:schemeClr val="tx1"/>
                </a:solidFill>
                <a:latin typeface="Arial" charset="0"/>
              </a:defRPr>
            </a:lvl8pPr>
            <a:lvl9pPr marL="3886200" indent="-228600" algn="ctr" eaLnBrk="0" fontAlgn="base" hangingPunct="0">
              <a:spcBef>
                <a:spcPct val="0"/>
              </a:spcBef>
              <a:spcAft>
                <a:spcPct val="0"/>
              </a:spcAft>
              <a:defRPr sz="1400">
                <a:solidFill>
                  <a:schemeClr val="tx1"/>
                </a:solidFill>
                <a:latin typeface="Arial" charset="0"/>
              </a:defRPr>
            </a:lvl9pPr>
          </a:lstStyle>
          <a:p>
            <a:pPr eaLnBrk="1" hangingPunct="1"/>
            <a:fld id="{B74C3707-EAF3-407D-B5DC-506F3A2B2C20}" type="slidenum">
              <a:rPr lang="tr-TR" sz="1200" smtClean="0"/>
              <a:pPr eaLnBrk="1" hangingPunct="1"/>
              <a:t>31</a:t>
            </a:fld>
            <a:endParaRPr lang="tr-TR" sz="1200"/>
          </a:p>
        </p:txBody>
      </p:sp>
    </p:spTree>
    <p:extLst>
      <p:ext uri="{BB962C8B-B14F-4D97-AF65-F5344CB8AC3E}">
        <p14:creationId xmlns:p14="http://schemas.microsoft.com/office/powerpoint/2010/main" val="36444917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69635" name="Not Yer Tutucusu 2"/>
          <p:cNvSpPr>
            <a:spLocks noGrp="1"/>
          </p:cNvSpPr>
          <p:nvPr>
            <p:ph type="body" idx="1"/>
          </p:nvPr>
        </p:nvSpPr>
        <p:spPr bwMode="auto">
          <a:noFill/>
        </p:spPr>
        <p:txBody>
          <a:bodyPr wrap="square" numCol="1" anchor="t" anchorCtr="0" compatLnSpc="1">
            <a:prstTxWarp prst="textNoShape">
              <a:avLst/>
            </a:prstTxWarp>
          </a:bodyPr>
          <a:lstStyle/>
          <a:p>
            <a:endParaRPr lang="tr-TR" altLang="tr-TR" dirty="0"/>
          </a:p>
        </p:txBody>
      </p:sp>
      <p:sp>
        <p:nvSpPr>
          <p:cNvPr id="69636" name="Slayt Numarası Yer Tutucusu 3"/>
          <p:cNvSpPr txBox="1">
            <a:spLocks noGrp="1"/>
          </p:cNvSpPr>
          <p:nvPr/>
        </p:nvSpPr>
        <p:spPr bwMode="auto">
          <a:xfrm>
            <a:off x="3849690" y="9429751"/>
            <a:ext cx="2946400" cy="496888"/>
          </a:xfrm>
          <a:prstGeom prst="rect">
            <a:avLst/>
          </a:prstGeom>
          <a:noFill/>
          <a:ln w="9525">
            <a:noFill/>
            <a:miter lim="800000"/>
            <a:headEnd/>
            <a:tailEnd/>
          </a:ln>
        </p:spPr>
        <p:txBody>
          <a:bodyPr anchor="b"/>
          <a:lstStyle/>
          <a:p>
            <a:pPr algn="r" eaLnBrk="1" hangingPunct="1"/>
            <a:fld id="{B4AA5104-E36A-41F3-9836-4A2CB1FB2057}" type="slidenum">
              <a:rPr lang="en-US" altLang="tr-TR" sz="1200">
                <a:latin typeface="Calibri" pitchFamily="34" charset="0"/>
                <a:cs typeface="Arial" pitchFamily="34" charset="0"/>
              </a:rPr>
              <a:pPr algn="r" eaLnBrk="1" hangingPunct="1"/>
              <a:t>32</a:t>
            </a:fld>
            <a:endParaRPr lang="en-US" altLang="tr-TR" sz="1200">
              <a:latin typeface="Calibri" pitchFamily="34" charset="0"/>
              <a:cs typeface="Arial" pitchFamily="34" charset="0"/>
            </a:endParaRPr>
          </a:p>
        </p:txBody>
      </p:sp>
    </p:spTree>
    <p:extLst>
      <p:ext uri="{BB962C8B-B14F-4D97-AF65-F5344CB8AC3E}">
        <p14:creationId xmlns:p14="http://schemas.microsoft.com/office/powerpoint/2010/main" val="19062739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70659" name="Not Yer Tutucusu 2"/>
          <p:cNvSpPr>
            <a:spLocks noGrp="1"/>
          </p:cNvSpPr>
          <p:nvPr>
            <p:ph type="body" idx="1"/>
          </p:nvPr>
        </p:nvSpPr>
        <p:spPr bwMode="auto">
          <a:noFill/>
        </p:spPr>
        <p:txBody>
          <a:bodyPr wrap="square" numCol="1" anchor="t" anchorCtr="0" compatLnSpc="1">
            <a:prstTxWarp prst="textNoShape">
              <a:avLst/>
            </a:prstTxWarp>
          </a:bodyPr>
          <a:lstStyle/>
          <a:p>
            <a:r>
              <a:rPr lang="tr-TR" sz="1100" b="1" u="sng" dirty="0">
                <a:solidFill>
                  <a:srgbClr val="FF3399"/>
                </a:solidFill>
                <a:latin typeface="Times New Roman" panose="02020603050405020304" pitchFamily="18" charset="0"/>
                <a:cs typeface="Times New Roman" panose="02020603050405020304" pitchFamily="18" charset="0"/>
              </a:rPr>
              <a:t>2017/4 sayılı Karar</a:t>
            </a:r>
          </a:p>
          <a:p>
            <a:endParaRPr lang="tr-TR" sz="1100" u="sng" dirty="0">
              <a:solidFill>
                <a:srgbClr val="FF3399"/>
              </a:solidFill>
              <a:latin typeface="Times New Roman" panose="02020603050405020304" pitchFamily="18" charset="0"/>
              <a:cs typeface="Times New Roman" panose="02020603050405020304"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tr-TR" sz="1100" b="1" u="none" dirty="0">
                <a:solidFill>
                  <a:srgbClr val="FF3399"/>
                </a:solidFill>
                <a:latin typeface="Times New Roman" panose="02020603050405020304" pitchFamily="18" charset="0"/>
                <a:cs typeface="Times New Roman" panose="02020603050405020304" pitchFamily="18" charset="0"/>
              </a:rPr>
              <a:t>1. </a:t>
            </a:r>
            <a:r>
              <a:rPr lang="tr-TR" sz="1200" u="none" kern="1200" dirty="0">
                <a:solidFill>
                  <a:schemeClr val="tx1"/>
                </a:solidFill>
                <a:effectLst/>
                <a:latin typeface="+mn-lt"/>
                <a:ea typeface="+mn-ea"/>
                <a:cs typeface="+mn-cs"/>
              </a:rPr>
              <a:t>Bu Karar ile katılımcıların yurt dışında gerçekleştirdikleri fuar iştiraklerinin ve organizatörler tarafından yapılan tanıtım harcamalarının desteklenmesi suretiyle, Türk ihraç ürünlerinin dış pazarlarda tanıtılması ve ihracatın artırılmasına katkı sağlanması amaçlanmaktadır.</a:t>
            </a:r>
          </a:p>
          <a:p>
            <a:endParaRPr lang="tr-TR" sz="1100" b="0" u="none" dirty="0">
              <a:solidFill>
                <a:srgbClr val="FF3399"/>
              </a:solidFill>
              <a:latin typeface="Times New Roman" panose="02020603050405020304" pitchFamily="18" charset="0"/>
              <a:cs typeface="Times New Roman" panose="02020603050405020304" pitchFamily="18" charset="0"/>
            </a:endParaRPr>
          </a:p>
          <a:p>
            <a:r>
              <a:rPr lang="tr-TR" sz="1100" b="1" u="none" dirty="0">
                <a:solidFill>
                  <a:srgbClr val="FF3399"/>
                </a:solidFill>
                <a:latin typeface="Times New Roman" panose="02020603050405020304" pitchFamily="18" charset="0"/>
                <a:cs typeface="Times New Roman" panose="02020603050405020304" pitchFamily="18" charset="0"/>
              </a:rPr>
              <a:t>2. </a:t>
            </a:r>
            <a:r>
              <a:rPr lang="tr-TR" sz="1200" b="0" u="none" kern="1200" dirty="0">
                <a:solidFill>
                  <a:schemeClr val="tx1"/>
                </a:solidFill>
                <a:effectLst/>
                <a:latin typeface="+mn-lt"/>
                <a:ea typeface="+mn-ea"/>
                <a:cs typeface="+mn-cs"/>
              </a:rPr>
              <a:t>Bu Karar kapsamındaki desteklerden Türk Ticaret Kanunu hükümleri çerçevesinde kurulmuş, ihracatçı birliğine üye şirket ile Türkiye’de yerleşik üretici/imalatçı organizasyonları yararlandırılır.</a:t>
            </a:r>
          </a:p>
          <a:p>
            <a:r>
              <a:rPr lang="tr-TR" sz="1200" b="0" u="none" kern="1200" dirty="0">
                <a:solidFill>
                  <a:schemeClr val="tx1"/>
                </a:solidFill>
                <a:effectLst/>
                <a:latin typeface="+mn-lt"/>
                <a:ea typeface="+mn-ea"/>
                <a:cs typeface="+mn-cs"/>
              </a:rPr>
              <a:t>                                                                                                                                                    </a:t>
            </a:r>
          </a:p>
          <a:p>
            <a:pPr marL="0" marR="0" lvl="0" indent="0" algn="l" defTabSz="457200" rtl="0" eaLnBrk="0" fontAlgn="base" latinLnBrk="0" hangingPunct="0">
              <a:lnSpc>
                <a:spcPct val="100000"/>
              </a:lnSpc>
              <a:spcBef>
                <a:spcPct val="30000"/>
              </a:spcBef>
              <a:spcAft>
                <a:spcPct val="0"/>
              </a:spcAft>
              <a:buClrTx/>
              <a:buSzTx/>
              <a:buFontTx/>
              <a:buNone/>
              <a:tabLst/>
              <a:defRPr/>
            </a:pPr>
            <a:r>
              <a:rPr lang="tr-TR" sz="1100" b="1" u="none" dirty="0">
                <a:solidFill>
                  <a:srgbClr val="FF3399"/>
                </a:solidFill>
                <a:latin typeface="Times New Roman" panose="02020603050405020304" pitchFamily="18" charset="0"/>
                <a:cs typeface="Times New Roman" panose="02020603050405020304" pitchFamily="18" charset="0"/>
              </a:rPr>
              <a:t>3.</a:t>
            </a:r>
            <a:r>
              <a:rPr lang="tr-TR" sz="1200" b="1" kern="1200" dirty="0">
                <a:solidFill>
                  <a:schemeClr val="tx1"/>
                </a:solidFill>
                <a:effectLst/>
                <a:latin typeface="+mn-lt"/>
                <a:ea typeface="+mn-ea"/>
                <a:cs typeface="+mn-cs"/>
              </a:rPr>
              <a:t> Organizatör</a:t>
            </a:r>
            <a:r>
              <a:rPr lang="tr-TR" sz="1200" b="0" kern="1200" dirty="0">
                <a:solidFill>
                  <a:schemeClr val="tx1"/>
                </a:solidFill>
                <a:effectLst/>
                <a:latin typeface="+mn-lt"/>
                <a:ea typeface="+mn-ea"/>
                <a:cs typeface="+mn-cs"/>
              </a:rPr>
              <a:t>, 2010/5 sayılı Tebliğ çerçevesinde, Bakanlık tarafından adlarına geçici belge veya belge düzenlenmiş, yurt dışı fuar organizasyonu gerçekleştirme yetkisi verilen firma veya kuruluşları</a:t>
            </a:r>
            <a:r>
              <a:rPr lang="tr-TR" sz="1200" b="0" kern="1200" baseline="0" dirty="0">
                <a:solidFill>
                  <a:schemeClr val="tx1"/>
                </a:solidFill>
                <a:effectLst/>
                <a:latin typeface="+mn-lt"/>
                <a:ea typeface="+mn-ea"/>
                <a:cs typeface="+mn-cs"/>
              </a:rPr>
              <a:t> ifade eder. </a:t>
            </a:r>
            <a:r>
              <a:rPr lang="tr-TR" sz="1200" b="0" u="none" dirty="0">
                <a:solidFill>
                  <a:srgbClr val="FF3399"/>
                </a:solidFill>
                <a:latin typeface="Times New Roman" panose="02020603050405020304" pitchFamily="18" charset="0"/>
                <a:cs typeface="Times New Roman" panose="02020603050405020304" pitchFamily="18" charset="0"/>
              </a:rPr>
              <a:t>Bakanlığımızca halihazırda yetkilendirilmiş 21 organizatör bulunmaktadır.</a:t>
            </a:r>
          </a:p>
          <a:p>
            <a:endParaRPr lang="tr-TR" sz="1200" b="0" kern="1200" dirty="0">
              <a:solidFill>
                <a:schemeClr val="tx1"/>
              </a:solidFill>
              <a:effectLst/>
              <a:latin typeface="+mn-lt"/>
              <a:ea typeface="+mn-ea"/>
              <a:cs typeface="+mn-cs"/>
            </a:endParaRPr>
          </a:p>
          <a:p>
            <a:r>
              <a:rPr lang="tr-TR" sz="1200" b="1" kern="1200" dirty="0">
                <a:solidFill>
                  <a:schemeClr val="tx1"/>
                </a:solidFill>
                <a:effectLst/>
                <a:latin typeface="+mn-lt"/>
                <a:ea typeface="+mn-ea"/>
                <a:cs typeface="+mn-cs"/>
              </a:rPr>
              <a:t>4.</a:t>
            </a:r>
            <a:r>
              <a:rPr lang="tr-TR" sz="1200" b="1" kern="1200" baseline="0" dirty="0">
                <a:solidFill>
                  <a:schemeClr val="tx1"/>
                </a:solidFill>
                <a:effectLst/>
                <a:latin typeface="+mn-lt"/>
                <a:ea typeface="+mn-ea"/>
                <a:cs typeface="+mn-cs"/>
              </a:rPr>
              <a:t> </a:t>
            </a:r>
            <a:r>
              <a:rPr lang="tr-TR" sz="1200" b="1" kern="1200" dirty="0">
                <a:solidFill>
                  <a:schemeClr val="tx1"/>
                </a:solidFill>
                <a:effectLst/>
                <a:latin typeface="+mn-lt"/>
                <a:ea typeface="+mn-ea"/>
                <a:cs typeface="+mn-cs"/>
              </a:rPr>
              <a:t>Katılımcı</a:t>
            </a:r>
            <a:r>
              <a:rPr lang="tr-TR" sz="1200" b="0" kern="1200" dirty="0">
                <a:solidFill>
                  <a:schemeClr val="tx1"/>
                </a:solidFill>
                <a:effectLst/>
                <a:latin typeface="+mn-lt"/>
                <a:ea typeface="+mn-ea"/>
                <a:cs typeface="+mn-cs"/>
              </a:rPr>
              <a:t>, Bu Karar kapsamındaki yurt dışı fuar organizasyonlarına veya Bakanlıkça belirlenerek ilan edilen ve yurt dışında düzenlenen desteklenecek </a:t>
            </a:r>
            <a:r>
              <a:rPr lang="tr-TR" sz="1200" b="0" kern="1200" dirty="0" err="1">
                <a:solidFill>
                  <a:schemeClr val="tx1"/>
                </a:solidFill>
                <a:effectLst/>
                <a:latin typeface="+mn-lt"/>
                <a:ea typeface="+mn-ea"/>
                <a:cs typeface="+mn-cs"/>
              </a:rPr>
              <a:t>sektörel</a:t>
            </a:r>
            <a:r>
              <a:rPr lang="tr-TR" sz="1200" b="0" kern="1200" dirty="0">
                <a:solidFill>
                  <a:schemeClr val="tx1"/>
                </a:solidFill>
                <a:effectLst/>
                <a:latin typeface="+mn-lt"/>
                <a:ea typeface="+mn-ea"/>
                <a:cs typeface="+mn-cs"/>
              </a:rPr>
              <a:t> nitelikteki uluslararası fuarlar listesinde yer alan fuarlara katılım sağlayan Türk Ticaret Kanunu hükümleri çerçevesinde kurulmuş, </a:t>
            </a:r>
            <a:r>
              <a:rPr lang="tr-TR" sz="1200" b="1" kern="1200" dirty="0">
                <a:solidFill>
                  <a:schemeClr val="tx1"/>
                </a:solidFill>
                <a:effectLst/>
                <a:latin typeface="+mn-lt"/>
                <a:ea typeface="+mn-ea"/>
                <a:cs typeface="+mn-cs"/>
              </a:rPr>
              <a:t>ihracatçı birliğine üye şirket</a:t>
            </a:r>
            <a:r>
              <a:rPr lang="tr-TR" sz="1200" b="0" kern="1200" dirty="0">
                <a:solidFill>
                  <a:schemeClr val="tx1"/>
                </a:solidFill>
                <a:effectLst/>
                <a:latin typeface="+mn-lt"/>
                <a:ea typeface="+mn-ea"/>
                <a:cs typeface="+mn-cs"/>
              </a:rPr>
              <a:t> ile </a:t>
            </a:r>
            <a:r>
              <a:rPr lang="tr-TR" sz="1200" b="1" kern="1200" dirty="0">
                <a:solidFill>
                  <a:schemeClr val="tx1"/>
                </a:solidFill>
                <a:effectLst/>
                <a:latin typeface="+mn-lt"/>
                <a:ea typeface="+mn-ea"/>
                <a:cs typeface="+mn-cs"/>
              </a:rPr>
              <a:t>Türkiye’de yerleşik üretici/imalatçı organizasyonu</a:t>
            </a:r>
            <a:r>
              <a:rPr lang="tr-TR" sz="1200" b="0" kern="1200" dirty="0">
                <a:solidFill>
                  <a:schemeClr val="tx1"/>
                </a:solidFill>
                <a:effectLst/>
                <a:latin typeface="+mn-lt"/>
                <a:ea typeface="+mn-ea"/>
                <a:cs typeface="+mn-cs"/>
              </a:rPr>
              <a:t>nu</a:t>
            </a:r>
            <a:r>
              <a:rPr lang="tr-TR" sz="1200" b="0" kern="1200" baseline="0" dirty="0">
                <a:solidFill>
                  <a:schemeClr val="tx1"/>
                </a:solidFill>
                <a:effectLst/>
                <a:latin typeface="+mn-lt"/>
                <a:ea typeface="+mn-ea"/>
                <a:cs typeface="+mn-cs"/>
              </a:rPr>
              <a:t> ifade eder.</a:t>
            </a:r>
            <a:endParaRPr lang="tr-TR" sz="1200" b="0" kern="1200" dirty="0">
              <a:solidFill>
                <a:schemeClr val="tx1"/>
              </a:solidFill>
              <a:effectLst/>
              <a:latin typeface="+mn-lt"/>
              <a:ea typeface="+mn-ea"/>
              <a:cs typeface="+mn-cs"/>
            </a:endParaRPr>
          </a:p>
          <a:p>
            <a:r>
              <a:rPr lang="tr-TR" sz="1200" b="0" kern="1200" dirty="0">
                <a:solidFill>
                  <a:schemeClr val="tx1"/>
                </a:solidFill>
                <a:effectLst/>
                <a:latin typeface="+mn-lt"/>
                <a:ea typeface="+mn-ea"/>
                <a:cs typeface="+mn-cs"/>
              </a:rPr>
              <a:t> </a:t>
            </a:r>
          </a:p>
          <a:p>
            <a:pPr marL="0" marR="0" lvl="0" indent="0" algn="l" defTabSz="457200" rtl="0" eaLnBrk="0" fontAlgn="base" latinLnBrk="0" hangingPunct="0">
              <a:lnSpc>
                <a:spcPct val="100000"/>
              </a:lnSpc>
              <a:spcBef>
                <a:spcPct val="30000"/>
              </a:spcBef>
              <a:spcAft>
                <a:spcPct val="0"/>
              </a:spcAft>
              <a:buClrTx/>
              <a:buSzTx/>
              <a:buFontTx/>
              <a:buNone/>
              <a:tabLst/>
              <a:defRPr/>
            </a:pPr>
            <a:r>
              <a:rPr lang="tr-TR" sz="1200" b="1" u="none" kern="1200" dirty="0">
                <a:solidFill>
                  <a:schemeClr val="tx1"/>
                </a:solidFill>
                <a:effectLst/>
                <a:latin typeface="+mn-lt"/>
                <a:ea typeface="+mn-ea"/>
                <a:cs typeface="+mn-cs"/>
              </a:rPr>
              <a:t>5.</a:t>
            </a:r>
            <a:r>
              <a:rPr lang="tr-TR" sz="1200" b="1" u="none" kern="1200" baseline="0" dirty="0">
                <a:solidFill>
                  <a:schemeClr val="tx1"/>
                </a:solidFill>
                <a:effectLst/>
                <a:latin typeface="+mn-lt"/>
                <a:ea typeface="+mn-ea"/>
                <a:cs typeface="+mn-cs"/>
              </a:rPr>
              <a:t> </a:t>
            </a:r>
            <a:r>
              <a:rPr lang="tr-TR" sz="1200" b="1" kern="1200" dirty="0">
                <a:solidFill>
                  <a:schemeClr val="tx1"/>
                </a:solidFill>
                <a:effectLst/>
                <a:latin typeface="+mn-lt"/>
                <a:ea typeface="+mn-ea"/>
                <a:cs typeface="+mn-cs"/>
              </a:rPr>
              <a:t>Üretici/İmalatçı Organizasyonu,</a:t>
            </a:r>
            <a:r>
              <a:rPr lang="tr-TR" sz="1200" kern="1200" dirty="0">
                <a:solidFill>
                  <a:schemeClr val="tx1"/>
                </a:solidFill>
                <a:effectLst/>
                <a:latin typeface="+mn-lt"/>
                <a:ea typeface="+mn-ea"/>
                <a:cs typeface="+mn-cs"/>
              </a:rPr>
              <a:t> aynı üretim dalında faaliyette bulunan üretici ve imalatçı şirketleri bir araya getiren ve temsil eden </a:t>
            </a:r>
            <a:r>
              <a:rPr lang="tr-TR" sz="1200" kern="1200" dirty="0" err="1">
                <a:solidFill>
                  <a:schemeClr val="tx1"/>
                </a:solidFill>
                <a:effectLst/>
                <a:latin typeface="+mn-lt"/>
                <a:ea typeface="+mn-ea"/>
                <a:cs typeface="+mn-cs"/>
              </a:rPr>
              <a:t>sektörel</a:t>
            </a:r>
            <a:r>
              <a:rPr lang="tr-TR" sz="1200" kern="1200" dirty="0">
                <a:solidFill>
                  <a:schemeClr val="tx1"/>
                </a:solidFill>
                <a:effectLst/>
                <a:latin typeface="+mn-lt"/>
                <a:ea typeface="+mn-ea"/>
                <a:cs typeface="+mn-cs"/>
              </a:rPr>
              <a:t> örgütlenmeleri (tanıtım grupları, federasyon, birlik, dernek) ile İhracatçı Birliklerini</a:t>
            </a:r>
            <a:r>
              <a:rPr lang="tr-TR" sz="1200" kern="1200" baseline="0" dirty="0">
                <a:solidFill>
                  <a:schemeClr val="tx1"/>
                </a:solidFill>
                <a:effectLst/>
                <a:latin typeface="+mn-lt"/>
                <a:ea typeface="+mn-ea"/>
                <a:cs typeface="+mn-cs"/>
              </a:rPr>
              <a:t> ifade eder.</a:t>
            </a:r>
          </a:p>
          <a:p>
            <a:endParaRPr lang="tr-TR" altLang="tr-TR" dirty="0"/>
          </a:p>
        </p:txBody>
      </p:sp>
      <p:sp>
        <p:nvSpPr>
          <p:cNvPr id="70660" name="Slayt Numarası Yer Tutucusu 3"/>
          <p:cNvSpPr txBox="1">
            <a:spLocks noGrp="1"/>
          </p:cNvSpPr>
          <p:nvPr/>
        </p:nvSpPr>
        <p:spPr bwMode="auto">
          <a:xfrm>
            <a:off x="3849690" y="9429751"/>
            <a:ext cx="2946400" cy="496888"/>
          </a:xfrm>
          <a:prstGeom prst="rect">
            <a:avLst/>
          </a:prstGeom>
          <a:noFill/>
          <a:ln w="9525">
            <a:noFill/>
            <a:miter lim="800000"/>
            <a:headEnd/>
            <a:tailEnd/>
          </a:ln>
        </p:spPr>
        <p:txBody>
          <a:bodyPr anchor="b"/>
          <a:lstStyle/>
          <a:p>
            <a:pPr algn="r" eaLnBrk="1" hangingPunct="1"/>
            <a:fld id="{EB0294B7-A04B-463F-9E61-4AF41BA96E69}" type="slidenum">
              <a:rPr lang="en-US" altLang="tr-TR" sz="1200">
                <a:latin typeface="Calibri" pitchFamily="34" charset="0"/>
                <a:cs typeface="Arial" pitchFamily="34" charset="0"/>
              </a:rPr>
              <a:pPr algn="r" eaLnBrk="1" hangingPunct="1"/>
              <a:t>33</a:t>
            </a:fld>
            <a:endParaRPr lang="en-US" altLang="tr-TR" sz="1200">
              <a:latin typeface="Calibri" pitchFamily="34" charset="0"/>
              <a:cs typeface="Arial" pitchFamily="34" charset="0"/>
            </a:endParaRPr>
          </a:p>
        </p:txBody>
      </p:sp>
    </p:spTree>
    <p:extLst>
      <p:ext uri="{BB962C8B-B14F-4D97-AF65-F5344CB8AC3E}">
        <p14:creationId xmlns:p14="http://schemas.microsoft.com/office/powerpoint/2010/main" val="3278160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tr-TR" sz="1200" b="1" u="sng" kern="1200" baseline="0" dirty="0">
                <a:solidFill>
                  <a:schemeClr val="tx1"/>
                </a:solidFill>
                <a:effectLst/>
                <a:latin typeface="+mn-lt"/>
                <a:ea typeface="+mn-ea"/>
                <a:cs typeface="+mn-cs"/>
              </a:rPr>
              <a:t>Yurtdışı Fuarlara Katılım Türleri</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tr-TR" sz="1200" b="1" kern="1200" baseline="0" dirty="0">
              <a:solidFill>
                <a:schemeClr val="tx1"/>
              </a:solidFill>
              <a:effectLst/>
              <a:latin typeface="+mn-lt"/>
              <a:ea typeface="+mn-ea"/>
              <a:cs typeface="+mn-cs"/>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tr-TR" sz="1200" b="1" kern="1200" dirty="0">
                <a:solidFill>
                  <a:schemeClr val="tx1"/>
                </a:solidFill>
                <a:effectLst/>
                <a:latin typeface="+mn-lt"/>
                <a:ea typeface="+mn-ea"/>
                <a:cs typeface="+mn-cs"/>
              </a:rPr>
              <a:t>1. Yurt Dışı Fuar Organizasyonu,</a:t>
            </a:r>
            <a:r>
              <a:rPr lang="tr-TR" sz="1200" kern="1200" dirty="0">
                <a:solidFill>
                  <a:schemeClr val="tx1"/>
                </a:solidFill>
                <a:effectLst/>
                <a:latin typeface="+mn-lt"/>
                <a:ea typeface="+mn-ea"/>
                <a:cs typeface="+mn-cs"/>
              </a:rPr>
              <a:t> Türk ihraç ürünlerinin tanıtılması ve pazarlanması amacıyla Bakanlık tarafından görevlendirilen organizatör koordinatörlüğünde yurt dışında düzenlenen; </a:t>
            </a:r>
            <a:r>
              <a:rPr lang="tr-TR" sz="1200" b="1" kern="1200" dirty="0">
                <a:solidFill>
                  <a:schemeClr val="tx1"/>
                </a:solidFill>
                <a:effectLst/>
                <a:latin typeface="+mn-lt"/>
                <a:ea typeface="+mn-ea"/>
                <a:cs typeface="+mn-cs"/>
              </a:rPr>
              <a:t>a)</a:t>
            </a:r>
            <a:r>
              <a:rPr lang="tr-TR" sz="1200" kern="1200" dirty="0">
                <a:solidFill>
                  <a:schemeClr val="tx1"/>
                </a:solidFill>
                <a:effectLst/>
                <a:latin typeface="+mn-lt"/>
                <a:ea typeface="+mn-ea"/>
                <a:cs typeface="+mn-cs"/>
              </a:rPr>
              <a:t> Türk İhraç Ürünleri Fuarı, </a:t>
            </a:r>
            <a:r>
              <a:rPr lang="tr-TR" sz="1200" b="1" kern="1200" dirty="0">
                <a:solidFill>
                  <a:schemeClr val="tx1"/>
                </a:solidFill>
                <a:effectLst/>
                <a:latin typeface="+mn-lt"/>
                <a:ea typeface="+mn-ea"/>
                <a:cs typeface="+mn-cs"/>
              </a:rPr>
              <a:t>b)</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Sektörel</a:t>
            </a:r>
            <a:r>
              <a:rPr lang="tr-TR" sz="1200" kern="1200" dirty="0">
                <a:solidFill>
                  <a:schemeClr val="tx1"/>
                </a:solidFill>
                <a:effectLst/>
                <a:latin typeface="+mn-lt"/>
                <a:ea typeface="+mn-ea"/>
                <a:cs typeface="+mn-cs"/>
              </a:rPr>
              <a:t> Türk İhraç Ürünleri Fuarı, </a:t>
            </a:r>
            <a:r>
              <a:rPr lang="tr-TR" sz="1200" b="1" kern="1200" dirty="0">
                <a:solidFill>
                  <a:schemeClr val="tx1"/>
                </a:solidFill>
                <a:effectLst/>
                <a:latin typeface="+mn-lt"/>
                <a:ea typeface="+mn-ea"/>
                <a:cs typeface="+mn-cs"/>
              </a:rPr>
              <a:t>c)</a:t>
            </a:r>
            <a:r>
              <a:rPr lang="tr-TR" sz="1200" kern="1200" dirty="0">
                <a:solidFill>
                  <a:schemeClr val="tx1"/>
                </a:solidFill>
                <a:effectLst/>
                <a:latin typeface="+mn-lt"/>
                <a:ea typeface="+mn-ea"/>
                <a:cs typeface="+mn-cs"/>
              </a:rPr>
              <a:t> Yabancı Firma Katılımlı </a:t>
            </a:r>
            <a:r>
              <a:rPr lang="tr-TR" sz="1200" kern="1200" dirty="0" err="1">
                <a:solidFill>
                  <a:schemeClr val="tx1"/>
                </a:solidFill>
                <a:effectLst/>
                <a:latin typeface="+mn-lt"/>
                <a:ea typeface="+mn-ea"/>
                <a:cs typeface="+mn-cs"/>
              </a:rPr>
              <a:t>Sektörel</a:t>
            </a:r>
            <a:r>
              <a:rPr lang="tr-TR" sz="1200" kern="1200" dirty="0">
                <a:solidFill>
                  <a:schemeClr val="tx1"/>
                </a:solidFill>
                <a:effectLst/>
                <a:latin typeface="+mn-lt"/>
                <a:ea typeface="+mn-ea"/>
                <a:cs typeface="+mn-cs"/>
              </a:rPr>
              <a:t> Fuar ve </a:t>
            </a:r>
            <a:r>
              <a:rPr lang="tr-TR" sz="1200" b="1" kern="1200" dirty="0">
                <a:solidFill>
                  <a:schemeClr val="tx1"/>
                </a:solidFill>
                <a:effectLst/>
                <a:latin typeface="+mn-lt"/>
                <a:ea typeface="+mn-ea"/>
                <a:cs typeface="+mn-cs"/>
              </a:rPr>
              <a:t>d) </a:t>
            </a:r>
            <a:r>
              <a:rPr lang="tr-TR" sz="1200" kern="1200" dirty="0">
                <a:solidFill>
                  <a:schemeClr val="tx1"/>
                </a:solidFill>
                <a:effectLst/>
                <a:latin typeface="+mn-lt"/>
                <a:ea typeface="+mn-ea"/>
                <a:cs typeface="+mn-cs"/>
              </a:rPr>
              <a:t>Milli Katılım organizasyonunu ifade eder.</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tr-TR" sz="1200" kern="1200" dirty="0">
              <a:solidFill>
                <a:schemeClr val="tx1"/>
              </a:solidFill>
              <a:effectLst/>
              <a:latin typeface="+mn-lt"/>
              <a:ea typeface="+mn-ea"/>
              <a:cs typeface="+mn-cs"/>
            </a:endParaRPr>
          </a:p>
          <a:p>
            <a:r>
              <a:rPr lang="tr-TR" sz="1200" b="1" kern="1200" dirty="0">
                <a:solidFill>
                  <a:schemeClr val="tx1"/>
                </a:solidFill>
                <a:effectLst/>
                <a:latin typeface="+mn-lt"/>
                <a:ea typeface="+mn-ea"/>
                <a:cs typeface="+mn-cs"/>
              </a:rPr>
              <a:t>	A. Türk İhraç Ürünleri Fuarı,</a:t>
            </a:r>
            <a:r>
              <a:rPr lang="tr-TR" sz="1200" kern="1200" dirty="0">
                <a:solidFill>
                  <a:schemeClr val="tx1"/>
                </a:solidFill>
                <a:effectLst/>
                <a:latin typeface="+mn-lt"/>
                <a:ea typeface="+mn-ea"/>
                <a:cs typeface="+mn-cs"/>
              </a:rPr>
              <a:t> </a:t>
            </a:r>
            <a:r>
              <a:rPr lang="tr-TR" sz="1200" u="sng" kern="1200" dirty="0">
                <a:solidFill>
                  <a:schemeClr val="tx1"/>
                </a:solidFill>
                <a:effectLst/>
                <a:latin typeface="+mn-lt"/>
                <a:ea typeface="+mn-ea"/>
                <a:cs typeface="+mn-cs"/>
              </a:rPr>
              <a:t>organizatörlerce</a:t>
            </a:r>
            <a:r>
              <a:rPr lang="tr-TR" sz="1200" kern="1200" dirty="0">
                <a:solidFill>
                  <a:schemeClr val="tx1"/>
                </a:solidFill>
                <a:effectLst/>
                <a:latin typeface="+mn-lt"/>
                <a:ea typeface="+mn-ea"/>
                <a:cs typeface="+mn-cs"/>
              </a:rPr>
              <a:t> yalnızca Türk ihraç ürünlerinin tanıtımı amacıyla düzenlenen yurt dışı fuarları</a:t>
            </a:r>
            <a:r>
              <a:rPr lang="tr-TR" sz="1200" kern="1200" baseline="0" dirty="0">
                <a:solidFill>
                  <a:schemeClr val="tx1"/>
                </a:solidFill>
                <a:effectLst/>
                <a:latin typeface="+mn-lt"/>
                <a:ea typeface="+mn-ea"/>
                <a:cs typeface="+mn-cs"/>
              </a:rPr>
              <a:t> ifade eder.</a:t>
            </a:r>
          </a:p>
          <a:p>
            <a:r>
              <a:rPr lang="tr-TR" sz="1200" kern="1200" dirty="0">
                <a:solidFill>
                  <a:schemeClr val="tx1"/>
                </a:solidFill>
                <a:effectLst/>
                <a:latin typeface="+mn-lt"/>
                <a:ea typeface="+mn-ea"/>
                <a:cs typeface="+mn-cs"/>
              </a:rPr>
              <a:t> 	</a:t>
            </a:r>
            <a:r>
              <a:rPr lang="tr-TR" sz="1200" b="1" kern="1200" dirty="0">
                <a:solidFill>
                  <a:schemeClr val="tx1"/>
                </a:solidFill>
                <a:effectLst/>
                <a:latin typeface="+mn-lt"/>
                <a:ea typeface="+mn-ea"/>
                <a:cs typeface="+mn-cs"/>
              </a:rPr>
              <a:t>B.</a:t>
            </a:r>
            <a:r>
              <a:rPr lang="tr-TR" sz="1200" kern="1200" dirty="0">
                <a:solidFill>
                  <a:schemeClr val="tx1"/>
                </a:solidFill>
                <a:effectLst/>
                <a:latin typeface="+mn-lt"/>
                <a:ea typeface="+mn-ea"/>
                <a:cs typeface="+mn-cs"/>
              </a:rPr>
              <a:t> </a:t>
            </a:r>
            <a:r>
              <a:rPr lang="tr-TR" sz="1200" b="1" kern="1200" dirty="0" err="1">
                <a:solidFill>
                  <a:schemeClr val="tx1"/>
                </a:solidFill>
                <a:effectLst/>
                <a:latin typeface="+mn-lt"/>
                <a:ea typeface="+mn-ea"/>
                <a:cs typeface="+mn-cs"/>
              </a:rPr>
              <a:t>Sektörel</a:t>
            </a:r>
            <a:r>
              <a:rPr lang="tr-TR" sz="1200" b="1" kern="1200" dirty="0">
                <a:solidFill>
                  <a:schemeClr val="tx1"/>
                </a:solidFill>
                <a:effectLst/>
                <a:latin typeface="+mn-lt"/>
                <a:ea typeface="+mn-ea"/>
                <a:cs typeface="+mn-cs"/>
              </a:rPr>
              <a:t> Türk İhraç Ürünleri Fuarı,</a:t>
            </a:r>
            <a:r>
              <a:rPr lang="tr-TR" sz="1200" kern="1200" dirty="0">
                <a:solidFill>
                  <a:schemeClr val="tx1"/>
                </a:solidFill>
                <a:effectLst/>
                <a:latin typeface="+mn-lt"/>
                <a:ea typeface="+mn-ea"/>
                <a:cs typeface="+mn-cs"/>
              </a:rPr>
              <a:t> </a:t>
            </a:r>
            <a:r>
              <a:rPr lang="tr-TR" sz="1200" u="sng" kern="1200" dirty="0">
                <a:solidFill>
                  <a:schemeClr val="tx1"/>
                </a:solidFill>
                <a:effectLst/>
                <a:latin typeface="+mn-lt"/>
                <a:ea typeface="+mn-ea"/>
                <a:cs typeface="+mn-cs"/>
              </a:rPr>
              <a:t>organizatörlerce</a:t>
            </a:r>
            <a:r>
              <a:rPr lang="tr-TR" sz="1200" kern="1200" dirty="0">
                <a:solidFill>
                  <a:schemeClr val="tx1"/>
                </a:solidFill>
                <a:effectLst/>
                <a:latin typeface="+mn-lt"/>
                <a:ea typeface="+mn-ea"/>
                <a:cs typeface="+mn-cs"/>
              </a:rPr>
              <a:t> yalnızca </a:t>
            </a:r>
            <a:r>
              <a:rPr lang="tr-TR" sz="1200" kern="1200" dirty="0" err="1">
                <a:solidFill>
                  <a:schemeClr val="tx1"/>
                </a:solidFill>
                <a:effectLst/>
                <a:latin typeface="+mn-lt"/>
                <a:ea typeface="+mn-ea"/>
                <a:cs typeface="+mn-cs"/>
              </a:rPr>
              <a:t>sektörel</a:t>
            </a:r>
            <a:r>
              <a:rPr lang="tr-TR" sz="1200" kern="1200" dirty="0">
                <a:solidFill>
                  <a:schemeClr val="tx1"/>
                </a:solidFill>
                <a:effectLst/>
                <a:latin typeface="+mn-lt"/>
                <a:ea typeface="+mn-ea"/>
                <a:cs typeface="+mn-cs"/>
              </a:rPr>
              <a:t> Türk ihraç ürünlerinin tanıtımı amacıyla düzenlenen yurt dışı fuarları</a:t>
            </a:r>
            <a:r>
              <a:rPr lang="tr-TR" sz="1200" kern="1200" baseline="0" dirty="0">
                <a:solidFill>
                  <a:schemeClr val="tx1"/>
                </a:solidFill>
                <a:effectLst/>
                <a:latin typeface="+mn-lt"/>
                <a:ea typeface="+mn-ea"/>
                <a:cs typeface="+mn-cs"/>
              </a:rPr>
              <a:t> ifade eder.</a:t>
            </a:r>
            <a:endParaRPr lang="tr-TR" sz="1200" kern="1200" dirty="0">
              <a:solidFill>
                <a:schemeClr val="tx1"/>
              </a:solidFill>
              <a:effectLst/>
              <a:latin typeface="+mn-lt"/>
              <a:ea typeface="+mn-ea"/>
              <a:cs typeface="+mn-cs"/>
            </a:endParaRPr>
          </a:p>
          <a:p>
            <a:r>
              <a:rPr lang="tr-TR" sz="1200" b="1" kern="1200" dirty="0">
                <a:solidFill>
                  <a:schemeClr val="tx1"/>
                </a:solidFill>
                <a:effectLst/>
                <a:latin typeface="+mn-lt"/>
                <a:ea typeface="+mn-ea"/>
                <a:cs typeface="+mn-cs"/>
              </a:rPr>
              <a:t>	C.</a:t>
            </a:r>
            <a:r>
              <a:rPr lang="tr-TR" sz="1200" kern="1200" dirty="0">
                <a:solidFill>
                  <a:schemeClr val="tx1"/>
                </a:solidFill>
                <a:effectLst/>
                <a:latin typeface="+mn-lt"/>
                <a:ea typeface="+mn-ea"/>
                <a:cs typeface="+mn-cs"/>
              </a:rPr>
              <a:t> </a:t>
            </a:r>
            <a:r>
              <a:rPr lang="tr-TR" sz="1200" b="1" kern="1200" dirty="0">
                <a:solidFill>
                  <a:schemeClr val="tx1"/>
                </a:solidFill>
                <a:effectLst/>
                <a:latin typeface="+mn-lt"/>
                <a:ea typeface="+mn-ea"/>
                <a:cs typeface="+mn-cs"/>
              </a:rPr>
              <a:t>Yabancı Firma Katılımlı </a:t>
            </a:r>
            <a:r>
              <a:rPr lang="tr-TR" sz="1200" b="1" kern="1200" dirty="0" err="1">
                <a:solidFill>
                  <a:schemeClr val="tx1"/>
                </a:solidFill>
                <a:effectLst/>
                <a:latin typeface="+mn-lt"/>
                <a:ea typeface="+mn-ea"/>
                <a:cs typeface="+mn-cs"/>
              </a:rPr>
              <a:t>Sektörel</a:t>
            </a:r>
            <a:r>
              <a:rPr lang="tr-TR" sz="1200" b="1" kern="1200" dirty="0">
                <a:solidFill>
                  <a:schemeClr val="tx1"/>
                </a:solidFill>
                <a:effectLst/>
                <a:latin typeface="+mn-lt"/>
                <a:ea typeface="+mn-ea"/>
                <a:cs typeface="+mn-cs"/>
              </a:rPr>
              <a:t> Fuar,</a:t>
            </a:r>
            <a:r>
              <a:rPr lang="tr-TR" sz="1200" kern="1200" dirty="0">
                <a:solidFill>
                  <a:schemeClr val="tx1"/>
                </a:solidFill>
                <a:effectLst/>
                <a:latin typeface="+mn-lt"/>
                <a:ea typeface="+mn-ea"/>
                <a:cs typeface="+mn-cs"/>
              </a:rPr>
              <a:t> </a:t>
            </a:r>
            <a:r>
              <a:rPr lang="tr-TR" sz="1200" u="sng" kern="1200" dirty="0">
                <a:solidFill>
                  <a:schemeClr val="tx1"/>
                </a:solidFill>
                <a:effectLst/>
                <a:latin typeface="+mn-lt"/>
                <a:ea typeface="+mn-ea"/>
                <a:cs typeface="+mn-cs"/>
              </a:rPr>
              <a:t>organizatörlerce</a:t>
            </a:r>
            <a:r>
              <a:rPr lang="tr-TR" sz="1200" kern="1200" dirty="0">
                <a:solidFill>
                  <a:schemeClr val="tx1"/>
                </a:solidFill>
                <a:effectLst/>
                <a:latin typeface="+mn-lt"/>
                <a:ea typeface="+mn-ea"/>
                <a:cs typeface="+mn-cs"/>
              </a:rPr>
              <a:t> düzenlenen ve katılımcıların yanı sıra yabancı katılımcılarla gerçekleştirilen </a:t>
            </a:r>
            <a:r>
              <a:rPr lang="tr-TR" sz="1200" kern="1200" dirty="0" err="1">
                <a:solidFill>
                  <a:schemeClr val="tx1"/>
                </a:solidFill>
                <a:effectLst/>
                <a:latin typeface="+mn-lt"/>
                <a:ea typeface="+mn-ea"/>
                <a:cs typeface="+mn-cs"/>
              </a:rPr>
              <a:t>sektörel</a:t>
            </a:r>
            <a:r>
              <a:rPr lang="tr-TR" sz="1200" kern="1200" dirty="0">
                <a:solidFill>
                  <a:schemeClr val="tx1"/>
                </a:solidFill>
                <a:effectLst/>
                <a:latin typeface="+mn-lt"/>
                <a:ea typeface="+mn-ea"/>
                <a:cs typeface="+mn-cs"/>
              </a:rPr>
              <a:t> nitelikli yurt dışı fuarları</a:t>
            </a:r>
            <a:r>
              <a:rPr lang="tr-TR" sz="1200" kern="1200" baseline="0" dirty="0">
                <a:solidFill>
                  <a:schemeClr val="tx1"/>
                </a:solidFill>
                <a:effectLst/>
                <a:latin typeface="+mn-lt"/>
                <a:ea typeface="+mn-ea"/>
                <a:cs typeface="+mn-cs"/>
              </a:rPr>
              <a:t> ifade eder.</a:t>
            </a:r>
          </a:p>
          <a:p>
            <a:r>
              <a:rPr lang="tr-TR" sz="1200" b="1" kern="1200" baseline="0" dirty="0">
                <a:solidFill>
                  <a:schemeClr val="tx1"/>
                </a:solidFill>
                <a:effectLst/>
                <a:latin typeface="+mn-lt"/>
                <a:ea typeface="+mn-ea"/>
                <a:cs typeface="+mn-cs"/>
              </a:rPr>
              <a:t>	D. </a:t>
            </a:r>
            <a:r>
              <a:rPr lang="tr-TR" sz="1200" b="1" kern="1200" dirty="0">
                <a:solidFill>
                  <a:schemeClr val="tx1"/>
                </a:solidFill>
                <a:effectLst/>
                <a:latin typeface="+mn-lt"/>
                <a:ea typeface="+mn-ea"/>
                <a:cs typeface="+mn-cs"/>
              </a:rPr>
              <a:t>Milli Katılım:</a:t>
            </a:r>
            <a:r>
              <a:rPr lang="tr-TR" sz="1200" kern="1200" dirty="0">
                <a:solidFill>
                  <a:schemeClr val="tx1"/>
                </a:solidFill>
                <a:effectLst/>
                <a:latin typeface="+mn-lt"/>
                <a:ea typeface="+mn-ea"/>
                <a:cs typeface="+mn-cs"/>
              </a:rPr>
              <a:t> Yurt dışında düzenlenen genel veya </a:t>
            </a:r>
            <a:r>
              <a:rPr lang="tr-TR" sz="1200" kern="1200" dirty="0" err="1">
                <a:solidFill>
                  <a:schemeClr val="tx1"/>
                </a:solidFill>
                <a:effectLst/>
                <a:latin typeface="+mn-lt"/>
                <a:ea typeface="+mn-ea"/>
                <a:cs typeface="+mn-cs"/>
              </a:rPr>
              <a:t>sektörel</a:t>
            </a:r>
            <a:r>
              <a:rPr lang="tr-TR" sz="1200" kern="1200" dirty="0">
                <a:solidFill>
                  <a:schemeClr val="tx1"/>
                </a:solidFill>
                <a:effectLst/>
                <a:latin typeface="+mn-lt"/>
                <a:ea typeface="+mn-ea"/>
                <a:cs typeface="+mn-cs"/>
              </a:rPr>
              <a:t> nitelikteki uluslararası fuarlara Türk firmalarının Bakanlık tarafından görevlendirilen organizatör koordinatörlüğünde gerçekleştirdiği </a:t>
            </a:r>
            <a:r>
              <a:rPr lang="tr-TR" sz="1200" b="1" kern="1200" dirty="0">
                <a:solidFill>
                  <a:schemeClr val="tx1"/>
                </a:solidFill>
                <a:effectLst/>
                <a:latin typeface="+mn-lt"/>
                <a:ea typeface="+mn-ea"/>
                <a:cs typeface="+mn-cs"/>
              </a:rPr>
              <a:t>toplu katılımlarını</a:t>
            </a:r>
            <a:r>
              <a:rPr lang="tr-TR" sz="1200" b="1" kern="1200" baseline="0" dirty="0">
                <a:solidFill>
                  <a:schemeClr val="tx1"/>
                </a:solidFill>
                <a:effectLst/>
                <a:latin typeface="+mn-lt"/>
                <a:ea typeface="+mn-ea"/>
                <a:cs typeface="+mn-cs"/>
              </a:rPr>
              <a:t> </a:t>
            </a:r>
            <a:r>
              <a:rPr lang="tr-TR" sz="1200" kern="1200" baseline="0" dirty="0">
                <a:solidFill>
                  <a:schemeClr val="tx1"/>
                </a:solidFill>
                <a:effectLst/>
                <a:latin typeface="+mn-lt"/>
                <a:ea typeface="+mn-ea"/>
                <a:cs typeface="+mn-cs"/>
              </a:rPr>
              <a:t>ifade eder.</a:t>
            </a:r>
            <a:endParaRPr lang="tr-TR" sz="1200" kern="1200" dirty="0">
              <a:solidFill>
                <a:schemeClr val="tx1"/>
              </a:solidFill>
              <a:effectLst/>
              <a:latin typeface="+mn-lt"/>
              <a:ea typeface="+mn-ea"/>
              <a:cs typeface="+mn-cs"/>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tr-TR" sz="1200" b="0" kern="1200" dirty="0">
              <a:solidFill>
                <a:schemeClr val="tx1"/>
              </a:solidFill>
              <a:effectLst/>
              <a:latin typeface="+mn-lt"/>
              <a:ea typeface="+mn-ea"/>
              <a:cs typeface="+mn-cs"/>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tr-TR" sz="1200" b="1" kern="1200" dirty="0">
                <a:solidFill>
                  <a:schemeClr val="tx1"/>
                </a:solidFill>
                <a:effectLst/>
                <a:latin typeface="+mn-lt"/>
                <a:ea typeface="+mn-ea"/>
                <a:cs typeface="+mn-cs"/>
              </a:rPr>
              <a:t>2.</a:t>
            </a:r>
            <a:r>
              <a:rPr lang="tr-TR" sz="1200" b="1" kern="1200" baseline="0" dirty="0">
                <a:solidFill>
                  <a:schemeClr val="tx1"/>
                </a:solidFill>
                <a:effectLst/>
                <a:latin typeface="+mn-lt"/>
                <a:ea typeface="+mn-ea"/>
                <a:cs typeface="+mn-cs"/>
              </a:rPr>
              <a:t> </a:t>
            </a:r>
            <a:r>
              <a:rPr lang="tr-TR" sz="1200" b="1" kern="1200" dirty="0">
                <a:solidFill>
                  <a:schemeClr val="tx1"/>
                </a:solidFill>
                <a:effectLst/>
                <a:latin typeface="+mn-lt"/>
                <a:ea typeface="+mn-ea"/>
                <a:cs typeface="+mn-cs"/>
              </a:rPr>
              <a:t>Bireysel Katılım:</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İBGS’lerden</a:t>
            </a:r>
            <a:r>
              <a:rPr lang="tr-TR" sz="1200" kern="1200" dirty="0">
                <a:solidFill>
                  <a:schemeClr val="tx1"/>
                </a:solidFill>
                <a:effectLst/>
                <a:latin typeface="+mn-lt"/>
                <a:ea typeface="+mn-ea"/>
                <a:cs typeface="+mn-cs"/>
              </a:rPr>
              <a:t> gelen taleplere istinaden veya</a:t>
            </a:r>
            <a:r>
              <a:rPr lang="tr-TR" sz="1200" b="1"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re’sen</a:t>
            </a:r>
            <a:r>
              <a:rPr lang="tr-TR" sz="1200" kern="1200" dirty="0">
                <a:solidFill>
                  <a:schemeClr val="tx1"/>
                </a:solidFill>
                <a:effectLst/>
                <a:latin typeface="+mn-lt"/>
                <a:ea typeface="+mn-ea"/>
                <a:cs typeface="+mn-cs"/>
              </a:rPr>
              <a:t> Bakanlıkça belirlenerek Bakanlık resmi web sayfasında ilan edilen ve yurt dışında düzenlenen desteklenecek </a:t>
            </a:r>
            <a:r>
              <a:rPr lang="tr-TR" sz="1200" b="1" kern="1200" dirty="0" err="1">
                <a:solidFill>
                  <a:schemeClr val="tx1"/>
                </a:solidFill>
                <a:effectLst/>
                <a:latin typeface="+mn-lt"/>
                <a:ea typeface="+mn-ea"/>
                <a:cs typeface="+mn-cs"/>
              </a:rPr>
              <a:t>sektörel</a:t>
            </a:r>
            <a:r>
              <a:rPr lang="tr-TR" sz="1200" kern="1200" dirty="0">
                <a:solidFill>
                  <a:schemeClr val="tx1"/>
                </a:solidFill>
                <a:effectLst/>
                <a:latin typeface="+mn-lt"/>
                <a:ea typeface="+mn-ea"/>
                <a:cs typeface="+mn-cs"/>
              </a:rPr>
              <a:t> nitelikteki uluslararası fuarlar listesinde yer alan fuarlara katılımcıların </a:t>
            </a:r>
            <a:r>
              <a:rPr lang="tr-TR" sz="1200" b="1" kern="1200" dirty="0">
                <a:solidFill>
                  <a:schemeClr val="tx1"/>
                </a:solidFill>
                <a:effectLst/>
                <a:latin typeface="+mn-lt"/>
                <a:ea typeface="+mn-ea"/>
                <a:cs typeface="+mn-cs"/>
              </a:rPr>
              <a:t>doğrudan</a:t>
            </a:r>
            <a:r>
              <a:rPr lang="tr-TR" sz="1200" kern="1200" dirty="0">
                <a:solidFill>
                  <a:schemeClr val="tx1"/>
                </a:solidFill>
                <a:effectLst/>
                <a:latin typeface="+mn-lt"/>
                <a:ea typeface="+mn-ea"/>
                <a:cs typeface="+mn-cs"/>
              </a:rPr>
              <a:t> katılımlarını</a:t>
            </a:r>
            <a:r>
              <a:rPr lang="tr-TR" sz="1200" kern="1200" baseline="0" dirty="0">
                <a:solidFill>
                  <a:schemeClr val="tx1"/>
                </a:solidFill>
                <a:effectLst/>
                <a:latin typeface="+mn-lt"/>
                <a:ea typeface="+mn-ea"/>
                <a:cs typeface="+mn-cs"/>
              </a:rPr>
              <a:t> ifade eder. </a:t>
            </a:r>
            <a:r>
              <a:rPr lang="tr-TR" sz="1200" kern="1200" dirty="0">
                <a:solidFill>
                  <a:schemeClr val="tx1"/>
                </a:solidFill>
                <a:effectLst/>
                <a:latin typeface="+mn-lt"/>
                <a:ea typeface="+mn-ea"/>
                <a:cs typeface="+mn-cs"/>
              </a:rPr>
              <a:t>(Genel nitelikteki uluslararası fuarlara bireysel</a:t>
            </a:r>
            <a:r>
              <a:rPr lang="tr-TR" sz="1200" kern="1200" baseline="0" dirty="0">
                <a:solidFill>
                  <a:schemeClr val="tx1"/>
                </a:solidFill>
                <a:effectLst/>
                <a:latin typeface="+mn-lt"/>
                <a:ea typeface="+mn-ea"/>
                <a:cs typeface="+mn-cs"/>
              </a:rPr>
              <a:t> katılım gerçekleştirilmiyor.)</a:t>
            </a:r>
            <a:endParaRPr lang="tr-TR" sz="1200" kern="1200" dirty="0">
              <a:solidFill>
                <a:schemeClr val="tx1"/>
              </a:solidFill>
              <a:effectLst/>
              <a:latin typeface="+mn-lt"/>
              <a:ea typeface="+mn-ea"/>
              <a:cs typeface="+mn-cs"/>
            </a:endParaRPr>
          </a:p>
          <a:p>
            <a:endParaRPr lang="tr-TR" dirty="0"/>
          </a:p>
        </p:txBody>
      </p:sp>
      <p:sp>
        <p:nvSpPr>
          <p:cNvPr id="4" name="Slayt Numarası Yer Tutucusu 3"/>
          <p:cNvSpPr>
            <a:spLocks noGrp="1"/>
          </p:cNvSpPr>
          <p:nvPr>
            <p:ph type="sldNum" sz="quarter" idx="10"/>
          </p:nvPr>
        </p:nvSpPr>
        <p:spPr/>
        <p:txBody>
          <a:bodyPr/>
          <a:lstStyle/>
          <a:p>
            <a:pPr>
              <a:defRPr/>
            </a:pPr>
            <a:fld id="{E0FE8451-306F-4C9B-A0DD-03B4AFD64E90}" type="slidenum">
              <a:rPr lang="en-US" altLang="tr-TR" smtClean="0"/>
              <a:pPr>
                <a:defRPr/>
              </a:pPr>
              <a:t>34</a:t>
            </a:fld>
            <a:endParaRPr lang="en-US" altLang="tr-TR"/>
          </a:p>
        </p:txBody>
      </p:sp>
    </p:spTree>
    <p:extLst>
      <p:ext uri="{BB962C8B-B14F-4D97-AF65-F5344CB8AC3E}">
        <p14:creationId xmlns:p14="http://schemas.microsoft.com/office/powerpoint/2010/main" val="40255599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tr-TR" sz="1200" b="1" u="sng" kern="1200" baseline="0" dirty="0">
                <a:solidFill>
                  <a:schemeClr val="tx1"/>
                </a:solidFill>
                <a:effectLst/>
                <a:latin typeface="+mn-lt"/>
                <a:ea typeface="+mn-ea"/>
                <a:cs typeface="+mn-cs"/>
              </a:rPr>
              <a:t>Yurtdışı Fuarlara Katılım Türleri</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tr-TR" sz="1200" b="1" kern="1200" baseline="0" dirty="0">
              <a:solidFill>
                <a:schemeClr val="tx1"/>
              </a:solidFill>
              <a:effectLst/>
              <a:latin typeface="+mn-lt"/>
              <a:ea typeface="+mn-ea"/>
              <a:cs typeface="+mn-cs"/>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tr-TR" sz="1200" b="1" kern="1200" dirty="0">
                <a:solidFill>
                  <a:schemeClr val="tx1"/>
                </a:solidFill>
                <a:effectLst/>
                <a:latin typeface="+mn-lt"/>
                <a:ea typeface="+mn-ea"/>
                <a:cs typeface="+mn-cs"/>
              </a:rPr>
              <a:t>1. Yurt Dışı Fuar Organizasyonu,</a:t>
            </a:r>
            <a:r>
              <a:rPr lang="tr-TR" sz="1200" kern="1200" dirty="0">
                <a:solidFill>
                  <a:schemeClr val="tx1"/>
                </a:solidFill>
                <a:effectLst/>
                <a:latin typeface="+mn-lt"/>
                <a:ea typeface="+mn-ea"/>
                <a:cs typeface="+mn-cs"/>
              </a:rPr>
              <a:t> Türk ihraç ürünlerinin tanıtılması ve pazarlanması amacıyla Bakanlık tarafından görevlendirilen organizatör koordinatörlüğünde yurt dışında düzenlenen; </a:t>
            </a:r>
            <a:r>
              <a:rPr lang="tr-TR" sz="1200" b="1" kern="1200" dirty="0">
                <a:solidFill>
                  <a:schemeClr val="tx1"/>
                </a:solidFill>
                <a:effectLst/>
                <a:latin typeface="+mn-lt"/>
                <a:ea typeface="+mn-ea"/>
                <a:cs typeface="+mn-cs"/>
              </a:rPr>
              <a:t>a)</a:t>
            </a:r>
            <a:r>
              <a:rPr lang="tr-TR" sz="1200" kern="1200" dirty="0">
                <a:solidFill>
                  <a:schemeClr val="tx1"/>
                </a:solidFill>
                <a:effectLst/>
                <a:latin typeface="+mn-lt"/>
                <a:ea typeface="+mn-ea"/>
                <a:cs typeface="+mn-cs"/>
              </a:rPr>
              <a:t> Türk İhraç Ürünleri Fuarı, </a:t>
            </a:r>
            <a:r>
              <a:rPr lang="tr-TR" sz="1200" b="1" kern="1200" dirty="0">
                <a:solidFill>
                  <a:schemeClr val="tx1"/>
                </a:solidFill>
                <a:effectLst/>
                <a:latin typeface="+mn-lt"/>
                <a:ea typeface="+mn-ea"/>
                <a:cs typeface="+mn-cs"/>
              </a:rPr>
              <a:t>b)</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Sektörel</a:t>
            </a:r>
            <a:r>
              <a:rPr lang="tr-TR" sz="1200" kern="1200" dirty="0">
                <a:solidFill>
                  <a:schemeClr val="tx1"/>
                </a:solidFill>
                <a:effectLst/>
                <a:latin typeface="+mn-lt"/>
                <a:ea typeface="+mn-ea"/>
                <a:cs typeface="+mn-cs"/>
              </a:rPr>
              <a:t> Türk İhraç Ürünleri Fuarı, </a:t>
            </a:r>
            <a:r>
              <a:rPr lang="tr-TR" sz="1200" b="1" kern="1200" dirty="0">
                <a:solidFill>
                  <a:schemeClr val="tx1"/>
                </a:solidFill>
                <a:effectLst/>
                <a:latin typeface="+mn-lt"/>
                <a:ea typeface="+mn-ea"/>
                <a:cs typeface="+mn-cs"/>
              </a:rPr>
              <a:t>c)</a:t>
            </a:r>
            <a:r>
              <a:rPr lang="tr-TR" sz="1200" kern="1200" dirty="0">
                <a:solidFill>
                  <a:schemeClr val="tx1"/>
                </a:solidFill>
                <a:effectLst/>
                <a:latin typeface="+mn-lt"/>
                <a:ea typeface="+mn-ea"/>
                <a:cs typeface="+mn-cs"/>
              </a:rPr>
              <a:t> Yabancı Firma Katılımlı </a:t>
            </a:r>
            <a:r>
              <a:rPr lang="tr-TR" sz="1200" kern="1200" dirty="0" err="1">
                <a:solidFill>
                  <a:schemeClr val="tx1"/>
                </a:solidFill>
                <a:effectLst/>
                <a:latin typeface="+mn-lt"/>
                <a:ea typeface="+mn-ea"/>
                <a:cs typeface="+mn-cs"/>
              </a:rPr>
              <a:t>Sektörel</a:t>
            </a:r>
            <a:r>
              <a:rPr lang="tr-TR" sz="1200" kern="1200" dirty="0">
                <a:solidFill>
                  <a:schemeClr val="tx1"/>
                </a:solidFill>
                <a:effectLst/>
                <a:latin typeface="+mn-lt"/>
                <a:ea typeface="+mn-ea"/>
                <a:cs typeface="+mn-cs"/>
              </a:rPr>
              <a:t> Fuar ve </a:t>
            </a:r>
            <a:r>
              <a:rPr lang="tr-TR" sz="1200" b="1" kern="1200" dirty="0">
                <a:solidFill>
                  <a:schemeClr val="tx1"/>
                </a:solidFill>
                <a:effectLst/>
                <a:latin typeface="+mn-lt"/>
                <a:ea typeface="+mn-ea"/>
                <a:cs typeface="+mn-cs"/>
              </a:rPr>
              <a:t>d) </a:t>
            </a:r>
            <a:r>
              <a:rPr lang="tr-TR" sz="1200" kern="1200" dirty="0">
                <a:solidFill>
                  <a:schemeClr val="tx1"/>
                </a:solidFill>
                <a:effectLst/>
                <a:latin typeface="+mn-lt"/>
                <a:ea typeface="+mn-ea"/>
                <a:cs typeface="+mn-cs"/>
              </a:rPr>
              <a:t>Milli Katılım organizasyonunu ifade eder.</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tr-TR" sz="1200" kern="1200" dirty="0">
              <a:solidFill>
                <a:schemeClr val="tx1"/>
              </a:solidFill>
              <a:effectLst/>
              <a:latin typeface="+mn-lt"/>
              <a:ea typeface="+mn-ea"/>
              <a:cs typeface="+mn-cs"/>
            </a:endParaRPr>
          </a:p>
          <a:p>
            <a:r>
              <a:rPr lang="tr-TR" sz="1200" b="1" kern="1200" dirty="0">
                <a:solidFill>
                  <a:schemeClr val="tx1"/>
                </a:solidFill>
                <a:effectLst/>
                <a:latin typeface="+mn-lt"/>
                <a:ea typeface="+mn-ea"/>
                <a:cs typeface="+mn-cs"/>
              </a:rPr>
              <a:t>	A. Türk İhraç Ürünleri Fuarı,</a:t>
            </a:r>
            <a:r>
              <a:rPr lang="tr-TR" sz="1200" kern="1200" dirty="0">
                <a:solidFill>
                  <a:schemeClr val="tx1"/>
                </a:solidFill>
                <a:effectLst/>
                <a:latin typeface="+mn-lt"/>
                <a:ea typeface="+mn-ea"/>
                <a:cs typeface="+mn-cs"/>
              </a:rPr>
              <a:t> </a:t>
            </a:r>
            <a:r>
              <a:rPr lang="tr-TR" sz="1200" u="sng" kern="1200" dirty="0">
                <a:solidFill>
                  <a:schemeClr val="tx1"/>
                </a:solidFill>
                <a:effectLst/>
                <a:latin typeface="+mn-lt"/>
                <a:ea typeface="+mn-ea"/>
                <a:cs typeface="+mn-cs"/>
              </a:rPr>
              <a:t>organizatörlerce</a:t>
            </a:r>
            <a:r>
              <a:rPr lang="tr-TR" sz="1200" kern="1200" dirty="0">
                <a:solidFill>
                  <a:schemeClr val="tx1"/>
                </a:solidFill>
                <a:effectLst/>
                <a:latin typeface="+mn-lt"/>
                <a:ea typeface="+mn-ea"/>
                <a:cs typeface="+mn-cs"/>
              </a:rPr>
              <a:t> yalnızca Türk ihraç ürünlerinin tanıtımı amacıyla düzenlenen yurt dışı fuarları</a:t>
            </a:r>
            <a:r>
              <a:rPr lang="tr-TR" sz="1200" kern="1200" baseline="0" dirty="0">
                <a:solidFill>
                  <a:schemeClr val="tx1"/>
                </a:solidFill>
                <a:effectLst/>
                <a:latin typeface="+mn-lt"/>
                <a:ea typeface="+mn-ea"/>
                <a:cs typeface="+mn-cs"/>
              </a:rPr>
              <a:t> ifade eder. </a:t>
            </a:r>
            <a:r>
              <a:rPr lang="tr-TR" sz="1200" b="1" kern="1200" baseline="0" dirty="0">
                <a:solidFill>
                  <a:schemeClr val="tx1"/>
                </a:solidFill>
                <a:effectLst/>
                <a:latin typeface="+mn-lt"/>
                <a:ea typeface="+mn-ea"/>
                <a:cs typeface="+mn-cs"/>
              </a:rPr>
              <a:t>(yetkili organizatör)</a:t>
            </a:r>
          </a:p>
          <a:p>
            <a:r>
              <a:rPr lang="tr-TR" sz="1200" kern="1200" dirty="0">
                <a:solidFill>
                  <a:schemeClr val="tx1"/>
                </a:solidFill>
                <a:effectLst/>
                <a:latin typeface="+mn-lt"/>
                <a:ea typeface="+mn-ea"/>
                <a:cs typeface="+mn-cs"/>
              </a:rPr>
              <a:t> 	</a:t>
            </a:r>
            <a:r>
              <a:rPr lang="tr-TR" sz="1200" b="1" kern="1200" dirty="0">
                <a:solidFill>
                  <a:schemeClr val="tx1"/>
                </a:solidFill>
                <a:effectLst/>
                <a:latin typeface="+mn-lt"/>
                <a:ea typeface="+mn-ea"/>
                <a:cs typeface="+mn-cs"/>
              </a:rPr>
              <a:t>B.</a:t>
            </a:r>
            <a:r>
              <a:rPr lang="tr-TR" sz="1200" kern="1200" dirty="0">
                <a:solidFill>
                  <a:schemeClr val="tx1"/>
                </a:solidFill>
                <a:effectLst/>
                <a:latin typeface="+mn-lt"/>
                <a:ea typeface="+mn-ea"/>
                <a:cs typeface="+mn-cs"/>
              </a:rPr>
              <a:t> </a:t>
            </a:r>
            <a:r>
              <a:rPr lang="tr-TR" sz="1200" b="1" kern="1200" dirty="0" err="1">
                <a:solidFill>
                  <a:schemeClr val="tx1"/>
                </a:solidFill>
                <a:effectLst/>
                <a:latin typeface="+mn-lt"/>
                <a:ea typeface="+mn-ea"/>
                <a:cs typeface="+mn-cs"/>
              </a:rPr>
              <a:t>Sektörel</a:t>
            </a:r>
            <a:r>
              <a:rPr lang="tr-TR" sz="1200" b="1" kern="1200" dirty="0">
                <a:solidFill>
                  <a:schemeClr val="tx1"/>
                </a:solidFill>
                <a:effectLst/>
                <a:latin typeface="+mn-lt"/>
                <a:ea typeface="+mn-ea"/>
                <a:cs typeface="+mn-cs"/>
              </a:rPr>
              <a:t> Türk İhraç Ürünleri Fuarı,</a:t>
            </a:r>
            <a:r>
              <a:rPr lang="tr-TR" sz="1200" kern="1200" dirty="0">
                <a:solidFill>
                  <a:schemeClr val="tx1"/>
                </a:solidFill>
                <a:effectLst/>
                <a:latin typeface="+mn-lt"/>
                <a:ea typeface="+mn-ea"/>
                <a:cs typeface="+mn-cs"/>
              </a:rPr>
              <a:t> </a:t>
            </a:r>
            <a:r>
              <a:rPr lang="tr-TR" sz="1200" u="sng" kern="1200" dirty="0">
                <a:solidFill>
                  <a:schemeClr val="tx1"/>
                </a:solidFill>
                <a:effectLst/>
                <a:latin typeface="+mn-lt"/>
                <a:ea typeface="+mn-ea"/>
                <a:cs typeface="+mn-cs"/>
              </a:rPr>
              <a:t>organizatörlerce</a:t>
            </a:r>
            <a:r>
              <a:rPr lang="tr-TR" sz="1200" kern="1200" dirty="0">
                <a:solidFill>
                  <a:schemeClr val="tx1"/>
                </a:solidFill>
                <a:effectLst/>
                <a:latin typeface="+mn-lt"/>
                <a:ea typeface="+mn-ea"/>
                <a:cs typeface="+mn-cs"/>
              </a:rPr>
              <a:t> yalnızca </a:t>
            </a:r>
            <a:r>
              <a:rPr lang="tr-TR" sz="1200" kern="1200" dirty="0" err="1">
                <a:solidFill>
                  <a:schemeClr val="tx1"/>
                </a:solidFill>
                <a:effectLst/>
                <a:latin typeface="+mn-lt"/>
                <a:ea typeface="+mn-ea"/>
                <a:cs typeface="+mn-cs"/>
              </a:rPr>
              <a:t>sektörel</a:t>
            </a:r>
            <a:r>
              <a:rPr lang="tr-TR" sz="1200" kern="1200" dirty="0">
                <a:solidFill>
                  <a:schemeClr val="tx1"/>
                </a:solidFill>
                <a:effectLst/>
                <a:latin typeface="+mn-lt"/>
                <a:ea typeface="+mn-ea"/>
                <a:cs typeface="+mn-cs"/>
              </a:rPr>
              <a:t> Türk ihraç ürünlerinin tanıtımı amacıyla düzenlenen yurt dışı fuarları</a:t>
            </a:r>
            <a:r>
              <a:rPr lang="tr-TR" sz="1200" kern="1200" baseline="0" dirty="0">
                <a:solidFill>
                  <a:schemeClr val="tx1"/>
                </a:solidFill>
                <a:effectLst/>
                <a:latin typeface="+mn-lt"/>
                <a:ea typeface="+mn-ea"/>
                <a:cs typeface="+mn-cs"/>
              </a:rPr>
              <a:t> ifade eder. </a:t>
            </a:r>
            <a:r>
              <a:rPr lang="tr-TR" sz="1200" b="1" kern="1200" baseline="0" dirty="0">
                <a:solidFill>
                  <a:schemeClr val="tx1"/>
                </a:solidFill>
                <a:effectLst/>
                <a:latin typeface="+mn-lt"/>
                <a:ea typeface="+mn-ea"/>
                <a:cs typeface="+mn-cs"/>
              </a:rPr>
              <a:t>(yetkili organizatör)</a:t>
            </a:r>
            <a:endParaRPr lang="tr-TR" sz="1200" kern="1200" dirty="0">
              <a:solidFill>
                <a:schemeClr val="tx1"/>
              </a:solidFill>
              <a:effectLst/>
              <a:latin typeface="+mn-lt"/>
              <a:ea typeface="+mn-ea"/>
              <a:cs typeface="+mn-cs"/>
            </a:endParaRPr>
          </a:p>
          <a:p>
            <a:r>
              <a:rPr lang="tr-TR" sz="1200" b="1" kern="1200" dirty="0">
                <a:solidFill>
                  <a:schemeClr val="tx1"/>
                </a:solidFill>
                <a:effectLst/>
                <a:latin typeface="+mn-lt"/>
                <a:ea typeface="+mn-ea"/>
                <a:cs typeface="+mn-cs"/>
              </a:rPr>
              <a:t>	C.</a:t>
            </a:r>
            <a:r>
              <a:rPr lang="tr-TR" sz="1200" kern="1200" dirty="0">
                <a:solidFill>
                  <a:schemeClr val="tx1"/>
                </a:solidFill>
                <a:effectLst/>
                <a:latin typeface="+mn-lt"/>
                <a:ea typeface="+mn-ea"/>
                <a:cs typeface="+mn-cs"/>
              </a:rPr>
              <a:t> </a:t>
            </a:r>
            <a:r>
              <a:rPr lang="tr-TR" sz="1200" b="1" kern="1200" dirty="0">
                <a:solidFill>
                  <a:schemeClr val="tx1"/>
                </a:solidFill>
                <a:effectLst/>
                <a:latin typeface="+mn-lt"/>
                <a:ea typeface="+mn-ea"/>
                <a:cs typeface="+mn-cs"/>
              </a:rPr>
              <a:t>Yabancı Firma Katılımlı </a:t>
            </a:r>
            <a:r>
              <a:rPr lang="tr-TR" sz="1200" b="1" kern="1200" dirty="0" err="1">
                <a:solidFill>
                  <a:schemeClr val="tx1"/>
                </a:solidFill>
                <a:effectLst/>
                <a:latin typeface="+mn-lt"/>
                <a:ea typeface="+mn-ea"/>
                <a:cs typeface="+mn-cs"/>
              </a:rPr>
              <a:t>Sektörel</a:t>
            </a:r>
            <a:r>
              <a:rPr lang="tr-TR" sz="1200" b="1" kern="1200" dirty="0">
                <a:solidFill>
                  <a:schemeClr val="tx1"/>
                </a:solidFill>
                <a:effectLst/>
                <a:latin typeface="+mn-lt"/>
                <a:ea typeface="+mn-ea"/>
                <a:cs typeface="+mn-cs"/>
              </a:rPr>
              <a:t> Fuar,</a:t>
            </a:r>
            <a:r>
              <a:rPr lang="tr-TR" sz="1200" kern="1200" dirty="0">
                <a:solidFill>
                  <a:schemeClr val="tx1"/>
                </a:solidFill>
                <a:effectLst/>
                <a:latin typeface="+mn-lt"/>
                <a:ea typeface="+mn-ea"/>
                <a:cs typeface="+mn-cs"/>
              </a:rPr>
              <a:t> </a:t>
            </a:r>
            <a:r>
              <a:rPr lang="tr-TR" sz="1200" u="sng" kern="1200" dirty="0">
                <a:solidFill>
                  <a:schemeClr val="tx1"/>
                </a:solidFill>
                <a:effectLst/>
                <a:latin typeface="+mn-lt"/>
                <a:ea typeface="+mn-ea"/>
                <a:cs typeface="+mn-cs"/>
              </a:rPr>
              <a:t>organizatörlerce</a:t>
            </a:r>
            <a:r>
              <a:rPr lang="tr-TR" sz="1200" kern="1200" dirty="0">
                <a:solidFill>
                  <a:schemeClr val="tx1"/>
                </a:solidFill>
                <a:effectLst/>
                <a:latin typeface="+mn-lt"/>
                <a:ea typeface="+mn-ea"/>
                <a:cs typeface="+mn-cs"/>
              </a:rPr>
              <a:t> düzenlenen ve katılımcıların yanı sıra yabancı katılımcılarla gerçekleştirilen </a:t>
            </a:r>
            <a:r>
              <a:rPr lang="tr-TR" sz="1200" kern="1200" dirty="0" err="1">
                <a:solidFill>
                  <a:schemeClr val="tx1"/>
                </a:solidFill>
                <a:effectLst/>
                <a:latin typeface="+mn-lt"/>
                <a:ea typeface="+mn-ea"/>
                <a:cs typeface="+mn-cs"/>
              </a:rPr>
              <a:t>sektörel</a:t>
            </a:r>
            <a:r>
              <a:rPr lang="tr-TR" sz="1200" kern="1200" dirty="0">
                <a:solidFill>
                  <a:schemeClr val="tx1"/>
                </a:solidFill>
                <a:effectLst/>
                <a:latin typeface="+mn-lt"/>
                <a:ea typeface="+mn-ea"/>
                <a:cs typeface="+mn-cs"/>
              </a:rPr>
              <a:t> nitelikli yurt dışı fuarları</a:t>
            </a:r>
            <a:r>
              <a:rPr lang="tr-TR" sz="1200" kern="1200" baseline="0" dirty="0">
                <a:solidFill>
                  <a:schemeClr val="tx1"/>
                </a:solidFill>
                <a:effectLst/>
                <a:latin typeface="+mn-lt"/>
                <a:ea typeface="+mn-ea"/>
                <a:cs typeface="+mn-cs"/>
              </a:rPr>
              <a:t> ifade eder.</a:t>
            </a:r>
            <a:r>
              <a:rPr lang="tr-TR" sz="1200" b="1" kern="1200" baseline="0" dirty="0">
                <a:solidFill>
                  <a:schemeClr val="tx1"/>
                </a:solidFill>
                <a:effectLst/>
                <a:latin typeface="+mn-lt"/>
                <a:ea typeface="+mn-ea"/>
                <a:cs typeface="+mn-cs"/>
              </a:rPr>
              <a:t> (yetkili organizatör)</a:t>
            </a:r>
            <a:endParaRPr lang="tr-TR" sz="1200" kern="1200" baseline="0" dirty="0">
              <a:solidFill>
                <a:schemeClr val="tx1"/>
              </a:solidFill>
              <a:effectLst/>
              <a:latin typeface="+mn-lt"/>
              <a:ea typeface="+mn-ea"/>
              <a:cs typeface="+mn-cs"/>
            </a:endParaRPr>
          </a:p>
          <a:p>
            <a:r>
              <a:rPr lang="tr-TR" sz="1200" b="1" kern="1200" baseline="0" dirty="0">
                <a:solidFill>
                  <a:schemeClr val="tx1"/>
                </a:solidFill>
                <a:effectLst/>
                <a:latin typeface="+mn-lt"/>
                <a:ea typeface="+mn-ea"/>
                <a:cs typeface="+mn-cs"/>
              </a:rPr>
              <a:t>	D. </a:t>
            </a:r>
            <a:r>
              <a:rPr lang="tr-TR" sz="1200" b="1" kern="1200" dirty="0">
                <a:solidFill>
                  <a:schemeClr val="tx1"/>
                </a:solidFill>
                <a:effectLst/>
                <a:latin typeface="+mn-lt"/>
                <a:ea typeface="+mn-ea"/>
                <a:cs typeface="+mn-cs"/>
              </a:rPr>
              <a:t>Milli Katılım:</a:t>
            </a:r>
            <a:r>
              <a:rPr lang="tr-TR" sz="1200" kern="1200" dirty="0">
                <a:solidFill>
                  <a:schemeClr val="tx1"/>
                </a:solidFill>
                <a:effectLst/>
                <a:latin typeface="+mn-lt"/>
                <a:ea typeface="+mn-ea"/>
                <a:cs typeface="+mn-cs"/>
              </a:rPr>
              <a:t> Yurt dışında düzenlenen genel veya </a:t>
            </a:r>
            <a:r>
              <a:rPr lang="tr-TR" sz="1200" kern="1200" dirty="0" err="1">
                <a:solidFill>
                  <a:schemeClr val="tx1"/>
                </a:solidFill>
                <a:effectLst/>
                <a:latin typeface="+mn-lt"/>
                <a:ea typeface="+mn-ea"/>
                <a:cs typeface="+mn-cs"/>
              </a:rPr>
              <a:t>sektörel</a:t>
            </a:r>
            <a:r>
              <a:rPr lang="tr-TR" sz="1200" kern="1200" dirty="0">
                <a:solidFill>
                  <a:schemeClr val="tx1"/>
                </a:solidFill>
                <a:effectLst/>
                <a:latin typeface="+mn-lt"/>
                <a:ea typeface="+mn-ea"/>
                <a:cs typeface="+mn-cs"/>
              </a:rPr>
              <a:t> nitelikteki uluslararası fuarlara Türk firmalarının Bakanlık tarafından görevlendirilen organizatör koordinatörlüğünde gerçekleştirdiği toplu katılımlarını</a:t>
            </a:r>
            <a:r>
              <a:rPr lang="tr-TR" sz="1200" kern="1200" baseline="0" dirty="0">
                <a:solidFill>
                  <a:schemeClr val="tx1"/>
                </a:solidFill>
                <a:effectLst/>
                <a:latin typeface="+mn-lt"/>
                <a:ea typeface="+mn-ea"/>
                <a:cs typeface="+mn-cs"/>
              </a:rPr>
              <a:t> ifade eder. </a:t>
            </a:r>
            <a:r>
              <a:rPr lang="tr-TR" sz="1200" b="1" kern="1200" baseline="0" dirty="0">
                <a:solidFill>
                  <a:schemeClr val="tx1"/>
                </a:solidFill>
                <a:effectLst/>
                <a:latin typeface="+mn-lt"/>
                <a:ea typeface="+mn-ea"/>
                <a:cs typeface="+mn-cs"/>
              </a:rPr>
              <a:t>(</a:t>
            </a:r>
            <a:r>
              <a:rPr lang="tr-TR" sz="1200" b="1" u="sng" kern="1200" baseline="0" dirty="0">
                <a:solidFill>
                  <a:schemeClr val="tx1"/>
                </a:solidFill>
                <a:effectLst/>
                <a:latin typeface="+mn-lt"/>
                <a:ea typeface="+mn-ea"/>
                <a:cs typeface="+mn-cs"/>
              </a:rPr>
              <a:t>yabancı</a:t>
            </a:r>
            <a:r>
              <a:rPr lang="tr-TR" sz="1200" b="1" kern="1200" baseline="0" dirty="0">
                <a:solidFill>
                  <a:schemeClr val="tx1"/>
                </a:solidFill>
                <a:effectLst/>
                <a:latin typeface="+mn-lt"/>
                <a:ea typeface="+mn-ea"/>
                <a:cs typeface="+mn-cs"/>
              </a:rPr>
              <a:t> organizatör)</a:t>
            </a:r>
            <a:endParaRPr lang="tr-TR" sz="1200" kern="1200" dirty="0">
              <a:solidFill>
                <a:schemeClr val="tx1"/>
              </a:solidFill>
              <a:effectLst/>
              <a:latin typeface="+mn-lt"/>
              <a:ea typeface="+mn-ea"/>
              <a:cs typeface="+mn-cs"/>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tr-TR" sz="1200" b="0" kern="1200" dirty="0">
              <a:solidFill>
                <a:schemeClr val="tx1"/>
              </a:solidFill>
              <a:effectLst/>
              <a:latin typeface="+mn-lt"/>
              <a:ea typeface="+mn-ea"/>
              <a:cs typeface="+mn-cs"/>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tr-TR" sz="1200" b="1" kern="1200" dirty="0">
                <a:solidFill>
                  <a:schemeClr val="tx1"/>
                </a:solidFill>
                <a:effectLst/>
                <a:latin typeface="+mn-lt"/>
                <a:ea typeface="+mn-ea"/>
                <a:cs typeface="+mn-cs"/>
              </a:rPr>
              <a:t>2.</a:t>
            </a:r>
            <a:r>
              <a:rPr lang="tr-TR" sz="1200" b="1" kern="1200" baseline="0" dirty="0">
                <a:solidFill>
                  <a:schemeClr val="tx1"/>
                </a:solidFill>
                <a:effectLst/>
                <a:latin typeface="+mn-lt"/>
                <a:ea typeface="+mn-ea"/>
                <a:cs typeface="+mn-cs"/>
              </a:rPr>
              <a:t> </a:t>
            </a:r>
            <a:r>
              <a:rPr lang="tr-TR" sz="1200" b="1" kern="1200" dirty="0">
                <a:solidFill>
                  <a:schemeClr val="tx1"/>
                </a:solidFill>
                <a:effectLst/>
                <a:latin typeface="+mn-lt"/>
                <a:ea typeface="+mn-ea"/>
                <a:cs typeface="+mn-cs"/>
              </a:rPr>
              <a:t>Bireysel Katılım:</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İBGS’lerden</a:t>
            </a:r>
            <a:r>
              <a:rPr lang="tr-TR" sz="1200" kern="1200" dirty="0">
                <a:solidFill>
                  <a:schemeClr val="tx1"/>
                </a:solidFill>
                <a:effectLst/>
                <a:latin typeface="+mn-lt"/>
                <a:ea typeface="+mn-ea"/>
                <a:cs typeface="+mn-cs"/>
              </a:rPr>
              <a:t> gelen taleplere istinaden veya</a:t>
            </a:r>
            <a:r>
              <a:rPr lang="tr-TR" sz="1200" b="1"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re’sen</a:t>
            </a:r>
            <a:r>
              <a:rPr lang="tr-TR" sz="1200" kern="1200" dirty="0">
                <a:solidFill>
                  <a:schemeClr val="tx1"/>
                </a:solidFill>
                <a:effectLst/>
                <a:latin typeface="+mn-lt"/>
                <a:ea typeface="+mn-ea"/>
                <a:cs typeface="+mn-cs"/>
              </a:rPr>
              <a:t> Bakanlıkça belirlenerek Bakanlık resmi web sayfasında ilan edilen ve yurt dışında düzenlenen desteklenecek </a:t>
            </a:r>
            <a:r>
              <a:rPr lang="tr-TR" sz="1200" b="1" kern="1200" dirty="0" err="1">
                <a:solidFill>
                  <a:schemeClr val="tx1"/>
                </a:solidFill>
                <a:effectLst/>
                <a:latin typeface="+mn-lt"/>
                <a:ea typeface="+mn-ea"/>
                <a:cs typeface="+mn-cs"/>
              </a:rPr>
              <a:t>sektörel</a:t>
            </a:r>
            <a:r>
              <a:rPr lang="tr-TR" sz="1200" kern="1200" dirty="0">
                <a:solidFill>
                  <a:schemeClr val="tx1"/>
                </a:solidFill>
                <a:effectLst/>
                <a:latin typeface="+mn-lt"/>
                <a:ea typeface="+mn-ea"/>
                <a:cs typeface="+mn-cs"/>
              </a:rPr>
              <a:t> nitelikteki uluslararası fuarlar listesinde yer alan fuarlara katılımcıların </a:t>
            </a:r>
            <a:r>
              <a:rPr lang="tr-TR" sz="1200" b="1" kern="1200" dirty="0">
                <a:solidFill>
                  <a:schemeClr val="tx1"/>
                </a:solidFill>
                <a:effectLst/>
                <a:latin typeface="+mn-lt"/>
                <a:ea typeface="+mn-ea"/>
                <a:cs typeface="+mn-cs"/>
              </a:rPr>
              <a:t>doğrudan</a:t>
            </a:r>
            <a:r>
              <a:rPr lang="tr-TR" sz="1200" kern="1200" dirty="0">
                <a:solidFill>
                  <a:schemeClr val="tx1"/>
                </a:solidFill>
                <a:effectLst/>
                <a:latin typeface="+mn-lt"/>
                <a:ea typeface="+mn-ea"/>
                <a:cs typeface="+mn-cs"/>
              </a:rPr>
              <a:t> katılımlarını</a:t>
            </a:r>
            <a:r>
              <a:rPr lang="tr-TR" sz="1200" kern="1200" baseline="0" dirty="0">
                <a:solidFill>
                  <a:schemeClr val="tx1"/>
                </a:solidFill>
                <a:effectLst/>
                <a:latin typeface="+mn-lt"/>
                <a:ea typeface="+mn-ea"/>
                <a:cs typeface="+mn-cs"/>
              </a:rPr>
              <a:t> ifade eder. </a:t>
            </a:r>
            <a:r>
              <a:rPr lang="tr-TR" sz="1200" kern="1200" dirty="0">
                <a:solidFill>
                  <a:schemeClr val="tx1"/>
                </a:solidFill>
                <a:effectLst/>
                <a:latin typeface="+mn-lt"/>
                <a:ea typeface="+mn-ea"/>
                <a:cs typeface="+mn-cs"/>
              </a:rPr>
              <a:t>(Genel nitelikteki uluslararası fuarlara bireysel</a:t>
            </a:r>
            <a:r>
              <a:rPr lang="tr-TR" sz="1200" kern="1200" baseline="0" dirty="0">
                <a:solidFill>
                  <a:schemeClr val="tx1"/>
                </a:solidFill>
                <a:effectLst/>
                <a:latin typeface="+mn-lt"/>
                <a:ea typeface="+mn-ea"/>
                <a:cs typeface="+mn-cs"/>
              </a:rPr>
              <a:t> katılım gerçekleştirilmiyor.)</a:t>
            </a:r>
            <a:endParaRPr lang="tr-TR" sz="1200" kern="1200" dirty="0">
              <a:solidFill>
                <a:schemeClr val="tx1"/>
              </a:solidFill>
              <a:effectLst/>
              <a:latin typeface="+mn-lt"/>
              <a:ea typeface="+mn-ea"/>
              <a:cs typeface="+mn-cs"/>
            </a:endParaRPr>
          </a:p>
          <a:p>
            <a:endParaRPr lang="tr-TR" dirty="0"/>
          </a:p>
          <a:p>
            <a:endParaRPr lang="tr-TR" dirty="0"/>
          </a:p>
        </p:txBody>
      </p:sp>
      <p:sp>
        <p:nvSpPr>
          <p:cNvPr id="4" name="Slayt Numarası Yer Tutucusu 3"/>
          <p:cNvSpPr>
            <a:spLocks noGrp="1"/>
          </p:cNvSpPr>
          <p:nvPr>
            <p:ph type="sldNum" sz="quarter" idx="10"/>
          </p:nvPr>
        </p:nvSpPr>
        <p:spPr/>
        <p:txBody>
          <a:bodyPr/>
          <a:lstStyle/>
          <a:p>
            <a:pPr>
              <a:defRPr/>
            </a:pPr>
            <a:fld id="{E0FE8451-306F-4C9B-A0DD-03B4AFD64E90}" type="slidenum">
              <a:rPr lang="en-US" altLang="tr-TR" smtClean="0"/>
              <a:pPr>
                <a:defRPr/>
              </a:pPr>
              <a:t>35</a:t>
            </a:fld>
            <a:endParaRPr lang="en-US" altLang="tr-TR"/>
          </a:p>
        </p:txBody>
      </p:sp>
    </p:spTree>
    <p:extLst>
      <p:ext uri="{BB962C8B-B14F-4D97-AF65-F5344CB8AC3E}">
        <p14:creationId xmlns:p14="http://schemas.microsoft.com/office/powerpoint/2010/main" val="30413895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tr-TR" sz="1200" b="1" kern="1200" dirty="0">
                <a:solidFill>
                  <a:schemeClr val="tx1"/>
                </a:solidFill>
                <a:effectLst/>
                <a:latin typeface="+mn-lt"/>
                <a:ea typeface="+mn-ea"/>
                <a:cs typeface="+mn-cs"/>
              </a:rPr>
              <a:t>Bireysel Katılım:</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İBGS’lerden</a:t>
            </a:r>
            <a:r>
              <a:rPr lang="tr-TR" sz="1200" kern="1200" dirty="0">
                <a:solidFill>
                  <a:schemeClr val="tx1"/>
                </a:solidFill>
                <a:effectLst/>
                <a:latin typeface="+mn-lt"/>
                <a:ea typeface="+mn-ea"/>
                <a:cs typeface="+mn-cs"/>
              </a:rPr>
              <a:t> gelen taleplere istinaden veya</a:t>
            </a:r>
            <a:r>
              <a:rPr lang="tr-TR" sz="1200" b="1"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re’sen</a:t>
            </a:r>
            <a:r>
              <a:rPr lang="tr-TR" sz="1200" kern="1200" dirty="0">
                <a:solidFill>
                  <a:schemeClr val="tx1"/>
                </a:solidFill>
                <a:effectLst/>
                <a:latin typeface="+mn-lt"/>
                <a:ea typeface="+mn-ea"/>
                <a:cs typeface="+mn-cs"/>
              </a:rPr>
              <a:t> Bakanlıkça belirlenerek Bakanlık resmi web sayfasında ilan edilen ve yurt dışında düzenlenen desteklenecek </a:t>
            </a:r>
            <a:r>
              <a:rPr lang="tr-TR" sz="1200" kern="1200" dirty="0" err="1">
                <a:solidFill>
                  <a:schemeClr val="tx1"/>
                </a:solidFill>
                <a:effectLst/>
                <a:latin typeface="+mn-lt"/>
                <a:ea typeface="+mn-ea"/>
                <a:cs typeface="+mn-cs"/>
              </a:rPr>
              <a:t>sektörel</a:t>
            </a:r>
            <a:r>
              <a:rPr lang="tr-TR" sz="1200" kern="1200" dirty="0">
                <a:solidFill>
                  <a:schemeClr val="tx1"/>
                </a:solidFill>
                <a:effectLst/>
                <a:latin typeface="+mn-lt"/>
                <a:ea typeface="+mn-ea"/>
                <a:cs typeface="+mn-cs"/>
              </a:rPr>
              <a:t> nitelikteki uluslararası fuarlar listesinde yer alan fuarlara katılımcıların doğrudan katılımlarını</a:t>
            </a:r>
            <a:r>
              <a:rPr lang="tr-TR" sz="1200" kern="1200" baseline="0" dirty="0">
                <a:solidFill>
                  <a:schemeClr val="tx1"/>
                </a:solidFill>
                <a:effectLst/>
                <a:latin typeface="+mn-lt"/>
                <a:ea typeface="+mn-ea"/>
                <a:cs typeface="+mn-cs"/>
              </a:rPr>
              <a:t> ifade eder. </a:t>
            </a:r>
            <a:r>
              <a:rPr lang="tr-TR" sz="1200" kern="1200" dirty="0">
                <a:solidFill>
                  <a:schemeClr val="tx1"/>
                </a:solidFill>
                <a:effectLst/>
                <a:latin typeface="+mn-lt"/>
                <a:ea typeface="+mn-ea"/>
                <a:cs typeface="+mn-cs"/>
              </a:rPr>
              <a:t>(Genel nitelikteki uluslararası fuarlara bireysel</a:t>
            </a:r>
            <a:r>
              <a:rPr lang="tr-TR" sz="1200" kern="1200" baseline="0" dirty="0">
                <a:solidFill>
                  <a:schemeClr val="tx1"/>
                </a:solidFill>
                <a:effectLst/>
                <a:latin typeface="+mn-lt"/>
                <a:ea typeface="+mn-ea"/>
                <a:cs typeface="+mn-cs"/>
              </a:rPr>
              <a:t> katılım gerçekleştirilmiyor.)</a:t>
            </a:r>
            <a:endParaRPr lang="tr-TR" sz="1200" kern="1200" dirty="0">
              <a:solidFill>
                <a:schemeClr val="tx1"/>
              </a:solidFill>
              <a:effectLst/>
              <a:latin typeface="+mn-lt"/>
              <a:ea typeface="+mn-ea"/>
              <a:cs typeface="+mn-cs"/>
            </a:endParaRPr>
          </a:p>
          <a:p>
            <a:endParaRPr lang="tr-TR" dirty="0"/>
          </a:p>
        </p:txBody>
      </p:sp>
      <p:sp>
        <p:nvSpPr>
          <p:cNvPr id="4" name="Slayt Numarası Yer Tutucusu 3"/>
          <p:cNvSpPr>
            <a:spLocks noGrp="1"/>
          </p:cNvSpPr>
          <p:nvPr>
            <p:ph type="sldNum" sz="quarter" idx="10"/>
          </p:nvPr>
        </p:nvSpPr>
        <p:spPr/>
        <p:txBody>
          <a:bodyPr/>
          <a:lstStyle/>
          <a:p>
            <a:pPr>
              <a:defRPr/>
            </a:pPr>
            <a:fld id="{E0FE8451-306F-4C9B-A0DD-03B4AFD64E90}" type="slidenum">
              <a:rPr lang="en-US" altLang="tr-TR" smtClean="0"/>
              <a:pPr>
                <a:defRPr/>
              </a:pPr>
              <a:t>36</a:t>
            </a:fld>
            <a:endParaRPr lang="en-US" altLang="tr-TR"/>
          </a:p>
        </p:txBody>
      </p:sp>
    </p:spTree>
    <p:extLst>
      <p:ext uri="{BB962C8B-B14F-4D97-AF65-F5344CB8AC3E}">
        <p14:creationId xmlns:p14="http://schemas.microsoft.com/office/powerpoint/2010/main" val="39346258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ayt Görüntüsü Yer Tutucusu 1"/>
          <p:cNvSpPr>
            <a:spLocks noGrp="1" noRot="1" noChangeAspect="1" noTextEdit="1"/>
          </p:cNvSpPr>
          <p:nvPr>
            <p:ph type="sldImg"/>
          </p:nvPr>
        </p:nvSpPr>
        <p:spPr bwMode="auto">
          <a:xfrm>
            <a:off x="915988" y="742950"/>
            <a:ext cx="4965700" cy="3725863"/>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74083" name="Not Yer Tutucusu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tr-TR" sz="1200" b="1" kern="1200" dirty="0">
                <a:solidFill>
                  <a:schemeClr val="tx1"/>
                </a:solidFill>
                <a:effectLst/>
                <a:latin typeface="+mn-lt"/>
                <a:ea typeface="+mn-ea"/>
                <a:cs typeface="+mn-cs"/>
              </a:rPr>
              <a:t>1.</a:t>
            </a:r>
            <a:r>
              <a:rPr lang="tr-TR" sz="1200" b="1" kern="1200" baseline="0" dirty="0">
                <a:solidFill>
                  <a:schemeClr val="tx1"/>
                </a:solidFill>
                <a:effectLst/>
                <a:latin typeface="+mn-lt"/>
                <a:ea typeface="+mn-ea"/>
                <a:cs typeface="+mn-cs"/>
              </a:rPr>
              <a:t> </a:t>
            </a:r>
            <a:r>
              <a:rPr lang="tr-TR" sz="1200" b="1" kern="1200" dirty="0">
                <a:solidFill>
                  <a:schemeClr val="tx1"/>
                </a:solidFill>
                <a:effectLst/>
                <a:latin typeface="+mn-lt"/>
                <a:ea typeface="+mn-ea"/>
                <a:cs typeface="+mn-cs"/>
              </a:rPr>
              <a:t>Desteğe Esas Tutar,</a:t>
            </a:r>
            <a:r>
              <a:rPr lang="tr-TR" sz="1200" kern="1200" dirty="0">
                <a:solidFill>
                  <a:schemeClr val="tx1"/>
                </a:solidFill>
                <a:effectLst/>
                <a:latin typeface="+mn-lt"/>
                <a:ea typeface="+mn-ea"/>
                <a:cs typeface="+mn-cs"/>
              </a:rPr>
              <a:t> Bakanlık tarafından belirlenerek Bakanlık resmi web sayfasında ilan edilen; yer kirası, nakliye, ulaşım ve standa ilişkin giderlere karşılık olarak katılımcıya metrekare bazında ödenecek bedeli</a:t>
            </a:r>
            <a:r>
              <a:rPr lang="tr-TR" sz="1200" kern="1200" baseline="0" dirty="0">
                <a:solidFill>
                  <a:schemeClr val="tx1"/>
                </a:solidFill>
                <a:effectLst/>
                <a:latin typeface="+mn-lt"/>
                <a:ea typeface="+mn-ea"/>
                <a:cs typeface="+mn-cs"/>
              </a:rPr>
              <a:t> ifade eder.</a:t>
            </a:r>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r>
              <a:rPr lang="tr-TR" sz="1200" b="1" u="sng" kern="1200" dirty="0">
                <a:solidFill>
                  <a:schemeClr val="tx1"/>
                </a:solidFill>
                <a:effectLst/>
                <a:latin typeface="+mn-lt"/>
                <a:ea typeface="+mn-ea"/>
                <a:cs typeface="+mn-cs"/>
              </a:rPr>
              <a:t> Fuar Katılımlarının Desteklenmesi </a:t>
            </a:r>
            <a:endParaRPr lang="tr-TR" sz="1200" u="sng" kern="1200" dirty="0">
              <a:solidFill>
                <a:schemeClr val="tx1"/>
              </a:solidFill>
              <a:effectLst/>
              <a:latin typeface="+mn-lt"/>
              <a:ea typeface="+mn-ea"/>
              <a:cs typeface="+mn-cs"/>
            </a:endParaRPr>
          </a:p>
          <a:p>
            <a:r>
              <a:rPr lang="tr-TR" sz="1200" b="1" kern="1200" dirty="0">
                <a:solidFill>
                  <a:schemeClr val="tx1"/>
                </a:solidFill>
                <a:effectLst/>
                <a:latin typeface="+mn-lt"/>
                <a:ea typeface="+mn-ea"/>
                <a:cs typeface="+mn-cs"/>
              </a:rPr>
              <a:t> </a:t>
            </a:r>
            <a:endParaRPr lang="tr-TR" sz="1200" kern="1200" dirty="0">
              <a:solidFill>
                <a:schemeClr val="tx1"/>
              </a:solidFill>
              <a:effectLst/>
              <a:latin typeface="+mn-lt"/>
              <a:ea typeface="+mn-ea"/>
              <a:cs typeface="+mn-cs"/>
            </a:endParaRPr>
          </a:p>
          <a:p>
            <a:r>
              <a:rPr lang="tr-TR" sz="1200" b="1" kern="1200" dirty="0">
                <a:solidFill>
                  <a:schemeClr val="tx1"/>
                </a:solidFill>
                <a:effectLst/>
                <a:latin typeface="+mn-lt"/>
                <a:ea typeface="+mn-ea"/>
                <a:cs typeface="+mn-cs"/>
              </a:rPr>
              <a:t>1. </a:t>
            </a:r>
            <a:r>
              <a:rPr lang="tr-TR" sz="1200" kern="1200" dirty="0">
                <a:solidFill>
                  <a:schemeClr val="tx1"/>
                </a:solidFill>
                <a:effectLst/>
                <a:latin typeface="+mn-lt"/>
                <a:ea typeface="+mn-ea"/>
                <a:cs typeface="+mn-cs"/>
              </a:rPr>
              <a:t>Katılımcılar tarafından yurt dışı fuar organizasyonu kapsamında gerçekleştirilen fuar katılımları ve bireysel katılımlar, katılımcının </a:t>
            </a:r>
            <a:r>
              <a:rPr lang="tr-TR" sz="1200" kern="1200" dirty="0" err="1">
                <a:solidFill>
                  <a:schemeClr val="tx1"/>
                </a:solidFill>
                <a:effectLst/>
                <a:latin typeface="+mn-lt"/>
                <a:ea typeface="+mn-ea"/>
                <a:cs typeface="+mn-cs"/>
              </a:rPr>
              <a:t>stand</a:t>
            </a:r>
            <a:r>
              <a:rPr lang="tr-TR" sz="1200" kern="1200" dirty="0">
                <a:solidFill>
                  <a:schemeClr val="tx1"/>
                </a:solidFill>
                <a:effectLst/>
                <a:latin typeface="+mn-lt"/>
                <a:ea typeface="+mn-ea"/>
                <a:cs typeface="+mn-cs"/>
              </a:rPr>
              <a:t> alanının metrekare cinsinden büyüklüğü dikkate alınmak suretiyle desteklenir. </a:t>
            </a:r>
            <a:r>
              <a:rPr lang="tr-TR" sz="1200" b="1" kern="1200" dirty="0">
                <a:solidFill>
                  <a:schemeClr val="tx1"/>
                </a:solidFill>
                <a:effectLst/>
                <a:latin typeface="+mn-lt"/>
                <a:ea typeface="+mn-ea"/>
                <a:cs typeface="+mn-cs"/>
              </a:rPr>
              <a:t>(m2</a:t>
            </a:r>
            <a:r>
              <a:rPr lang="tr-TR" sz="1200" b="1" kern="1200" baseline="0" dirty="0">
                <a:solidFill>
                  <a:schemeClr val="tx1"/>
                </a:solidFill>
                <a:effectLst/>
                <a:latin typeface="+mn-lt"/>
                <a:ea typeface="+mn-ea"/>
                <a:cs typeface="+mn-cs"/>
              </a:rPr>
              <a:t> * desteğe esas tutar)</a:t>
            </a:r>
            <a:endParaRPr lang="tr-TR" sz="1200" b="1" kern="1200" dirty="0">
              <a:solidFill>
                <a:schemeClr val="tx1"/>
              </a:solidFill>
              <a:effectLst/>
              <a:latin typeface="+mn-lt"/>
              <a:ea typeface="+mn-ea"/>
              <a:cs typeface="+mn-cs"/>
            </a:endParaRPr>
          </a:p>
          <a:p>
            <a:r>
              <a:rPr lang="tr-TR" sz="1200" kern="1200" dirty="0">
                <a:solidFill>
                  <a:schemeClr val="tx1"/>
                </a:solidFill>
                <a:effectLst/>
                <a:latin typeface="+mn-lt"/>
                <a:ea typeface="+mn-ea"/>
                <a:cs typeface="+mn-cs"/>
              </a:rPr>
              <a:t> </a:t>
            </a:r>
          </a:p>
          <a:p>
            <a:r>
              <a:rPr lang="tr-TR" sz="1200" b="1" kern="1200" dirty="0">
                <a:solidFill>
                  <a:schemeClr val="tx1"/>
                </a:solidFill>
                <a:effectLst/>
                <a:latin typeface="+mn-lt"/>
                <a:ea typeface="+mn-ea"/>
                <a:cs typeface="+mn-cs"/>
              </a:rPr>
              <a:t>2.</a:t>
            </a:r>
            <a:r>
              <a:rPr lang="tr-TR" sz="1200" kern="1200" baseline="0" dirty="0">
                <a:solidFill>
                  <a:schemeClr val="tx1"/>
                </a:solidFill>
                <a:effectLst/>
                <a:latin typeface="+mn-lt"/>
                <a:ea typeface="+mn-ea"/>
                <a:cs typeface="+mn-cs"/>
              </a:rPr>
              <a:t> </a:t>
            </a:r>
            <a:r>
              <a:rPr lang="tr-TR" sz="1200" kern="1200" dirty="0">
                <a:solidFill>
                  <a:schemeClr val="tx1"/>
                </a:solidFill>
                <a:effectLst/>
                <a:latin typeface="+mn-lt"/>
                <a:ea typeface="+mn-ea"/>
                <a:cs typeface="+mn-cs"/>
              </a:rPr>
              <a:t>Söz konusu desteğe esas tutar, yurt dışı fuar organizasyonlarında her fuar için ayrı ayrı belirlenir. Bireysel katılımı desteklenen </a:t>
            </a:r>
            <a:r>
              <a:rPr lang="tr-TR" sz="1200" kern="1200" dirty="0" err="1">
                <a:solidFill>
                  <a:schemeClr val="tx1"/>
                </a:solidFill>
                <a:effectLst/>
                <a:latin typeface="+mn-lt"/>
                <a:ea typeface="+mn-ea"/>
                <a:cs typeface="+mn-cs"/>
              </a:rPr>
              <a:t>sektörel</a:t>
            </a:r>
            <a:r>
              <a:rPr lang="tr-TR" sz="1200" kern="1200" dirty="0">
                <a:solidFill>
                  <a:schemeClr val="tx1"/>
                </a:solidFill>
                <a:effectLst/>
                <a:latin typeface="+mn-lt"/>
                <a:ea typeface="+mn-ea"/>
                <a:cs typeface="+mn-cs"/>
              </a:rPr>
              <a:t> nitelikteki uluslararası fuarlarda ise her fuar için ayrı ayrı belirlenebileceği gibi ülke ve/veya sektör bazında da belirlenebilir. </a:t>
            </a:r>
          </a:p>
          <a:p>
            <a:r>
              <a:rPr lang="tr-TR" sz="1200" kern="1200" dirty="0">
                <a:solidFill>
                  <a:schemeClr val="tx1"/>
                </a:solidFill>
                <a:effectLst/>
                <a:latin typeface="+mn-lt"/>
                <a:ea typeface="+mn-ea"/>
                <a:cs typeface="+mn-cs"/>
              </a:rPr>
              <a:t> </a:t>
            </a:r>
          </a:p>
        </p:txBody>
      </p:sp>
      <p:sp>
        <p:nvSpPr>
          <p:cNvPr id="4" name="Slayt Numarası Yer Tutucusu 3"/>
          <p:cNvSpPr txBox="1">
            <a:spLocks noGrp="1"/>
          </p:cNvSpPr>
          <p:nvPr/>
        </p:nvSpPr>
        <p:spPr>
          <a:xfrm>
            <a:off x="3509668" y="9804236"/>
            <a:ext cx="2686160" cy="516621"/>
          </a:xfrm>
          <a:prstGeom prst="rect">
            <a:avLst/>
          </a:prstGeom>
          <a:noFill/>
        </p:spPr>
        <p:txBody>
          <a:bodyPr lIns="88276" tIns="44138" rIns="88276" bIns="44138" anchor="b"/>
          <a:lstStyle>
            <a:lvl1pPr>
              <a:defRPr sz="3600">
                <a:solidFill>
                  <a:schemeClr val="tx1"/>
                </a:solidFill>
                <a:latin typeface="Arial" panose="020B0604020202020204" pitchFamily="34" charset="0"/>
                <a:cs typeface="Arial" panose="020B0604020202020204" pitchFamily="34" charset="0"/>
              </a:defRPr>
            </a:lvl1pPr>
            <a:lvl2pPr marL="742950" indent="-285750">
              <a:defRPr sz="3600">
                <a:solidFill>
                  <a:schemeClr val="tx1"/>
                </a:solidFill>
                <a:latin typeface="Arial" panose="020B0604020202020204" pitchFamily="34" charset="0"/>
                <a:cs typeface="Arial" panose="020B0604020202020204" pitchFamily="34" charset="0"/>
              </a:defRPr>
            </a:lvl2pPr>
            <a:lvl3pPr marL="1143000" indent="-228600">
              <a:defRPr sz="3600">
                <a:solidFill>
                  <a:schemeClr val="tx1"/>
                </a:solidFill>
                <a:latin typeface="Arial" panose="020B0604020202020204" pitchFamily="34" charset="0"/>
                <a:cs typeface="Arial" panose="020B0604020202020204" pitchFamily="34" charset="0"/>
              </a:defRPr>
            </a:lvl3pPr>
            <a:lvl4pPr marL="1600200" indent="-228600">
              <a:defRPr sz="3600">
                <a:solidFill>
                  <a:schemeClr val="tx1"/>
                </a:solidFill>
                <a:latin typeface="Arial" panose="020B0604020202020204" pitchFamily="34" charset="0"/>
                <a:cs typeface="Arial" panose="020B0604020202020204" pitchFamily="34" charset="0"/>
              </a:defRPr>
            </a:lvl4pPr>
            <a:lvl5pPr marL="2057400" indent="-228600">
              <a:defRPr sz="3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9pPr>
          </a:lstStyle>
          <a:p>
            <a:pPr algn="r"/>
            <a:fld id="{C3CCA35A-EA89-4333-8F42-9A4CA05E9365}" type="slidenum">
              <a:rPr lang="en-US" altLang="tr-TR" sz="1200">
                <a:solidFill>
                  <a:prstClr val="black"/>
                </a:solidFill>
                <a:latin typeface="Calibri" panose="020F0502020204030204" pitchFamily="34" charset="0"/>
              </a:rPr>
              <a:pPr algn="r"/>
              <a:t>37</a:t>
            </a:fld>
            <a:endParaRPr lang="en-US" altLang="tr-TR" sz="1200">
              <a:solidFill>
                <a:prstClr val="black"/>
              </a:solidFill>
              <a:latin typeface="Calibri" panose="020F0502020204030204" pitchFamily="34" charset="0"/>
            </a:endParaRPr>
          </a:p>
        </p:txBody>
      </p:sp>
    </p:spTree>
    <p:extLst>
      <p:ext uri="{BB962C8B-B14F-4D97-AF65-F5344CB8AC3E}">
        <p14:creationId xmlns:p14="http://schemas.microsoft.com/office/powerpoint/2010/main" val="32387124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ayt Görüntüsü Yer Tutucusu 1"/>
          <p:cNvSpPr>
            <a:spLocks noGrp="1" noRot="1" noChangeAspect="1" noTextEdit="1"/>
          </p:cNvSpPr>
          <p:nvPr>
            <p:ph type="sldImg"/>
          </p:nvPr>
        </p:nvSpPr>
        <p:spPr bwMode="auto">
          <a:xfrm>
            <a:off x="915988" y="742950"/>
            <a:ext cx="4965700" cy="3725863"/>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74083" name="Not Yer Tutucusu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tr-TR" sz="1200" b="1" u="sng" kern="1200" dirty="0">
                <a:solidFill>
                  <a:schemeClr val="tx1"/>
                </a:solidFill>
                <a:effectLst/>
                <a:latin typeface="+mn-lt"/>
                <a:ea typeface="+mn-ea"/>
                <a:cs typeface="+mn-cs"/>
              </a:rPr>
              <a:t> Fuar Katılımlarının Desteklenmesi </a:t>
            </a:r>
            <a:endParaRPr lang="tr-TR" sz="1200" u="sng" kern="1200" dirty="0">
              <a:solidFill>
                <a:schemeClr val="tx1"/>
              </a:solidFill>
              <a:effectLst/>
              <a:latin typeface="+mn-lt"/>
              <a:ea typeface="+mn-ea"/>
              <a:cs typeface="+mn-cs"/>
            </a:endParaRPr>
          </a:p>
          <a:p>
            <a:endParaRPr lang="tr-TR" sz="1200" b="1" kern="1200" dirty="0">
              <a:solidFill>
                <a:schemeClr val="tx1"/>
              </a:solidFill>
              <a:effectLst/>
              <a:latin typeface="+mn-lt"/>
              <a:ea typeface="+mn-ea"/>
              <a:cs typeface="+mn-cs"/>
            </a:endParaRPr>
          </a:p>
          <a:p>
            <a:r>
              <a:rPr lang="tr-TR" sz="1200" b="1" kern="1200" dirty="0">
                <a:solidFill>
                  <a:schemeClr val="tx1"/>
                </a:solidFill>
                <a:effectLst/>
                <a:latin typeface="+mn-lt"/>
                <a:ea typeface="+mn-ea"/>
                <a:cs typeface="+mn-cs"/>
              </a:rPr>
              <a:t>1.</a:t>
            </a:r>
            <a:r>
              <a:rPr lang="tr-TR" sz="1200" kern="1200" baseline="0" dirty="0">
                <a:solidFill>
                  <a:schemeClr val="tx1"/>
                </a:solidFill>
                <a:effectLst/>
                <a:latin typeface="+mn-lt"/>
                <a:ea typeface="+mn-ea"/>
                <a:cs typeface="+mn-cs"/>
              </a:rPr>
              <a:t> </a:t>
            </a:r>
            <a:r>
              <a:rPr lang="tr-TR" sz="1200" kern="1200" dirty="0">
                <a:solidFill>
                  <a:schemeClr val="tx1"/>
                </a:solidFill>
                <a:effectLst/>
                <a:latin typeface="+mn-lt"/>
                <a:ea typeface="+mn-ea"/>
                <a:cs typeface="+mn-cs"/>
              </a:rPr>
              <a:t>Katılımcıya fuar bazında ödenecek destek tutarı, yurt dışı fuarın </a:t>
            </a:r>
            <a:r>
              <a:rPr lang="tr-TR" sz="1200" b="1" kern="1200" dirty="0">
                <a:solidFill>
                  <a:schemeClr val="tx1"/>
                </a:solidFill>
                <a:effectLst/>
                <a:latin typeface="+mn-lt"/>
                <a:ea typeface="+mn-ea"/>
                <a:cs typeface="+mn-cs"/>
              </a:rPr>
              <a:t>genel</a:t>
            </a:r>
            <a:r>
              <a:rPr lang="tr-TR" sz="1200" kern="1200" dirty="0">
                <a:solidFill>
                  <a:schemeClr val="tx1"/>
                </a:solidFill>
                <a:effectLst/>
                <a:latin typeface="+mn-lt"/>
                <a:ea typeface="+mn-ea"/>
                <a:cs typeface="+mn-cs"/>
              </a:rPr>
              <a:t> nitelikli olması halinde </a:t>
            </a:r>
            <a:r>
              <a:rPr lang="tr-TR" sz="1200" b="1" kern="1200" dirty="0">
                <a:solidFill>
                  <a:schemeClr val="tx1"/>
                </a:solidFill>
                <a:effectLst/>
                <a:latin typeface="+mn-lt"/>
                <a:ea typeface="+mn-ea"/>
                <a:cs typeface="+mn-cs"/>
              </a:rPr>
              <a:t>56.000 Türk Lirasını</a:t>
            </a:r>
            <a:r>
              <a:rPr lang="tr-TR" sz="1200" kern="1200" dirty="0">
                <a:solidFill>
                  <a:schemeClr val="tx1"/>
                </a:solidFill>
                <a:effectLst/>
                <a:latin typeface="+mn-lt"/>
                <a:ea typeface="+mn-ea"/>
                <a:cs typeface="+mn-cs"/>
              </a:rPr>
              <a:t>; </a:t>
            </a:r>
            <a:r>
              <a:rPr lang="tr-TR" sz="1200" b="1" kern="1200" dirty="0" err="1">
                <a:solidFill>
                  <a:schemeClr val="tx1"/>
                </a:solidFill>
                <a:effectLst/>
                <a:latin typeface="+mn-lt"/>
                <a:ea typeface="+mn-ea"/>
                <a:cs typeface="+mn-cs"/>
              </a:rPr>
              <a:t>sektörel</a:t>
            </a:r>
            <a:r>
              <a:rPr lang="tr-TR" sz="1200" kern="1200" dirty="0">
                <a:solidFill>
                  <a:schemeClr val="tx1"/>
                </a:solidFill>
                <a:effectLst/>
                <a:latin typeface="+mn-lt"/>
                <a:ea typeface="+mn-ea"/>
                <a:cs typeface="+mn-cs"/>
              </a:rPr>
              <a:t> nitelikli olması halinde </a:t>
            </a:r>
            <a:r>
              <a:rPr lang="tr-TR" sz="1200" b="1" kern="1200" dirty="0">
                <a:solidFill>
                  <a:schemeClr val="tx1"/>
                </a:solidFill>
                <a:effectLst/>
                <a:latin typeface="+mn-lt"/>
                <a:ea typeface="+mn-ea"/>
                <a:cs typeface="+mn-cs"/>
              </a:rPr>
              <a:t>85.000 Türk Lirasını</a:t>
            </a:r>
            <a:r>
              <a:rPr lang="tr-TR" sz="1200" kern="1200" dirty="0">
                <a:solidFill>
                  <a:schemeClr val="tx1"/>
                </a:solidFill>
                <a:effectLst/>
                <a:latin typeface="+mn-lt"/>
                <a:ea typeface="+mn-ea"/>
                <a:cs typeface="+mn-cs"/>
              </a:rPr>
              <a:t>; Bakanlıkça belirlenen </a:t>
            </a:r>
            <a:r>
              <a:rPr lang="tr-TR" sz="1200" b="1" kern="1200" dirty="0">
                <a:solidFill>
                  <a:schemeClr val="tx1"/>
                </a:solidFill>
                <a:effectLst/>
                <a:latin typeface="+mn-lt"/>
                <a:ea typeface="+mn-ea"/>
                <a:cs typeface="+mn-cs"/>
              </a:rPr>
              <a:t>prestijli</a:t>
            </a:r>
            <a:r>
              <a:rPr lang="tr-TR" sz="1200" kern="1200" dirty="0">
                <a:solidFill>
                  <a:schemeClr val="tx1"/>
                </a:solidFill>
                <a:effectLst/>
                <a:latin typeface="+mn-lt"/>
                <a:ea typeface="+mn-ea"/>
                <a:cs typeface="+mn-cs"/>
              </a:rPr>
              <a:t> fuarlardan biri olması halinde </a:t>
            </a:r>
            <a:r>
              <a:rPr lang="tr-TR" sz="1200" b="1" kern="1200" dirty="0">
                <a:solidFill>
                  <a:schemeClr val="tx1"/>
                </a:solidFill>
                <a:effectLst/>
                <a:latin typeface="+mn-lt"/>
                <a:ea typeface="+mn-ea"/>
                <a:cs typeface="+mn-cs"/>
              </a:rPr>
              <a:t>284.000 Türk Lirasını </a:t>
            </a:r>
            <a:r>
              <a:rPr lang="tr-TR" sz="1200" kern="1200" dirty="0">
                <a:solidFill>
                  <a:schemeClr val="tx1"/>
                </a:solidFill>
                <a:effectLst/>
                <a:latin typeface="+mn-lt"/>
                <a:ea typeface="+mn-ea"/>
                <a:cs typeface="+mn-cs"/>
              </a:rPr>
              <a:t>geçemez. </a:t>
            </a:r>
          </a:p>
          <a:p>
            <a:endParaRPr lang="tr-TR" sz="1200" kern="1200" dirty="0">
              <a:solidFill>
                <a:schemeClr val="tx1"/>
              </a:solidFill>
              <a:effectLst/>
              <a:latin typeface="+mn-lt"/>
              <a:ea typeface="+mn-ea"/>
              <a:cs typeface="+mn-cs"/>
            </a:endParaRPr>
          </a:p>
          <a:p>
            <a:r>
              <a:rPr lang="tr-TR" sz="1200" b="1" kern="1200" dirty="0">
                <a:solidFill>
                  <a:schemeClr val="tx1"/>
                </a:solidFill>
                <a:effectLst/>
                <a:latin typeface="+mn-lt"/>
                <a:ea typeface="+mn-ea"/>
                <a:cs typeface="+mn-cs"/>
              </a:rPr>
              <a:t>2.</a:t>
            </a:r>
            <a:r>
              <a:rPr lang="tr-TR" sz="1200" kern="1200" baseline="0" dirty="0">
                <a:solidFill>
                  <a:schemeClr val="tx1"/>
                </a:solidFill>
                <a:effectLst/>
                <a:latin typeface="+mn-lt"/>
                <a:ea typeface="+mn-ea"/>
                <a:cs typeface="+mn-cs"/>
              </a:rPr>
              <a:t> </a:t>
            </a:r>
            <a:r>
              <a:rPr lang="tr-TR" sz="1200" kern="1200" dirty="0">
                <a:solidFill>
                  <a:schemeClr val="tx1"/>
                </a:solidFill>
                <a:effectLst/>
                <a:latin typeface="+mn-lt"/>
                <a:ea typeface="+mn-ea"/>
                <a:cs typeface="+mn-cs"/>
              </a:rPr>
              <a:t>Desteğe esas tutar, fuar ve/veya ülke ve/veya sektör bazında metrekare başına belirlenen yaklaşık toplam maliyetin </a:t>
            </a:r>
            <a:r>
              <a:rPr lang="tr-TR" sz="1200" b="1" kern="1200" dirty="0">
                <a:solidFill>
                  <a:schemeClr val="tx1"/>
                </a:solidFill>
                <a:effectLst/>
                <a:latin typeface="+mn-lt"/>
                <a:ea typeface="+mn-ea"/>
                <a:cs typeface="+mn-cs"/>
              </a:rPr>
              <a:t>% 50’sini</a:t>
            </a:r>
            <a:r>
              <a:rPr lang="tr-TR" sz="1200" kern="1200" dirty="0">
                <a:solidFill>
                  <a:schemeClr val="tx1"/>
                </a:solidFill>
                <a:effectLst/>
                <a:latin typeface="+mn-lt"/>
                <a:ea typeface="+mn-ea"/>
                <a:cs typeface="+mn-cs"/>
              </a:rPr>
              <a:t>, Bakanlıkça belirlenen </a:t>
            </a:r>
            <a:r>
              <a:rPr lang="tr-TR" sz="1200" b="1" kern="1200" dirty="0">
                <a:solidFill>
                  <a:schemeClr val="tx1"/>
                </a:solidFill>
                <a:effectLst/>
                <a:latin typeface="+mn-lt"/>
                <a:ea typeface="+mn-ea"/>
                <a:cs typeface="+mn-cs"/>
              </a:rPr>
              <a:t>hedef ülkelerde </a:t>
            </a:r>
            <a:r>
              <a:rPr lang="tr-TR" sz="1200" kern="1200" dirty="0">
                <a:solidFill>
                  <a:schemeClr val="tx1"/>
                </a:solidFill>
                <a:effectLst/>
                <a:latin typeface="+mn-lt"/>
                <a:ea typeface="+mn-ea"/>
                <a:cs typeface="+mn-cs"/>
              </a:rPr>
              <a:t>ise </a:t>
            </a:r>
            <a:r>
              <a:rPr lang="tr-TR" sz="1200" b="1" kern="1200" dirty="0">
                <a:solidFill>
                  <a:schemeClr val="tx1"/>
                </a:solidFill>
                <a:effectLst/>
                <a:latin typeface="+mn-lt"/>
                <a:ea typeface="+mn-ea"/>
                <a:cs typeface="+mn-cs"/>
              </a:rPr>
              <a:t>% 70’ini </a:t>
            </a:r>
            <a:r>
              <a:rPr lang="tr-TR" sz="1200" kern="1200" dirty="0">
                <a:solidFill>
                  <a:schemeClr val="tx1"/>
                </a:solidFill>
                <a:effectLst/>
                <a:latin typeface="+mn-lt"/>
                <a:ea typeface="+mn-ea"/>
                <a:cs typeface="+mn-cs"/>
              </a:rPr>
              <a:t>geçemez. </a:t>
            </a:r>
          </a:p>
          <a:p>
            <a:r>
              <a:rPr lang="tr-TR" sz="1200" kern="1200" dirty="0">
                <a:solidFill>
                  <a:schemeClr val="tx1"/>
                </a:solidFill>
                <a:effectLst/>
                <a:latin typeface="+mn-lt"/>
                <a:ea typeface="+mn-ea"/>
                <a:cs typeface="+mn-cs"/>
              </a:rPr>
              <a:t> </a:t>
            </a:r>
          </a:p>
          <a:p>
            <a:r>
              <a:rPr lang="tr-TR" sz="1200" b="1" kern="1200" dirty="0">
                <a:solidFill>
                  <a:schemeClr val="tx1"/>
                </a:solidFill>
                <a:effectLst/>
                <a:latin typeface="+mn-lt"/>
                <a:ea typeface="+mn-ea"/>
                <a:cs typeface="+mn-cs"/>
              </a:rPr>
              <a:t>3.</a:t>
            </a:r>
            <a:r>
              <a:rPr lang="tr-TR" sz="1200" kern="1200" baseline="0" dirty="0">
                <a:solidFill>
                  <a:schemeClr val="tx1"/>
                </a:solidFill>
                <a:effectLst/>
                <a:latin typeface="+mn-lt"/>
                <a:ea typeface="+mn-ea"/>
                <a:cs typeface="+mn-cs"/>
              </a:rPr>
              <a:t> </a:t>
            </a:r>
            <a:r>
              <a:rPr lang="tr-TR" sz="1200" kern="1200" dirty="0">
                <a:solidFill>
                  <a:schemeClr val="tx1"/>
                </a:solidFill>
                <a:effectLst/>
                <a:latin typeface="+mn-lt"/>
                <a:ea typeface="+mn-ea"/>
                <a:cs typeface="+mn-cs"/>
              </a:rPr>
              <a:t>Katılımcı </a:t>
            </a:r>
            <a:r>
              <a:rPr lang="tr-TR" sz="1200" b="1" kern="1200" dirty="0">
                <a:solidFill>
                  <a:schemeClr val="tx1"/>
                </a:solidFill>
                <a:effectLst/>
                <a:latin typeface="+mn-lt"/>
                <a:ea typeface="+mn-ea"/>
                <a:cs typeface="+mn-cs"/>
              </a:rPr>
              <a:t>bir takvim yılı içinde en fazla 2 (iki) defaya </a:t>
            </a:r>
            <a:r>
              <a:rPr lang="tr-TR" sz="1200" kern="1200" dirty="0">
                <a:solidFill>
                  <a:schemeClr val="tx1"/>
                </a:solidFill>
                <a:effectLst/>
                <a:latin typeface="+mn-lt"/>
                <a:ea typeface="+mn-ea"/>
                <a:cs typeface="+mn-cs"/>
              </a:rPr>
              <a:t>mahsus olmak üzere Bakanlıkça belirlenen fuarlar için </a:t>
            </a:r>
            <a:r>
              <a:rPr lang="tr-TR" sz="1200" b="1" kern="1200" dirty="0">
                <a:solidFill>
                  <a:schemeClr val="tx1"/>
                </a:solidFill>
                <a:effectLst/>
                <a:latin typeface="+mn-lt"/>
                <a:ea typeface="+mn-ea"/>
                <a:cs typeface="+mn-cs"/>
              </a:rPr>
              <a:t>prestijli fuar katılımı desteğinden </a:t>
            </a:r>
            <a:r>
              <a:rPr lang="tr-TR" sz="1200" kern="1200" dirty="0">
                <a:solidFill>
                  <a:schemeClr val="tx1"/>
                </a:solidFill>
                <a:effectLst/>
                <a:latin typeface="+mn-lt"/>
                <a:ea typeface="+mn-ea"/>
                <a:cs typeface="+mn-cs"/>
              </a:rPr>
              <a:t>yararlanabilir.</a:t>
            </a: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r>
              <a:rPr lang="tr-TR" sz="1200" b="1" i="0" u="sng" kern="1200" dirty="0">
                <a:solidFill>
                  <a:schemeClr val="tx1"/>
                </a:solidFill>
                <a:effectLst/>
                <a:latin typeface="+mn-lt"/>
                <a:ea typeface="+mn-ea"/>
                <a:cs typeface="+mn-cs"/>
              </a:rPr>
              <a:t>Yurt Dışı Fuar Organizasyonlarına İlişkin Organizatör Tanıtım Faaliyetlerinin Desteklenmesi</a:t>
            </a:r>
            <a:endParaRPr lang="tr-TR" sz="1200" i="0" u="sng" kern="1200" dirty="0">
              <a:solidFill>
                <a:schemeClr val="tx1"/>
              </a:solidFill>
              <a:effectLst/>
              <a:latin typeface="+mn-lt"/>
              <a:ea typeface="+mn-ea"/>
              <a:cs typeface="+mn-cs"/>
            </a:endParaRPr>
          </a:p>
          <a:p>
            <a:r>
              <a:rPr lang="tr-TR" sz="1200" b="1" kern="1200" dirty="0">
                <a:solidFill>
                  <a:schemeClr val="tx1"/>
                </a:solidFill>
                <a:effectLst/>
                <a:latin typeface="+mn-lt"/>
                <a:ea typeface="+mn-ea"/>
                <a:cs typeface="+mn-cs"/>
              </a:rPr>
              <a:t> </a:t>
            </a:r>
            <a:endParaRPr lang="tr-TR" sz="1200" kern="1200" dirty="0">
              <a:solidFill>
                <a:schemeClr val="tx1"/>
              </a:solidFill>
              <a:effectLst/>
              <a:latin typeface="+mn-lt"/>
              <a:ea typeface="+mn-ea"/>
              <a:cs typeface="+mn-cs"/>
            </a:endParaRPr>
          </a:p>
          <a:p>
            <a:pPr marL="228600" indent="-228600">
              <a:buAutoNum type="arabicPeriod"/>
            </a:pPr>
            <a:r>
              <a:rPr lang="tr-TR" sz="1200" kern="1200" dirty="0">
                <a:solidFill>
                  <a:schemeClr val="tx1"/>
                </a:solidFill>
                <a:effectLst/>
                <a:latin typeface="+mn-lt"/>
                <a:ea typeface="+mn-ea"/>
                <a:cs typeface="+mn-cs"/>
              </a:rPr>
              <a:t>Bakanlıkça görevlendirilen organizatörlerin, yurt dışı fuar organizasyonuna yönelik olarak Türk ihraç ürünlerinin, sektörlerin, katılımcıların veya yurt dışı fuar organizasyonunun tanıtımı amacıyla yurt dışında gerçekleştirdikleri tanıtım faaliyetlerinden </a:t>
            </a:r>
            <a:r>
              <a:rPr lang="tr-TR" sz="1200" kern="1200" dirty="0" err="1">
                <a:solidFill>
                  <a:schemeClr val="tx1"/>
                </a:solidFill>
                <a:effectLst/>
                <a:latin typeface="+mn-lt"/>
                <a:ea typeface="+mn-ea"/>
                <a:cs typeface="+mn-cs"/>
              </a:rPr>
              <a:t>Genelge’de</a:t>
            </a:r>
            <a:r>
              <a:rPr lang="tr-TR" sz="1200" kern="1200" dirty="0">
                <a:solidFill>
                  <a:schemeClr val="tx1"/>
                </a:solidFill>
                <a:effectLst/>
                <a:latin typeface="+mn-lt"/>
                <a:ea typeface="+mn-ea"/>
                <a:cs typeface="+mn-cs"/>
              </a:rPr>
              <a:t> belirlenenlere ilişkin yapmış oldukları harcamalar </a:t>
            </a:r>
            <a:r>
              <a:rPr lang="tr-TR" sz="1200" b="1" kern="1200" dirty="0">
                <a:solidFill>
                  <a:schemeClr val="tx1"/>
                </a:solidFill>
                <a:effectLst/>
                <a:latin typeface="+mn-lt"/>
                <a:ea typeface="+mn-ea"/>
                <a:cs typeface="+mn-cs"/>
              </a:rPr>
              <a:t>% 75 </a:t>
            </a:r>
            <a:r>
              <a:rPr lang="tr-TR" sz="1200" kern="1200" dirty="0">
                <a:solidFill>
                  <a:schemeClr val="tx1"/>
                </a:solidFill>
                <a:effectLst/>
                <a:latin typeface="+mn-lt"/>
                <a:ea typeface="+mn-ea"/>
                <a:cs typeface="+mn-cs"/>
              </a:rPr>
              <a:t>oranında desteklenir. </a:t>
            </a:r>
          </a:p>
          <a:p>
            <a:pPr marL="228600" indent="-228600">
              <a:buAutoNum type="arabicPeriod"/>
            </a:pPr>
            <a:endParaRPr lang="tr-TR" sz="1200" kern="1200" dirty="0">
              <a:solidFill>
                <a:schemeClr val="tx1"/>
              </a:solidFill>
              <a:effectLst/>
              <a:latin typeface="+mn-lt"/>
              <a:ea typeface="+mn-ea"/>
              <a:cs typeface="+mn-cs"/>
            </a:endParaRPr>
          </a:p>
          <a:p>
            <a:pPr marL="228600" indent="-228600">
              <a:buAutoNum type="arabicPeriod"/>
            </a:pPr>
            <a:r>
              <a:rPr lang="tr-TR" sz="1200" kern="1200" dirty="0">
                <a:solidFill>
                  <a:schemeClr val="tx1"/>
                </a:solidFill>
                <a:effectLst/>
                <a:latin typeface="+mn-lt"/>
                <a:ea typeface="+mn-ea"/>
                <a:cs typeface="+mn-cs"/>
              </a:rPr>
              <a:t>Destek tutarı yurt dışı fuarın </a:t>
            </a:r>
            <a:r>
              <a:rPr lang="tr-TR" sz="1200" b="1" kern="1200" dirty="0">
                <a:solidFill>
                  <a:schemeClr val="tx1"/>
                </a:solidFill>
                <a:effectLst/>
                <a:latin typeface="+mn-lt"/>
                <a:ea typeface="+mn-ea"/>
                <a:cs typeface="+mn-cs"/>
              </a:rPr>
              <a:t>genel</a:t>
            </a:r>
            <a:r>
              <a:rPr lang="tr-TR" sz="1200" kern="1200" dirty="0">
                <a:solidFill>
                  <a:schemeClr val="tx1"/>
                </a:solidFill>
                <a:effectLst/>
                <a:latin typeface="+mn-lt"/>
                <a:ea typeface="+mn-ea"/>
                <a:cs typeface="+mn-cs"/>
              </a:rPr>
              <a:t> nitelikli olması halinde </a:t>
            </a:r>
            <a:r>
              <a:rPr lang="tr-TR" sz="1200" b="1" kern="1200" dirty="0">
                <a:solidFill>
                  <a:schemeClr val="tx1"/>
                </a:solidFill>
                <a:effectLst/>
                <a:latin typeface="+mn-lt"/>
                <a:ea typeface="+mn-ea"/>
                <a:cs typeface="+mn-cs"/>
              </a:rPr>
              <a:t>363.000 Türk Lirasını, </a:t>
            </a:r>
            <a:r>
              <a:rPr lang="tr-TR" sz="1200" b="1" kern="1200" dirty="0" err="1">
                <a:solidFill>
                  <a:schemeClr val="tx1"/>
                </a:solidFill>
                <a:effectLst/>
                <a:latin typeface="+mn-lt"/>
                <a:ea typeface="+mn-ea"/>
                <a:cs typeface="+mn-cs"/>
              </a:rPr>
              <a:t>sektörel</a:t>
            </a:r>
            <a:r>
              <a:rPr lang="tr-TR" sz="1200" kern="1200" dirty="0">
                <a:solidFill>
                  <a:schemeClr val="tx1"/>
                </a:solidFill>
                <a:effectLst/>
                <a:latin typeface="+mn-lt"/>
                <a:ea typeface="+mn-ea"/>
                <a:cs typeface="+mn-cs"/>
              </a:rPr>
              <a:t> nitelikli olması halinde ise </a:t>
            </a:r>
            <a:r>
              <a:rPr lang="tr-TR" sz="1200" b="1" kern="1200" dirty="0">
                <a:solidFill>
                  <a:schemeClr val="tx1"/>
                </a:solidFill>
                <a:effectLst/>
                <a:latin typeface="+mn-lt"/>
                <a:ea typeface="+mn-ea"/>
                <a:cs typeface="+mn-cs"/>
              </a:rPr>
              <a:t>568.000 Türk Lirasını </a:t>
            </a:r>
            <a:r>
              <a:rPr lang="tr-TR" sz="1200" kern="1200" dirty="0">
                <a:solidFill>
                  <a:schemeClr val="tx1"/>
                </a:solidFill>
                <a:effectLst/>
                <a:latin typeface="+mn-lt"/>
                <a:ea typeface="+mn-ea"/>
                <a:cs typeface="+mn-cs"/>
              </a:rPr>
              <a:t>geçemez.</a:t>
            </a:r>
          </a:p>
          <a:p>
            <a:pPr marL="228600" indent="-228600">
              <a:buAutoNum type="arabicPeriod"/>
            </a:pPr>
            <a:endParaRPr lang="tr-TR" sz="1200" kern="1200" dirty="0">
              <a:solidFill>
                <a:schemeClr val="tx1"/>
              </a:solidFill>
              <a:effectLst/>
              <a:latin typeface="+mn-lt"/>
              <a:ea typeface="+mn-ea"/>
              <a:cs typeface="+mn-cs"/>
            </a:endParaRPr>
          </a:p>
          <a:p>
            <a:pPr marL="228600" indent="-228600">
              <a:buAutoNum type="arabicPeriod"/>
            </a:pPr>
            <a:r>
              <a:rPr lang="tr-TR" sz="1200" kern="1200" dirty="0" err="1">
                <a:solidFill>
                  <a:schemeClr val="tx1"/>
                </a:solidFill>
                <a:effectLst/>
                <a:latin typeface="+mn-lt"/>
                <a:ea typeface="+mn-ea"/>
                <a:cs typeface="+mn-cs"/>
              </a:rPr>
              <a:t>Sektörel</a:t>
            </a:r>
            <a:r>
              <a:rPr lang="tr-TR" sz="1200" kern="1200" dirty="0">
                <a:solidFill>
                  <a:schemeClr val="tx1"/>
                </a:solidFill>
                <a:effectLst/>
                <a:latin typeface="+mn-lt"/>
                <a:ea typeface="+mn-ea"/>
                <a:cs typeface="+mn-cs"/>
              </a:rPr>
              <a:t> nitelikli fuarlarda, Bakanlığa sunulacak tanıtım projesine verilecek ön uygunluğa istinaden, 568.000 Türk Lirası destek tutarına </a:t>
            </a:r>
            <a:r>
              <a:rPr lang="tr-TR" sz="1200" b="1" kern="1200" dirty="0">
                <a:solidFill>
                  <a:schemeClr val="tx1"/>
                </a:solidFill>
                <a:effectLst/>
                <a:latin typeface="+mn-lt"/>
                <a:ea typeface="+mn-ea"/>
                <a:cs typeface="+mn-cs"/>
              </a:rPr>
              <a:t>ilaveten</a:t>
            </a:r>
            <a:r>
              <a:rPr lang="tr-TR" sz="1200" kern="1200" dirty="0">
                <a:solidFill>
                  <a:schemeClr val="tx1"/>
                </a:solidFill>
                <a:effectLst/>
                <a:latin typeface="+mn-lt"/>
                <a:ea typeface="+mn-ea"/>
                <a:cs typeface="+mn-cs"/>
              </a:rPr>
              <a:t>; proje kapsamında yapılacak harcamalarının </a:t>
            </a:r>
            <a:r>
              <a:rPr lang="tr-TR" sz="1200" b="1" kern="1200" dirty="0">
                <a:solidFill>
                  <a:schemeClr val="tx1"/>
                </a:solidFill>
                <a:effectLst/>
                <a:latin typeface="+mn-lt"/>
                <a:ea typeface="+mn-ea"/>
                <a:cs typeface="+mn-cs"/>
              </a:rPr>
              <a:t>% 75’i 363.000 Türk Lirasını geçmemek üzere </a:t>
            </a:r>
            <a:r>
              <a:rPr lang="tr-TR" sz="1200" kern="1200" dirty="0">
                <a:solidFill>
                  <a:schemeClr val="tx1"/>
                </a:solidFill>
                <a:effectLst/>
                <a:latin typeface="+mn-lt"/>
                <a:ea typeface="+mn-ea"/>
                <a:cs typeface="+mn-cs"/>
              </a:rPr>
              <a:t>desteklenir.</a:t>
            </a:r>
          </a:p>
          <a:p>
            <a:pPr marL="228600" indent="-228600">
              <a:buAutoNum type="arabicPeriod"/>
            </a:pPr>
            <a:endParaRPr lang="tr-TR" sz="1200" b="1" kern="1200" dirty="0">
              <a:solidFill>
                <a:schemeClr val="tx1"/>
              </a:solidFill>
              <a:effectLst/>
              <a:latin typeface="+mn-lt"/>
              <a:ea typeface="+mn-ea"/>
              <a:cs typeface="+mn-cs"/>
            </a:endParaRPr>
          </a:p>
          <a:p>
            <a:pPr marL="228600" indent="-228600">
              <a:buAutoNum type="arabicPeriod"/>
            </a:pPr>
            <a:r>
              <a:rPr lang="tr-TR" sz="1200" kern="1200" dirty="0">
                <a:solidFill>
                  <a:schemeClr val="tx1"/>
                </a:solidFill>
                <a:effectLst/>
                <a:latin typeface="+mn-lt"/>
                <a:ea typeface="+mn-ea"/>
                <a:cs typeface="+mn-cs"/>
              </a:rPr>
              <a:t>Bakanlıkça yayınlanan yurt dışı fuar organizasyonları listesinde bulunan fuarlar arasından Bakanlık tarafından belirlenen yurt dışı fuar organizasyonlarında organizatör tarafından oluşturulan </a:t>
            </a:r>
            <a:r>
              <a:rPr lang="tr-TR" sz="1200" b="1" kern="1200" dirty="0">
                <a:solidFill>
                  <a:schemeClr val="tx1"/>
                </a:solidFill>
                <a:effectLst/>
                <a:latin typeface="+mn-lt"/>
                <a:ea typeface="+mn-ea"/>
                <a:cs typeface="+mn-cs"/>
              </a:rPr>
              <a:t>“Türkiye Markası” </a:t>
            </a:r>
            <a:r>
              <a:rPr lang="tr-TR" sz="1200" b="1" kern="1200" dirty="0" err="1">
                <a:solidFill>
                  <a:schemeClr val="tx1"/>
                </a:solidFill>
                <a:effectLst/>
                <a:latin typeface="+mn-lt"/>
                <a:ea typeface="+mn-ea"/>
                <a:cs typeface="+mn-cs"/>
              </a:rPr>
              <a:t>standları</a:t>
            </a:r>
            <a:r>
              <a:rPr lang="tr-TR" sz="1200" kern="1200" dirty="0" err="1">
                <a:solidFill>
                  <a:schemeClr val="tx1"/>
                </a:solidFill>
                <a:effectLst/>
                <a:latin typeface="+mn-lt"/>
                <a:ea typeface="+mn-ea"/>
                <a:cs typeface="+mn-cs"/>
              </a:rPr>
              <a:t>na</a:t>
            </a:r>
            <a:r>
              <a:rPr lang="tr-TR" sz="1200" kern="1200" dirty="0">
                <a:solidFill>
                  <a:schemeClr val="tx1"/>
                </a:solidFill>
                <a:effectLst/>
                <a:latin typeface="+mn-lt"/>
                <a:ea typeface="+mn-ea"/>
                <a:cs typeface="+mn-cs"/>
              </a:rPr>
              <a:t> ilişkin yer kirası, </a:t>
            </a:r>
            <a:r>
              <a:rPr lang="tr-TR" sz="1200" kern="1200" dirty="0" err="1">
                <a:solidFill>
                  <a:schemeClr val="tx1"/>
                </a:solidFill>
                <a:effectLst/>
                <a:latin typeface="+mn-lt"/>
                <a:ea typeface="+mn-ea"/>
                <a:cs typeface="+mn-cs"/>
              </a:rPr>
              <a:t>stand</a:t>
            </a:r>
            <a:r>
              <a:rPr lang="tr-TR" sz="1200" kern="1200" dirty="0">
                <a:solidFill>
                  <a:schemeClr val="tx1"/>
                </a:solidFill>
                <a:effectLst/>
                <a:latin typeface="+mn-lt"/>
                <a:ea typeface="+mn-ea"/>
                <a:cs typeface="+mn-cs"/>
              </a:rPr>
              <a:t> kurulumu, nakliye ve organizasyon giderlerine ilişkin harcamalar </a:t>
            </a:r>
            <a:r>
              <a:rPr lang="tr-TR" sz="1200" b="1" kern="1200" dirty="0">
                <a:solidFill>
                  <a:schemeClr val="tx1"/>
                </a:solidFill>
                <a:effectLst/>
                <a:latin typeface="+mn-lt"/>
                <a:ea typeface="+mn-ea"/>
                <a:cs typeface="+mn-cs"/>
              </a:rPr>
              <a:t>% 75 oranında ve genel nitelikli fuarlarda 363.000 TL’ye kadar, </a:t>
            </a:r>
            <a:r>
              <a:rPr lang="tr-TR" sz="1200" b="1" kern="1200" dirty="0" err="1">
                <a:solidFill>
                  <a:schemeClr val="tx1"/>
                </a:solidFill>
                <a:effectLst/>
                <a:latin typeface="+mn-lt"/>
                <a:ea typeface="+mn-ea"/>
                <a:cs typeface="+mn-cs"/>
              </a:rPr>
              <a:t>sektörel</a:t>
            </a:r>
            <a:r>
              <a:rPr lang="tr-TR" sz="1200" b="1" kern="1200" dirty="0">
                <a:solidFill>
                  <a:schemeClr val="tx1"/>
                </a:solidFill>
                <a:effectLst/>
                <a:latin typeface="+mn-lt"/>
                <a:ea typeface="+mn-ea"/>
                <a:cs typeface="+mn-cs"/>
              </a:rPr>
              <a:t> nitelikli fuarlarda 568.000 TL’ye kadar</a:t>
            </a:r>
            <a:r>
              <a:rPr lang="tr-TR" sz="1200" b="1" kern="1200" baseline="0" dirty="0">
                <a:solidFill>
                  <a:schemeClr val="tx1"/>
                </a:solidFill>
                <a:effectLst/>
                <a:latin typeface="+mn-lt"/>
                <a:ea typeface="+mn-ea"/>
                <a:cs typeface="+mn-cs"/>
              </a:rPr>
              <a:t> </a:t>
            </a:r>
            <a:r>
              <a:rPr lang="tr-TR" sz="1200" b="0" kern="1200" baseline="0" dirty="0">
                <a:solidFill>
                  <a:schemeClr val="tx1"/>
                </a:solidFill>
                <a:effectLst/>
                <a:latin typeface="+mn-lt"/>
                <a:ea typeface="+mn-ea"/>
                <a:cs typeface="+mn-cs"/>
              </a:rPr>
              <a:t>desteklenir.</a:t>
            </a:r>
            <a:r>
              <a:rPr lang="tr-TR" sz="1200" b="1" kern="1200" baseline="0" dirty="0">
                <a:solidFill>
                  <a:schemeClr val="tx1"/>
                </a:solidFill>
                <a:effectLst/>
                <a:latin typeface="+mn-lt"/>
                <a:ea typeface="+mn-ea"/>
                <a:cs typeface="+mn-cs"/>
              </a:rPr>
              <a:t> </a:t>
            </a:r>
            <a:r>
              <a:rPr lang="tr-TR" sz="1200" kern="1200" dirty="0">
                <a:solidFill>
                  <a:schemeClr val="tx1"/>
                </a:solidFill>
                <a:effectLst/>
                <a:latin typeface="+mn-lt"/>
                <a:ea typeface="+mn-ea"/>
                <a:cs typeface="+mn-cs"/>
              </a:rPr>
              <a:t>“Türkiye Markası” </a:t>
            </a:r>
            <a:r>
              <a:rPr lang="tr-TR" sz="1200" kern="1200" dirty="0" err="1">
                <a:solidFill>
                  <a:schemeClr val="tx1"/>
                </a:solidFill>
                <a:effectLst/>
                <a:latin typeface="+mn-lt"/>
                <a:ea typeface="+mn-ea"/>
                <a:cs typeface="+mn-cs"/>
              </a:rPr>
              <a:t>standlarına</a:t>
            </a:r>
            <a:r>
              <a:rPr lang="tr-TR" sz="1200" kern="1200" dirty="0">
                <a:solidFill>
                  <a:schemeClr val="tx1"/>
                </a:solidFill>
                <a:effectLst/>
                <a:latin typeface="+mn-lt"/>
                <a:ea typeface="+mn-ea"/>
                <a:cs typeface="+mn-cs"/>
              </a:rPr>
              <a:t> ilişkin projelerin Bakanlık tarafından fuar öncesinde onaylanması gerekir.</a:t>
            </a:r>
          </a:p>
          <a:p>
            <a:endParaRPr lang="tr-TR" sz="1200" kern="1200" dirty="0">
              <a:solidFill>
                <a:schemeClr val="tx1"/>
              </a:solidFill>
              <a:effectLst/>
              <a:latin typeface="+mn-lt"/>
              <a:ea typeface="+mn-ea"/>
              <a:cs typeface="+mn-cs"/>
            </a:endParaRPr>
          </a:p>
          <a:p>
            <a:r>
              <a:rPr lang="tr-TR" sz="1200" kern="1200" dirty="0">
                <a:solidFill>
                  <a:schemeClr val="tx1"/>
                </a:solidFill>
                <a:effectLst/>
                <a:latin typeface="+mn-lt"/>
                <a:ea typeface="+mn-ea"/>
                <a:cs typeface="+mn-cs"/>
              </a:rPr>
              <a:t> </a:t>
            </a:r>
          </a:p>
          <a:p>
            <a:r>
              <a:rPr lang="tr-TR" sz="1200" kern="1200" dirty="0">
                <a:solidFill>
                  <a:schemeClr val="tx1"/>
                </a:solidFill>
                <a:effectLst/>
                <a:latin typeface="+mn-lt"/>
                <a:ea typeface="+mn-ea"/>
                <a:cs typeface="+mn-cs"/>
              </a:rPr>
              <a:t> </a:t>
            </a: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altLang="tr-TR" dirty="0"/>
          </a:p>
          <a:p>
            <a:endParaRPr lang="tr-TR" altLang="tr-TR" dirty="0"/>
          </a:p>
        </p:txBody>
      </p:sp>
      <p:sp>
        <p:nvSpPr>
          <p:cNvPr id="4" name="Slayt Numarası Yer Tutucusu 3"/>
          <p:cNvSpPr txBox="1">
            <a:spLocks noGrp="1"/>
          </p:cNvSpPr>
          <p:nvPr/>
        </p:nvSpPr>
        <p:spPr>
          <a:xfrm>
            <a:off x="3509668" y="9804236"/>
            <a:ext cx="2686160" cy="516621"/>
          </a:xfrm>
          <a:prstGeom prst="rect">
            <a:avLst/>
          </a:prstGeom>
          <a:noFill/>
        </p:spPr>
        <p:txBody>
          <a:bodyPr lIns="88276" tIns="44138" rIns="88276" bIns="44138" anchor="b"/>
          <a:lstStyle>
            <a:lvl1pPr>
              <a:defRPr sz="3600">
                <a:solidFill>
                  <a:schemeClr val="tx1"/>
                </a:solidFill>
                <a:latin typeface="Arial" panose="020B0604020202020204" pitchFamily="34" charset="0"/>
                <a:cs typeface="Arial" panose="020B0604020202020204" pitchFamily="34" charset="0"/>
              </a:defRPr>
            </a:lvl1pPr>
            <a:lvl2pPr marL="742950" indent="-285750">
              <a:defRPr sz="3600">
                <a:solidFill>
                  <a:schemeClr val="tx1"/>
                </a:solidFill>
                <a:latin typeface="Arial" panose="020B0604020202020204" pitchFamily="34" charset="0"/>
                <a:cs typeface="Arial" panose="020B0604020202020204" pitchFamily="34" charset="0"/>
              </a:defRPr>
            </a:lvl2pPr>
            <a:lvl3pPr marL="1143000" indent="-228600">
              <a:defRPr sz="3600">
                <a:solidFill>
                  <a:schemeClr val="tx1"/>
                </a:solidFill>
                <a:latin typeface="Arial" panose="020B0604020202020204" pitchFamily="34" charset="0"/>
                <a:cs typeface="Arial" panose="020B0604020202020204" pitchFamily="34" charset="0"/>
              </a:defRPr>
            </a:lvl3pPr>
            <a:lvl4pPr marL="1600200" indent="-228600">
              <a:defRPr sz="3600">
                <a:solidFill>
                  <a:schemeClr val="tx1"/>
                </a:solidFill>
                <a:latin typeface="Arial" panose="020B0604020202020204" pitchFamily="34" charset="0"/>
                <a:cs typeface="Arial" panose="020B0604020202020204" pitchFamily="34" charset="0"/>
              </a:defRPr>
            </a:lvl4pPr>
            <a:lvl5pPr marL="2057400" indent="-228600">
              <a:defRPr sz="3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9pPr>
          </a:lstStyle>
          <a:p>
            <a:pPr algn="r"/>
            <a:fld id="{C3CCA35A-EA89-4333-8F42-9A4CA05E9365}" type="slidenum">
              <a:rPr lang="en-US" altLang="tr-TR" sz="1200">
                <a:solidFill>
                  <a:prstClr val="black"/>
                </a:solidFill>
                <a:latin typeface="Calibri" panose="020F0502020204030204" pitchFamily="34" charset="0"/>
              </a:rPr>
              <a:pPr algn="r"/>
              <a:t>38</a:t>
            </a:fld>
            <a:endParaRPr lang="en-US" altLang="tr-TR" sz="1200">
              <a:solidFill>
                <a:prstClr val="black"/>
              </a:solidFill>
              <a:latin typeface="Calibri" panose="020F0502020204030204" pitchFamily="34" charset="0"/>
            </a:endParaRPr>
          </a:p>
        </p:txBody>
      </p:sp>
    </p:spTree>
    <p:extLst>
      <p:ext uri="{BB962C8B-B14F-4D97-AF65-F5344CB8AC3E}">
        <p14:creationId xmlns:p14="http://schemas.microsoft.com/office/powerpoint/2010/main" val="25737775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ayt Görüntüsü Yer Tutucusu 1"/>
          <p:cNvSpPr>
            <a:spLocks noGrp="1" noRot="1" noChangeAspect="1" noTextEdit="1"/>
          </p:cNvSpPr>
          <p:nvPr>
            <p:ph type="sldImg"/>
          </p:nvPr>
        </p:nvSpPr>
        <p:spPr bwMode="auto">
          <a:xfrm>
            <a:off x="915988" y="742950"/>
            <a:ext cx="4965700" cy="3725863"/>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74083" name="Not Yer Tutucusu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sz="1200" u="sng" kern="1200" dirty="0">
              <a:solidFill>
                <a:schemeClr val="tx1"/>
              </a:solidFill>
              <a:effectLst/>
              <a:latin typeface="+mn-lt"/>
              <a:ea typeface="+mn-ea"/>
              <a:cs typeface="+mn-cs"/>
            </a:endParaRPr>
          </a:p>
          <a:p>
            <a:r>
              <a:rPr lang="tr-TR" sz="1200" b="1" u="sng" kern="1200" dirty="0">
                <a:solidFill>
                  <a:schemeClr val="tx1"/>
                </a:solidFill>
                <a:effectLst/>
                <a:latin typeface="+mn-lt"/>
                <a:ea typeface="+mn-ea"/>
                <a:cs typeface="+mn-cs"/>
              </a:rPr>
              <a:t>Destek Üst Limitleri </a:t>
            </a:r>
            <a:endParaRPr lang="tr-TR" sz="1200" u="sng"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r>
              <a:rPr lang="tr-TR" sz="1200" b="1" kern="1200" dirty="0">
                <a:solidFill>
                  <a:schemeClr val="tx1"/>
                </a:solidFill>
                <a:effectLst/>
                <a:latin typeface="+mn-lt"/>
                <a:ea typeface="+mn-ea"/>
                <a:cs typeface="+mn-cs"/>
              </a:rPr>
              <a:t>1.</a:t>
            </a:r>
            <a:r>
              <a:rPr lang="tr-TR" sz="1200" kern="1200" baseline="0" dirty="0">
                <a:solidFill>
                  <a:schemeClr val="tx1"/>
                </a:solidFill>
                <a:effectLst/>
                <a:latin typeface="+mn-lt"/>
                <a:ea typeface="+mn-ea"/>
                <a:cs typeface="+mn-cs"/>
              </a:rPr>
              <a:t> </a:t>
            </a:r>
            <a:r>
              <a:rPr lang="tr-TR" sz="1200" kern="1200" dirty="0">
                <a:solidFill>
                  <a:schemeClr val="tx1"/>
                </a:solidFill>
                <a:effectLst/>
                <a:latin typeface="+mn-lt"/>
                <a:ea typeface="+mn-ea"/>
                <a:cs typeface="+mn-cs"/>
              </a:rPr>
              <a:t>Bu Karar kapsamında yer alan destek üst limitleri </a:t>
            </a:r>
            <a:r>
              <a:rPr lang="tr-TR" sz="1200" b="1" kern="1200" dirty="0">
                <a:solidFill>
                  <a:schemeClr val="tx1"/>
                </a:solidFill>
                <a:effectLst/>
                <a:latin typeface="+mn-lt"/>
                <a:ea typeface="+mn-ea"/>
                <a:cs typeface="+mn-cs"/>
              </a:rPr>
              <a:t>her takvim yılı başında </a:t>
            </a:r>
            <a:r>
              <a:rPr lang="tr-TR" sz="1200" kern="1200" dirty="0">
                <a:solidFill>
                  <a:schemeClr val="tx1"/>
                </a:solidFill>
                <a:effectLst/>
                <a:latin typeface="+mn-lt"/>
                <a:ea typeface="+mn-ea"/>
                <a:cs typeface="+mn-cs"/>
              </a:rPr>
              <a:t>(TÜFE + Yİ-ÜFE)/2 oranında </a:t>
            </a:r>
            <a:r>
              <a:rPr lang="tr-TR" sz="1200" b="1" kern="1200" dirty="0">
                <a:solidFill>
                  <a:schemeClr val="tx1"/>
                </a:solidFill>
                <a:effectLst/>
                <a:latin typeface="+mn-lt"/>
                <a:ea typeface="+mn-ea"/>
                <a:cs typeface="+mn-cs"/>
              </a:rPr>
              <a:t>güncellenir</a:t>
            </a:r>
            <a:r>
              <a:rPr lang="tr-TR" sz="1200" kern="1200" dirty="0">
                <a:solidFill>
                  <a:schemeClr val="tx1"/>
                </a:solidFill>
                <a:effectLst/>
                <a:latin typeface="+mn-lt"/>
                <a:ea typeface="+mn-ea"/>
                <a:cs typeface="+mn-cs"/>
              </a:rPr>
              <a:t>.</a:t>
            </a:r>
          </a:p>
          <a:p>
            <a:endParaRPr lang="tr-TR" altLang="tr-TR" dirty="0"/>
          </a:p>
        </p:txBody>
      </p:sp>
      <p:sp>
        <p:nvSpPr>
          <p:cNvPr id="4" name="Slayt Numarası Yer Tutucusu 3"/>
          <p:cNvSpPr txBox="1">
            <a:spLocks noGrp="1"/>
          </p:cNvSpPr>
          <p:nvPr/>
        </p:nvSpPr>
        <p:spPr>
          <a:xfrm>
            <a:off x="3509668" y="9804236"/>
            <a:ext cx="2686160" cy="516621"/>
          </a:xfrm>
          <a:prstGeom prst="rect">
            <a:avLst/>
          </a:prstGeom>
          <a:noFill/>
        </p:spPr>
        <p:txBody>
          <a:bodyPr lIns="88276" tIns="44138" rIns="88276" bIns="44138" anchor="b"/>
          <a:lstStyle>
            <a:lvl1pPr>
              <a:defRPr sz="3600">
                <a:solidFill>
                  <a:schemeClr val="tx1"/>
                </a:solidFill>
                <a:latin typeface="Arial" panose="020B0604020202020204" pitchFamily="34" charset="0"/>
                <a:cs typeface="Arial" panose="020B0604020202020204" pitchFamily="34" charset="0"/>
              </a:defRPr>
            </a:lvl1pPr>
            <a:lvl2pPr marL="742950" indent="-285750">
              <a:defRPr sz="3600">
                <a:solidFill>
                  <a:schemeClr val="tx1"/>
                </a:solidFill>
                <a:latin typeface="Arial" panose="020B0604020202020204" pitchFamily="34" charset="0"/>
                <a:cs typeface="Arial" panose="020B0604020202020204" pitchFamily="34" charset="0"/>
              </a:defRPr>
            </a:lvl2pPr>
            <a:lvl3pPr marL="1143000" indent="-228600">
              <a:defRPr sz="3600">
                <a:solidFill>
                  <a:schemeClr val="tx1"/>
                </a:solidFill>
                <a:latin typeface="Arial" panose="020B0604020202020204" pitchFamily="34" charset="0"/>
                <a:cs typeface="Arial" panose="020B0604020202020204" pitchFamily="34" charset="0"/>
              </a:defRPr>
            </a:lvl3pPr>
            <a:lvl4pPr marL="1600200" indent="-228600">
              <a:defRPr sz="3600">
                <a:solidFill>
                  <a:schemeClr val="tx1"/>
                </a:solidFill>
                <a:latin typeface="Arial" panose="020B0604020202020204" pitchFamily="34" charset="0"/>
                <a:cs typeface="Arial" panose="020B0604020202020204" pitchFamily="34" charset="0"/>
              </a:defRPr>
            </a:lvl4pPr>
            <a:lvl5pPr marL="2057400" indent="-228600">
              <a:defRPr sz="3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9pPr>
          </a:lstStyle>
          <a:p>
            <a:pPr algn="r"/>
            <a:fld id="{C3CCA35A-EA89-4333-8F42-9A4CA05E9365}" type="slidenum">
              <a:rPr lang="en-US" altLang="tr-TR" sz="1200">
                <a:solidFill>
                  <a:prstClr val="black"/>
                </a:solidFill>
                <a:latin typeface="Calibri" panose="020F0502020204030204" pitchFamily="34" charset="0"/>
              </a:rPr>
              <a:pPr algn="r"/>
              <a:t>39</a:t>
            </a:fld>
            <a:endParaRPr lang="en-US" altLang="tr-TR" sz="1200">
              <a:solidFill>
                <a:prstClr val="black"/>
              </a:solidFill>
              <a:latin typeface="Calibri" panose="020F0502020204030204" pitchFamily="34" charset="0"/>
            </a:endParaRPr>
          </a:p>
        </p:txBody>
      </p:sp>
    </p:spTree>
    <p:extLst>
      <p:ext uri="{BB962C8B-B14F-4D97-AF65-F5344CB8AC3E}">
        <p14:creationId xmlns:p14="http://schemas.microsoft.com/office/powerpoint/2010/main" val="2603596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E0FE8451-306F-4C9B-A0DD-03B4AFD64E90}" type="slidenum">
              <a:rPr lang="en-US" altLang="tr-TR" smtClean="0"/>
              <a:pPr>
                <a:defRPr/>
              </a:pPr>
              <a:t>4</a:t>
            </a:fld>
            <a:endParaRPr lang="en-US" altLang="tr-TR"/>
          </a:p>
        </p:txBody>
      </p:sp>
    </p:spTree>
    <p:extLst>
      <p:ext uri="{BB962C8B-B14F-4D97-AF65-F5344CB8AC3E}">
        <p14:creationId xmlns:p14="http://schemas.microsoft.com/office/powerpoint/2010/main" val="15236591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i="0" kern="1200" dirty="0">
                <a:solidFill>
                  <a:schemeClr val="tx1"/>
                </a:solidFill>
                <a:effectLst/>
                <a:latin typeface="+mn-lt"/>
                <a:ea typeface="+mn-ea"/>
                <a:cs typeface="+mn-cs"/>
              </a:rPr>
              <a:t>1.</a:t>
            </a:r>
            <a:r>
              <a:rPr lang="tr-TR" sz="1200" b="1" i="0" kern="1200" baseline="0" dirty="0">
                <a:solidFill>
                  <a:schemeClr val="tx1"/>
                </a:solidFill>
                <a:effectLst/>
                <a:latin typeface="+mn-lt"/>
                <a:ea typeface="+mn-ea"/>
                <a:cs typeface="+mn-cs"/>
              </a:rPr>
              <a:t> </a:t>
            </a:r>
            <a:r>
              <a:rPr lang="tr-TR" sz="1200" kern="1200" dirty="0">
                <a:solidFill>
                  <a:schemeClr val="tx1"/>
                </a:solidFill>
                <a:effectLst/>
                <a:latin typeface="+mn-lt"/>
                <a:ea typeface="+mn-ea"/>
                <a:cs typeface="+mn-cs"/>
              </a:rPr>
              <a:t>Desteğe esas tutar, fuar ve/veya ülke ve/veya sektör bazında metrekare başına belirlenen yaklaşık toplam maliyetin % 50’sini, Bakanlıkça belirlenen hedef ülkelerde ise </a:t>
            </a:r>
            <a:r>
              <a:rPr lang="tr-TR" sz="1200" b="1" kern="1200" dirty="0">
                <a:solidFill>
                  <a:schemeClr val="tx1"/>
                </a:solidFill>
                <a:effectLst/>
                <a:latin typeface="+mn-lt"/>
                <a:ea typeface="+mn-ea"/>
                <a:cs typeface="+mn-cs"/>
              </a:rPr>
              <a:t>% 70’ini </a:t>
            </a:r>
            <a:r>
              <a:rPr lang="tr-TR" sz="1200" kern="1200" dirty="0">
                <a:solidFill>
                  <a:schemeClr val="tx1"/>
                </a:solidFill>
                <a:effectLst/>
                <a:latin typeface="+mn-lt"/>
                <a:ea typeface="+mn-ea"/>
                <a:cs typeface="+mn-cs"/>
              </a:rPr>
              <a:t>geçemez. </a:t>
            </a:r>
            <a:endParaRPr lang="tr-TR" dirty="0"/>
          </a:p>
        </p:txBody>
      </p:sp>
      <p:sp>
        <p:nvSpPr>
          <p:cNvPr id="4" name="Slayt Numarası Yer Tutucusu 3"/>
          <p:cNvSpPr>
            <a:spLocks noGrp="1"/>
          </p:cNvSpPr>
          <p:nvPr>
            <p:ph type="sldNum" sz="quarter" idx="10"/>
          </p:nvPr>
        </p:nvSpPr>
        <p:spPr/>
        <p:txBody>
          <a:bodyPr/>
          <a:lstStyle/>
          <a:p>
            <a:pPr>
              <a:defRPr/>
            </a:pPr>
            <a:fld id="{E0FE8451-306F-4C9B-A0DD-03B4AFD64E90}" type="slidenum">
              <a:rPr lang="en-US" altLang="tr-TR" smtClean="0"/>
              <a:pPr>
                <a:defRPr/>
              </a:pPr>
              <a:t>40</a:t>
            </a:fld>
            <a:endParaRPr lang="en-US" altLang="tr-TR"/>
          </a:p>
        </p:txBody>
      </p:sp>
    </p:spTree>
    <p:extLst>
      <p:ext uri="{BB962C8B-B14F-4D97-AF65-F5344CB8AC3E}">
        <p14:creationId xmlns:p14="http://schemas.microsoft.com/office/powerpoint/2010/main" val="13346080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E0FE8451-306F-4C9B-A0DD-03B4AFD64E90}" type="slidenum">
              <a:rPr lang="en-US" altLang="tr-TR" smtClean="0"/>
              <a:pPr>
                <a:defRPr/>
              </a:pPr>
              <a:t>41</a:t>
            </a:fld>
            <a:endParaRPr lang="en-US" altLang="tr-TR"/>
          </a:p>
        </p:txBody>
      </p:sp>
    </p:spTree>
    <p:extLst>
      <p:ext uri="{BB962C8B-B14F-4D97-AF65-F5344CB8AC3E}">
        <p14:creationId xmlns:p14="http://schemas.microsoft.com/office/powerpoint/2010/main" val="39616823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70659" name="Not Yer Tutucusu 2"/>
          <p:cNvSpPr>
            <a:spLocks noGrp="1"/>
          </p:cNvSpPr>
          <p:nvPr>
            <p:ph type="body" idx="1"/>
          </p:nvPr>
        </p:nvSpPr>
        <p:spPr bwMode="auto">
          <a:noFill/>
        </p:spPr>
        <p:txBody>
          <a:bodyPr wrap="square" numCol="1" anchor="t" anchorCtr="0" compatLnSpc="1">
            <a:prstTxWarp prst="textNoShape">
              <a:avLst/>
            </a:prstTxWarp>
          </a:bodyPr>
          <a:lstStyle/>
          <a:p>
            <a:r>
              <a:rPr lang="tr-TR" sz="1200" kern="1200" dirty="0">
                <a:solidFill>
                  <a:schemeClr val="tx1"/>
                </a:solidFill>
                <a:effectLst/>
                <a:latin typeface="+mn-lt"/>
                <a:ea typeface="+mn-ea"/>
                <a:cs typeface="+mn-cs"/>
              </a:rPr>
              <a:t>Türk Ticaret Kanunu kapsamında kurulmuş şirketler ve yurt içi fuar organizatörleri yararlanabilmektedir.</a:t>
            </a:r>
          </a:p>
          <a:p>
            <a:pPr lvl="0"/>
            <a:r>
              <a:rPr lang="tr-TR" sz="1200" b="1" kern="1200" dirty="0">
                <a:solidFill>
                  <a:schemeClr val="tx1"/>
                </a:solidFill>
                <a:effectLst/>
                <a:latin typeface="+mn-lt"/>
                <a:ea typeface="+mn-ea"/>
                <a:cs typeface="+mn-cs"/>
              </a:rPr>
              <a:t>Hâlihazırda, 2018 yılı için 35 yurt içi fuar organizasyonu destek kapsamına alınmıştır.</a:t>
            </a:r>
            <a:endParaRPr lang="tr-TR" b="1" dirty="0">
              <a:effectLst/>
            </a:endParaRPr>
          </a:p>
          <a:p>
            <a:pPr lvl="0"/>
            <a:r>
              <a:rPr lang="tr-TR" sz="1200" kern="1200" dirty="0">
                <a:solidFill>
                  <a:schemeClr val="tx1"/>
                </a:solidFill>
                <a:effectLst/>
                <a:latin typeface="+mn-lt"/>
                <a:ea typeface="+mn-ea"/>
                <a:cs typeface="+mn-cs"/>
              </a:rPr>
              <a:t>Fuar desteği, katılımcılar için yer kirası ve </a:t>
            </a:r>
            <a:r>
              <a:rPr lang="tr-TR" sz="1200" kern="1200" dirty="0" err="1">
                <a:solidFill>
                  <a:schemeClr val="tx1"/>
                </a:solidFill>
                <a:effectLst/>
                <a:latin typeface="+mn-lt"/>
                <a:ea typeface="+mn-ea"/>
                <a:cs typeface="+mn-cs"/>
              </a:rPr>
              <a:t>stand</a:t>
            </a:r>
            <a:r>
              <a:rPr lang="tr-TR" sz="1200" kern="1200" dirty="0">
                <a:solidFill>
                  <a:schemeClr val="tx1"/>
                </a:solidFill>
                <a:effectLst/>
                <a:latin typeface="+mn-lt"/>
                <a:ea typeface="+mn-ea"/>
                <a:cs typeface="+mn-cs"/>
              </a:rPr>
              <a:t> konstrüksiyonu masraflarını, organizatör için ise yurt içi fuarın yurt dışında ve/veya yurt içinde yapacağı tanıtım masraflarını içermektedir.</a:t>
            </a:r>
            <a:endParaRPr lang="tr-TR" dirty="0">
              <a:effectLst/>
            </a:endParaRPr>
          </a:p>
          <a:p>
            <a:pPr lvl="0"/>
            <a:r>
              <a:rPr lang="tr-TR" sz="1200" kern="1200" dirty="0">
                <a:solidFill>
                  <a:schemeClr val="tx1"/>
                </a:solidFill>
                <a:effectLst/>
                <a:latin typeface="+mn-lt"/>
                <a:ea typeface="+mn-ea"/>
                <a:cs typeface="+mn-cs"/>
              </a:rPr>
              <a:t>Destek üst limiti katılımcılar için fuar katılımı başına 30.000 TL, fuarın yurt içinde tanıtımı için 50.000, yurt dışında tanıtımı için ise 150.000 ABD Dolarıdır. </a:t>
            </a:r>
            <a:endParaRPr lang="tr-TR" dirty="0">
              <a:effectLst/>
            </a:endParaRPr>
          </a:p>
          <a:p>
            <a:pPr lvl="0"/>
            <a:r>
              <a:rPr lang="tr-TR" sz="1200" kern="1200" dirty="0">
                <a:solidFill>
                  <a:schemeClr val="tx1"/>
                </a:solidFill>
                <a:effectLst/>
                <a:latin typeface="+mn-lt"/>
                <a:ea typeface="+mn-ea"/>
                <a:cs typeface="+mn-cs"/>
              </a:rPr>
              <a:t>Destek oranı % 50’dir.</a:t>
            </a:r>
            <a:endParaRPr lang="tr-TR" dirty="0">
              <a:effectLst/>
            </a:endParaRPr>
          </a:p>
          <a:p>
            <a:endParaRPr lang="tr-TR" altLang="tr-TR"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tr-TR" sz="1200" b="1" u="sng" kern="1200" dirty="0">
                <a:solidFill>
                  <a:schemeClr val="tx1"/>
                </a:solidFill>
                <a:effectLst/>
                <a:latin typeface="+mn-lt"/>
                <a:ea typeface="+mn-ea"/>
                <a:cs typeface="+mn-cs"/>
              </a:rPr>
              <a:t>Amaç, Kapsam ve Tanımlar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tr-TR" sz="1200" b="1" kern="1200" dirty="0">
              <a:solidFill>
                <a:schemeClr val="tx1"/>
              </a:solidFill>
              <a:effectLst/>
              <a:latin typeface="+mn-lt"/>
              <a:ea typeface="+mn-ea"/>
              <a:cs typeface="+mn-cs"/>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tr-TR" sz="1200" b="1" kern="1200" dirty="0">
                <a:solidFill>
                  <a:schemeClr val="tx1"/>
                </a:solidFill>
                <a:effectLst/>
                <a:latin typeface="+mn-lt"/>
                <a:ea typeface="+mn-ea"/>
                <a:cs typeface="+mn-cs"/>
              </a:rPr>
              <a:t>1.</a:t>
            </a:r>
            <a:r>
              <a:rPr lang="tr-TR" sz="1200" kern="1200" dirty="0">
                <a:solidFill>
                  <a:schemeClr val="tx1"/>
                </a:solidFill>
                <a:effectLst/>
                <a:latin typeface="+mn-lt"/>
                <a:ea typeface="+mn-ea"/>
                <a:cs typeface="+mn-cs"/>
              </a:rPr>
              <a:t> Bu Kararın amacı; Bakanlık tarafından belirlenen </a:t>
            </a:r>
            <a:r>
              <a:rPr lang="tr-TR" sz="1200" b="1" kern="1200" dirty="0" err="1">
                <a:solidFill>
                  <a:schemeClr val="tx1"/>
                </a:solidFill>
                <a:effectLst/>
                <a:latin typeface="+mn-lt"/>
                <a:ea typeface="+mn-ea"/>
                <a:cs typeface="+mn-cs"/>
              </a:rPr>
              <a:t>sektörel</a:t>
            </a:r>
            <a:r>
              <a:rPr lang="tr-TR" sz="1200" kern="1200" dirty="0">
                <a:solidFill>
                  <a:schemeClr val="tx1"/>
                </a:solidFill>
                <a:effectLst/>
                <a:latin typeface="+mn-lt"/>
                <a:ea typeface="+mn-ea"/>
                <a:cs typeface="+mn-cs"/>
              </a:rPr>
              <a:t> nitelikli uluslararası yurt içi fuarların dış tanıtımının sağlanması ve uluslararası düzeyde katılımın artırılması amacıyla organizatörlerin yapacakları harcamalar ile katılımcıların harcamalarının bu Kararın ilgili maddelerinde belirtilen miktar ve oranlar çerçevesinde Destekleme ve Fiyat İstikrar Fonu’ndan (DFİF) karşılanmasıdır.</a:t>
            </a:r>
          </a:p>
          <a:p>
            <a:endParaRPr lang="tr-TR"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tr-TR" b="1" dirty="0"/>
              <a:t>2.</a:t>
            </a:r>
            <a:r>
              <a:rPr lang="tr-TR" dirty="0"/>
              <a:t> </a:t>
            </a:r>
            <a:r>
              <a:rPr lang="tr-TR" sz="1200" kern="1200" dirty="0">
                <a:solidFill>
                  <a:schemeClr val="tx1"/>
                </a:solidFill>
                <a:effectLst/>
                <a:latin typeface="+mn-lt"/>
                <a:ea typeface="+mn-ea"/>
                <a:cs typeface="+mn-cs"/>
              </a:rPr>
              <a:t>Bu Karar kapsamındaki desteklerden; Bakanlıkça belirlenen şartları haiz </a:t>
            </a:r>
            <a:r>
              <a:rPr lang="tr-TR" sz="1200" b="1" kern="1200" dirty="0" err="1">
                <a:solidFill>
                  <a:schemeClr val="tx1"/>
                </a:solidFill>
                <a:effectLst/>
                <a:latin typeface="+mn-lt"/>
                <a:ea typeface="+mn-ea"/>
                <a:cs typeface="+mn-cs"/>
              </a:rPr>
              <a:t>sektörel</a:t>
            </a:r>
            <a:r>
              <a:rPr lang="tr-TR" sz="1200" kern="1200" dirty="0">
                <a:solidFill>
                  <a:schemeClr val="tx1"/>
                </a:solidFill>
                <a:effectLst/>
                <a:latin typeface="+mn-lt"/>
                <a:ea typeface="+mn-ea"/>
                <a:cs typeface="+mn-cs"/>
              </a:rPr>
              <a:t> nitelikli uluslararası yurt içi fuarları düzenleyen </a:t>
            </a:r>
            <a:r>
              <a:rPr lang="tr-TR" sz="1200" b="1" kern="1200" dirty="0">
                <a:solidFill>
                  <a:schemeClr val="tx1"/>
                </a:solidFill>
                <a:effectLst/>
                <a:latin typeface="+mn-lt"/>
                <a:ea typeface="+mn-ea"/>
                <a:cs typeface="+mn-cs"/>
              </a:rPr>
              <a:t>organizatörler</a:t>
            </a:r>
            <a:r>
              <a:rPr lang="tr-TR" sz="1200" kern="1200" dirty="0">
                <a:solidFill>
                  <a:schemeClr val="tx1"/>
                </a:solidFill>
                <a:effectLst/>
                <a:latin typeface="+mn-lt"/>
                <a:ea typeface="+mn-ea"/>
                <a:cs typeface="+mn-cs"/>
              </a:rPr>
              <a:t> ve </a:t>
            </a:r>
            <a:r>
              <a:rPr lang="tr-TR" sz="1200" b="1" kern="1200" dirty="0">
                <a:solidFill>
                  <a:schemeClr val="tx1"/>
                </a:solidFill>
                <a:effectLst/>
                <a:latin typeface="+mn-lt"/>
                <a:ea typeface="+mn-ea"/>
                <a:cs typeface="+mn-cs"/>
              </a:rPr>
              <a:t>katılımcılar</a:t>
            </a:r>
            <a:r>
              <a:rPr lang="tr-TR" sz="1200" kern="1200" dirty="0">
                <a:solidFill>
                  <a:schemeClr val="tx1"/>
                </a:solidFill>
                <a:effectLst/>
                <a:latin typeface="+mn-lt"/>
                <a:ea typeface="+mn-ea"/>
                <a:cs typeface="+mn-cs"/>
              </a:rPr>
              <a:t> yararlandırılır.</a:t>
            </a:r>
          </a:p>
          <a:p>
            <a:endParaRPr lang="tr-TR" sz="1200" kern="1200" dirty="0">
              <a:solidFill>
                <a:schemeClr val="tx1"/>
              </a:solidFill>
              <a:effectLst/>
              <a:latin typeface="+mn-lt"/>
              <a:ea typeface="+mn-ea"/>
              <a:cs typeface="+mn-cs"/>
            </a:endParaRPr>
          </a:p>
          <a:p>
            <a:r>
              <a:rPr lang="tr-TR" sz="1200" b="1" kern="1200" dirty="0">
                <a:solidFill>
                  <a:schemeClr val="tx1"/>
                </a:solidFill>
                <a:effectLst/>
                <a:latin typeface="+mn-lt"/>
                <a:ea typeface="+mn-ea"/>
                <a:cs typeface="+mn-cs"/>
              </a:rPr>
              <a:t>4. Katılımcı,</a:t>
            </a:r>
            <a:r>
              <a:rPr lang="tr-TR" sz="1200" kern="1200" dirty="0">
                <a:solidFill>
                  <a:schemeClr val="tx1"/>
                </a:solidFill>
                <a:effectLst/>
                <a:latin typeface="+mn-lt"/>
                <a:ea typeface="+mn-ea"/>
                <a:cs typeface="+mn-cs"/>
              </a:rPr>
              <a:t> bu Karar kapsamındaki </a:t>
            </a:r>
            <a:r>
              <a:rPr lang="tr-TR" sz="1200" kern="1200" dirty="0" err="1">
                <a:solidFill>
                  <a:schemeClr val="tx1"/>
                </a:solidFill>
                <a:effectLst/>
                <a:latin typeface="+mn-lt"/>
                <a:ea typeface="+mn-ea"/>
                <a:cs typeface="+mn-cs"/>
              </a:rPr>
              <a:t>sektörel</a:t>
            </a:r>
            <a:r>
              <a:rPr lang="tr-TR" sz="1200" kern="1200" dirty="0">
                <a:solidFill>
                  <a:schemeClr val="tx1"/>
                </a:solidFill>
                <a:effectLst/>
                <a:latin typeface="+mn-lt"/>
                <a:ea typeface="+mn-ea"/>
                <a:cs typeface="+mn-cs"/>
              </a:rPr>
              <a:t> nitelikteki uluslararası yurt içi fuarlara katılım sağlayan Türk Ticaret Kanunu hükümleri çerçevesinde kurulmuş, </a:t>
            </a:r>
            <a:r>
              <a:rPr lang="tr-TR" sz="1200" b="1" kern="1200" dirty="0">
                <a:solidFill>
                  <a:schemeClr val="tx1"/>
                </a:solidFill>
                <a:effectLst/>
                <a:latin typeface="+mn-lt"/>
                <a:ea typeface="+mn-ea"/>
                <a:cs typeface="+mn-cs"/>
              </a:rPr>
              <a:t>ihracatçı birliğine üye şirketler</a:t>
            </a:r>
            <a:r>
              <a:rPr lang="tr-TR" sz="1200" kern="1200" dirty="0">
                <a:solidFill>
                  <a:schemeClr val="tx1"/>
                </a:solidFill>
                <a:effectLst/>
                <a:latin typeface="+mn-lt"/>
                <a:ea typeface="+mn-ea"/>
                <a:cs typeface="+mn-cs"/>
              </a:rPr>
              <a:t>i</a:t>
            </a:r>
            <a:r>
              <a:rPr lang="tr-TR" sz="1200" kern="1200" baseline="0" dirty="0">
                <a:solidFill>
                  <a:schemeClr val="tx1"/>
                </a:solidFill>
                <a:effectLst/>
                <a:latin typeface="+mn-lt"/>
                <a:ea typeface="+mn-ea"/>
                <a:cs typeface="+mn-cs"/>
              </a:rPr>
              <a:t> ifade eder.</a:t>
            </a:r>
          </a:p>
          <a:p>
            <a:endParaRPr lang="tr-TR" sz="1200" kern="1200" dirty="0">
              <a:solidFill>
                <a:schemeClr val="tx1"/>
              </a:solidFill>
              <a:effectLst/>
              <a:latin typeface="+mn-lt"/>
              <a:ea typeface="+mn-ea"/>
              <a:cs typeface="+mn-cs"/>
            </a:endParaRPr>
          </a:p>
          <a:p>
            <a:r>
              <a:rPr lang="tr-TR" sz="1200" b="1" kern="1200" dirty="0">
                <a:solidFill>
                  <a:schemeClr val="tx1"/>
                </a:solidFill>
                <a:effectLst/>
                <a:latin typeface="+mn-lt"/>
                <a:ea typeface="+mn-ea"/>
                <a:cs typeface="+mn-cs"/>
              </a:rPr>
              <a:t>5.</a:t>
            </a:r>
            <a:r>
              <a:rPr lang="tr-TR" sz="1200" b="1" kern="1200" baseline="0" dirty="0">
                <a:solidFill>
                  <a:schemeClr val="tx1"/>
                </a:solidFill>
                <a:effectLst/>
                <a:latin typeface="+mn-lt"/>
                <a:ea typeface="+mn-ea"/>
                <a:cs typeface="+mn-cs"/>
              </a:rPr>
              <a:t> </a:t>
            </a:r>
            <a:r>
              <a:rPr lang="tr-TR" sz="1200" b="1" kern="1200" dirty="0">
                <a:solidFill>
                  <a:schemeClr val="tx1"/>
                </a:solidFill>
                <a:effectLst/>
                <a:latin typeface="+mn-lt"/>
                <a:ea typeface="+mn-ea"/>
                <a:cs typeface="+mn-cs"/>
              </a:rPr>
              <a:t>Organizatör,</a:t>
            </a:r>
            <a:r>
              <a:rPr lang="tr-TR" sz="1200" kern="1200" dirty="0">
                <a:solidFill>
                  <a:schemeClr val="tx1"/>
                </a:solidFill>
                <a:effectLst/>
                <a:latin typeface="+mn-lt"/>
                <a:ea typeface="+mn-ea"/>
                <a:cs typeface="+mn-cs"/>
              </a:rPr>
              <a:t> TOBB tarafından adlarına yurt içinde fuar düzenleme yetkisi verilen organizatör şirketler arasından </a:t>
            </a:r>
            <a:r>
              <a:rPr lang="tr-TR" sz="1200" b="0" kern="1200" dirty="0">
                <a:solidFill>
                  <a:schemeClr val="tx1"/>
                </a:solidFill>
                <a:effectLst/>
                <a:latin typeface="+mn-lt"/>
                <a:ea typeface="+mn-ea"/>
                <a:cs typeface="+mn-cs"/>
              </a:rPr>
              <a:t>Bakanlıkça belirlenen </a:t>
            </a:r>
            <a:r>
              <a:rPr lang="tr-TR" sz="1200" kern="1200" dirty="0">
                <a:solidFill>
                  <a:schemeClr val="tx1"/>
                </a:solidFill>
                <a:effectLst/>
                <a:latin typeface="+mn-lt"/>
                <a:ea typeface="+mn-ea"/>
                <a:cs typeface="+mn-cs"/>
              </a:rPr>
              <a:t>şartları haiz </a:t>
            </a:r>
            <a:r>
              <a:rPr lang="tr-TR" sz="1200" kern="1200" dirty="0" err="1">
                <a:solidFill>
                  <a:schemeClr val="tx1"/>
                </a:solidFill>
                <a:effectLst/>
                <a:latin typeface="+mn-lt"/>
                <a:ea typeface="+mn-ea"/>
                <a:cs typeface="+mn-cs"/>
              </a:rPr>
              <a:t>sektörel</a:t>
            </a:r>
            <a:r>
              <a:rPr lang="tr-TR" sz="1200" kern="1200" dirty="0">
                <a:solidFill>
                  <a:schemeClr val="tx1"/>
                </a:solidFill>
                <a:effectLst/>
                <a:latin typeface="+mn-lt"/>
                <a:ea typeface="+mn-ea"/>
                <a:cs typeface="+mn-cs"/>
              </a:rPr>
              <a:t> nitelikli uluslararası yurt içi fuarları düzenleyenleri</a:t>
            </a:r>
            <a:r>
              <a:rPr lang="tr-TR" sz="1200" kern="1200" baseline="0" dirty="0">
                <a:solidFill>
                  <a:schemeClr val="tx1"/>
                </a:solidFill>
                <a:effectLst/>
                <a:latin typeface="+mn-lt"/>
                <a:ea typeface="+mn-ea"/>
                <a:cs typeface="+mn-cs"/>
              </a:rPr>
              <a:t> ifade eder.</a:t>
            </a:r>
          </a:p>
          <a:p>
            <a:endParaRPr lang="tr-TR" sz="1200" kern="1200" dirty="0">
              <a:solidFill>
                <a:schemeClr val="tx1"/>
              </a:solidFill>
              <a:effectLst/>
              <a:latin typeface="+mn-lt"/>
              <a:ea typeface="+mn-ea"/>
              <a:cs typeface="+mn-cs"/>
            </a:endParaRPr>
          </a:p>
          <a:p>
            <a:r>
              <a:rPr lang="tr-TR" sz="1200" b="1" kern="1200" dirty="0">
                <a:solidFill>
                  <a:schemeClr val="tx1"/>
                </a:solidFill>
                <a:effectLst/>
                <a:latin typeface="+mn-lt"/>
                <a:ea typeface="+mn-ea"/>
                <a:cs typeface="+mn-cs"/>
              </a:rPr>
              <a:t>6. Yurt İçi Fuar,</a:t>
            </a:r>
            <a:r>
              <a:rPr lang="tr-TR" sz="1200" kern="1200" dirty="0">
                <a:solidFill>
                  <a:schemeClr val="tx1"/>
                </a:solidFill>
                <a:effectLst/>
                <a:latin typeface="+mn-lt"/>
                <a:ea typeface="+mn-ea"/>
                <a:cs typeface="+mn-cs"/>
              </a:rPr>
              <a:t> TOBB tarafından adlarına yurt içinde fuar düzenleme yetkisi verilen organizatörler tarafından düzenlenen ve Bakanlıkça belirlenen şartları haiz </a:t>
            </a:r>
            <a:r>
              <a:rPr lang="tr-TR" sz="1200" kern="1200" dirty="0" err="1">
                <a:solidFill>
                  <a:schemeClr val="tx1"/>
                </a:solidFill>
                <a:effectLst/>
                <a:latin typeface="+mn-lt"/>
                <a:ea typeface="+mn-ea"/>
                <a:cs typeface="+mn-cs"/>
              </a:rPr>
              <a:t>sektörel</a:t>
            </a:r>
            <a:r>
              <a:rPr lang="tr-TR" sz="1200" kern="1200" dirty="0">
                <a:solidFill>
                  <a:schemeClr val="tx1"/>
                </a:solidFill>
                <a:effectLst/>
                <a:latin typeface="+mn-lt"/>
                <a:ea typeface="+mn-ea"/>
                <a:cs typeface="+mn-cs"/>
              </a:rPr>
              <a:t> nitelikli uluslararası yurt içi fuarları</a:t>
            </a:r>
            <a:r>
              <a:rPr lang="tr-TR" sz="1200" kern="1200" baseline="0" dirty="0">
                <a:solidFill>
                  <a:schemeClr val="tx1"/>
                </a:solidFill>
                <a:effectLst/>
                <a:latin typeface="+mn-lt"/>
                <a:ea typeface="+mn-ea"/>
                <a:cs typeface="+mn-cs"/>
              </a:rPr>
              <a:t> </a:t>
            </a:r>
            <a:r>
              <a:rPr lang="tr-TR" sz="1200" kern="1200" dirty="0">
                <a:solidFill>
                  <a:schemeClr val="tx1"/>
                </a:solidFill>
                <a:effectLst/>
                <a:latin typeface="+mn-lt"/>
                <a:ea typeface="+mn-ea"/>
                <a:cs typeface="+mn-cs"/>
              </a:rPr>
              <a:t>ifade eder. </a:t>
            </a:r>
          </a:p>
          <a:p>
            <a:endParaRPr lang="tr-TR" dirty="0"/>
          </a:p>
          <a:p>
            <a:r>
              <a:rPr lang="tr-TR" sz="1200" b="1" u="sng" kern="1200" dirty="0">
                <a:solidFill>
                  <a:schemeClr val="tx1"/>
                </a:solidFill>
                <a:effectLst/>
                <a:latin typeface="+mn-lt"/>
                <a:ea typeface="+mn-ea"/>
                <a:cs typeface="+mn-cs"/>
              </a:rPr>
              <a:t>Desteklenecek Fuarların Tespiti</a:t>
            </a:r>
          </a:p>
          <a:p>
            <a:endParaRPr lang="tr-TR" sz="1200" u="sng" kern="1200" dirty="0">
              <a:solidFill>
                <a:schemeClr val="tx1"/>
              </a:solidFill>
              <a:effectLst/>
              <a:latin typeface="+mn-lt"/>
              <a:ea typeface="+mn-ea"/>
              <a:cs typeface="+mn-cs"/>
            </a:endParaRPr>
          </a:p>
          <a:p>
            <a:r>
              <a:rPr lang="tr-TR" sz="1200" b="1" kern="1200" dirty="0">
                <a:solidFill>
                  <a:schemeClr val="tx1"/>
                </a:solidFill>
                <a:effectLst/>
                <a:latin typeface="+mn-lt"/>
                <a:ea typeface="+mn-ea"/>
                <a:cs typeface="+mn-cs"/>
              </a:rPr>
              <a:t>1. </a:t>
            </a:r>
            <a:r>
              <a:rPr lang="tr-TR" sz="1200" kern="1200" dirty="0">
                <a:solidFill>
                  <a:schemeClr val="tx1"/>
                </a:solidFill>
                <a:effectLst/>
                <a:latin typeface="+mn-lt"/>
                <a:ea typeface="+mn-ea"/>
                <a:cs typeface="+mn-cs"/>
              </a:rPr>
              <a:t>Yurt içi fuarın destek kapsamına alınması için, TOBB internet sitesinde ve Türkiye Ticaret Sicili Gazetesinde yayımlanan yıllık yurt içi fuar takviminde yer alması ve en son düzenlenen yurt içi fuarda veya son düzenlenen üç fuardan en az ikisinde;</a:t>
            </a:r>
          </a:p>
          <a:p>
            <a:endParaRPr lang="tr-TR" sz="1200" kern="1200" dirty="0">
              <a:solidFill>
                <a:schemeClr val="tx1"/>
              </a:solidFill>
              <a:effectLst/>
              <a:latin typeface="+mn-lt"/>
              <a:ea typeface="+mn-ea"/>
              <a:cs typeface="+mn-cs"/>
            </a:endParaRPr>
          </a:p>
          <a:p>
            <a:pPr lvl="0"/>
            <a:r>
              <a:rPr lang="tr-TR" sz="1200" b="1" kern="1200" dirty="0">
                <a:solidFill>
                  <a:schemeClr val="tx1"/>
                </a:solidFill>
                <a:effectLst/>
                <a:latin typeface="+mn-lt"/>
                <a:ea typeface="+mn-ea"/>
                <a:cs typeface="+mn-cs"/>
              </a:rPr>
              <a:t>a) </a:t>
            </a:r>
            <a:r>
              <a:rPr lang="tr-TR" sz="1200" kern="1200" dirty="0">
                <a:solidFill>
                  <a:schemeClr val="tx1"/>
                </a:solidFill>
                <a:effectLst/>
                <a:latin typeface="+mn-lt"/>
                <a:ea typeface="+mn-ea"/>
                <a:cs typeface="+mn-cs"/>
              </a:rPr>
              <a:t>yabancı ziyaretçi sayısının en az 1.500 olması,</a:t>
            </a:r>
          </a:p>
          <a:p>
            <a:pPr lvl="0"/>
            <a:r>
              <a:rPr lang="tr-TR" sz="1200" b="1" kern="1200" dirty="0">
                <a:solidFill>
                  <a:schemeClr val="tx1"/>
                </a:solidFill>
                <a:effectLst/>
                <a:latin typeface="+mn-lt"/>
                <a:ea typeface="+mn-ea"/>
                <a:cs typeface="+mn-cs"/>
              </a:rPr>
              <a:t>b)</a:t>
            </a:r>
            <a:r>
              <a:rPr lang="tr-TR" sz="1200" kern="1200" dirty="0">
                <a:solidFill>
                  <a:schemeClr val="tx1"/>
                </a:solidFill>
                <a:effectLst/>
                <a:latin typeface="+mn-lt"/>
                <a:ea typeface="+mn-ea"/>
                <a:cs typeface="+mn-cs"/>
              </a:rPr>
              <a:t> yabancı ziyaretçi sayısının toplam ziyaretçi sayısına oranının  % 5’in üzerinde olması,</a:t>
            </a:r>
          </a:p>
          <a:p>
            <a:pPr lvl="0"/>
            <a:r>
              <a:rPr lang="tr-TR" sz="1200" b="1" kern="1200" dirty="0">
                <a:solidFill>
                  <a:schemeClr val="tx1"/>
                </a:solidFill>
                <a:effectLst/>
                <a:latin typeface="+mn-lt"/>
                <a:ea typeface="+mn-ea"/>
                <a:cs typeface="+mn-cs"/>
              </a:rPr>
              <a:t>c)</a:t>
            </a:r>
            <a:r>
              <a:rPr lang="tr-TR" sz="1200" kern="1200" dirty="0">
                <a:solidFill>
                  <a:schemeClr val="tx1"/>
                </a:solidFill>
                <a:effectLst/>
                <a:latin typeface="+mn-lt"/>
                <a:ea typeface="+mn-ea"/>
                <a:cs typeface="+mn-cs"/>
              </a:rPr>
              <a:t> toplam katılımcı sayısının en az 300 olması,</a:t>
            </a:r>
          </a:p>
          <a:p>
            <a:r>
              <a:rPr lang="tr-TR" sz="1200" b="1" kern="1200" dirty="0">
                <a:solidFill>
                  <a:schemeClr val="tx1"/>
                </a:solidFill>
                <a:effectLst/>
                <a:latin typeface="+mn-lt"/>
                <a:ea typeface="+mn-ea"/>
                <a:cs typeface="+mn-cs"/>
              </a:rPr>
              <a:t>ç)  </a:t>
            </a:r>
            <a:r>
              <a:rPr lang="tr-TR" sz="1200" kern="1200" dirty="0">
                <a:solidFill>
                  <a:schemeClr val="tx1"/>
                </a:solidFill>
                <a:effectLst/>
                <a:latin typeface="+mn-lt"/>
                <a:ea typeface="+mn-ea"/>
                <a:cs typeface="+mn-cs"/>
              </a:rPr>
              <a:t>yabancı katılımcı sayısının toplam katılımcı sayısına oranının % 5’in üzerinde olması,</a:t>
            </a:r>
          </a:p>
          <a:p>
            <a:r>
              <a:rPr lang="tr-TR" sz="1200" b="1" kern="1200" dirty="0">
                <a:solidFill>
                  <a:schemeClr val="tx1"/>
                </a:solidFill>
                <a:effectLst/>
                <a:latin typeface="+mn-lt"/>
                <a:ea typeface="+mn-ea"/>
                <a:cs typeface="+mn-cs"/>
              </a:rPr>
              <a:t>d) </a:t>
            </a:r>
            <a:r>
              <a:rPr lang="tr-TR" sz="1200" kern="1200" dirty="0">
                <a:solidFill>
                  <a:schemeClr val="tx1"/>
                </a:solidFill>
                <a:effectLst/>
                <a:latin typeface="+mn-lt"/>
                <a:ea typeface="+mn-ea"/>
                <a:cs typeface="+mn-cs"/>
              </a:rPr>
              <a:t>katılımcılara tahsis edilen </a:t>
            </a:r>
            <a:r>
              <a:rPr lang="tr-TR" sz="1200" kern="1200" dirty="0" err="1">
                <a:solidFill>
                  <a:schemeClr val="tx1"/>
                </a:solidFill>
                <a:effectLst/>
                <a:latin typeface="+mn-lt"/>
                <a:ea typeface="+mn-ea"/>
                <a:cs typeface="+mn-cs"/>
              </a:rPr>
              <a:t>stand</a:t>
            </a:r>
            <a:r>
              <a:rPr lang="tr-TR" sz="1200" kern="1200" dirty="0">
                <a:solidFill>
                  <a:schemeClr val="tx1"/>
                </a:solidFill>
                <a:effectLst/>
                <a:latin typeface="+mn-lt"/>
                <a:ea typeface="+mn-ea"/>
                <a:cs typeface="+mn-cs"/>
              </a:rPr>
              <a:t> alanının en az 10.000 metrekare olması,</a:t>
            </a:r>
          </a:p>
          <a:p>
            <a:r>
              <a:rPr lang="tr-TR" sz="1200" b="1" kern="1200" dirty="0">
                <a:solidFill>
                  <a:schemeClr val="tx1"/>
                </a:solidFill>
                <a:effectLst/>
                <a:latin typeface="+mn-lt"/>
                <a:ea typeface="+mn-ea"/>
                <a:cs typeface="+mn-cs"/>
              </a:rPr>
              <a:t>e) </a:t>
            </a:r>
            <a:r>
              <a:rPr lang="tr-TR" sz="1200" kern="1200" dirty="0">
                <a:solidFill>
                  <a:schemeClr val="tx1"/>
                </a:solidFill>
                <a:effectLst/>
                <a:latin typeface="+mn-lt"/>
                <a:ea typeface="+mn-ea"/>
                <a:cs typeface="+mn-cs"/>
              </a:rPr>
              <a:t>yabancı katılımcılara tahsis edilen toplam </a:t>
            </a:r>
            <a:r>
              <a:rPr lang="tr-TR" sz="1200" kern="1200" dirty="0" err="1">
                <a:solidFill>
                  <a:schemeClr val="tx1"/>
                </a:solidFill>
                <a:effectLst/>
                <a:latin typeface="+mn-lt"/>
                <a:ea typeface="+mn-ea"/>
                <a:cs typeface="+mn-cs"/>
              </a:rPr>
              <a:t>stand</a:t>
            </a:r>
            <a:r>
              <a:rPr lang="tr-TR" sz="1200" kern="1200" dirty="0">
                <a:solidFill>
                  <a:schemeClr val="tx1"/>
                </a:solidFill>
                <a:effectLst/>
                <a:latin typeface="+mn-lt"/>
                <a:ea typeface="+mn-ea"/>
                <a:cs typeface="+mn-cs"/>
              </a:rPr>
              <a:t> alanının en az 300 metrekare olması,</a:t>
            </a:r>
          </a:p>
          <a:p>
            <a:r>
              <a:rPr lang="tr-TR" sz="1200" kern="1200" dirty="0">
                <a:solidFill>
                  <a:schemeClr val="tx1"/>
                </a:solidFill>
                <a:effectLst/>
                <a:latin typeface="+mn-lt"/>
                <a:ea typeface="+mn-ea"/>
                <a:cs typeface="+mn-cs"/>
              </a:rPr>
              <a:t>gereklidir. </a:t>
            </a:r>
          </a:p>
          <a:p>
            <a:endParaRPr lang="tr-TR" sz="1200" kern="1200" dirty="0">
              <a:solidFill>
                <a:schemeClr val="tx1"/>
              </a:solidFill>
              <a:effectLst/>
              <a:latin typeface="+mn-lt"/>
              <a:ea typeface="+mn-ea"/>
              <a:cs typeface="+mn-cs"/>
            </a:endParaRPr>
          </a:p>
          <a:p>
            <a:r>
              <a:rPr lang="tr-TR" sz="1200" b="1" kern="1200" dirty="0">
                <a:solidFill>
                  <a:schemeClr val="tx1"/>
                </a:solidFill>
                <a:effectLst/>
                <a:latin typeface="+mn-lt"/>
                <a:ea typeface="+mn-ea"/>
                <a:cs typeface="+mn-cs"/>
              </a:rPr>
              <a:t>2. </a:t>
            </a:r>
            <a:r>
              <a:rPr lang="tr-TR" sz="1200" kern="1200" dirty="0">
                <a:solidFill>
                  <a:schemeClr val="tx1"/>
                </a:solidFill>
                <a:effectLst/>
                <a:latin typeface="+mn-lt"/>
                <a:ea typeface="+mn-ea"/>
                <a:cs typeface="+mn-cs"/>
              </a:rPr>
              <a:t>Bu fıkrada yer alan şartları taşıyan yurt içi fuarlar </a:t>
            </a:r>
            <a:r>
              <a:rPr lang="tr-TR" sz="1200" b="1" kern="1200" dirty="0">
                <a:solidFill>
                  <a:schemeClr val="tx1"/>
                </a:solidFill>
                <a:effectLst/>
                <a:latin typeface="+mn-lt"/>
                <a:ea typeface="+mn-ea"/>
                <a:cs typeface="+mn-cs"/>
              </a:rPr>
              <a:t>arasından</a:t>
            </a:r>
            <a:r>
              <a:rPr lang="tr-TR" sz="1200" kern="1200" dirty="0">
                <a:solidFill>
                  <a:schemeClr val="tx1"/>
                </a:solidFill>
                <a:effectLst/>
                <a:latin typeface="+mn-lt"/>
                <a:ea typeface="+mn-ea"/>
                <a:cs typeface="+mn-cs"/>
              </a:rPr>
              <a:t>, dış ticaret politikaları, ihracat stratejileri ve ekonomik öncelikler doğrultusunda </a:t>
            </a:r>
            <a:r>
              <a:rPr lang="tr-TR" sz="1200" b="1" kern="1200" dirty="0">
                <a:solidFill>
                  <a:schemeClr val="tx1"/>
                </a:solidFill>
                <a:effectLst/>
                <a:latin typeface="+mn-lt"/>
                <a:ea typeface="+mn-ea"/>
                <a:cs typeface="+mn-cs"/>
              </a:rPr>
              <a:t>Bakanlıkça belirlenenler </a:t>
            </a:r>
            <a:r>
              <a:rPr lang="tr-TR" sz="1200" kern="1200" dirty="0">
                <a:solidFill>
                  <a:schemeClr val="tx1"/>
                </a:solidFill>
                <a:effectLst/>
                <a:latin typeface="+mn-lt"/>
                <a:ea typeface="+mn-ea"/>
                <a:cs typeface="+mn-cs"/>
              </a:rPr>
              <a:t>destek kapsamına alınır.</a:t>
            </a:r>
          </a:p>
          <a:p>
            <a:endParaRPr lang="tr-TR" sz="1200" kern="1200" dirty="0">
              <a:solidFill>
                <a:schemeClr val="tx1"/>
              </a:solidFill>
              <a:effectLst/>
              <a:latin typeface="+mn-lt"/>
              <a:ea typeface="+mn-ea"/>
              <a:cs typeface="+mn-cs"/>
            </a:endParaRPr>
          </a:p>
          <a:p>
            <a:r>
              <a:rPr lang="tr-TR" sz="1200" b="1" kern="1200" dirty="0">
                <a:solidFill>
                  <a:schemeClr val="tx1"/>
                </a:solidFill>
                <a:effectLst/>
                <a:latin typeface="+mn-lt"/>
                <a:ea typeface="+mn-ea"/>
                <a:cs typeface="+mn-cs"/>
              </a:rPr>
              <a:t>3.</a:t>
            </a:r>
            <a:r>
              <a:rPr lang="tr-TR" sz="1200" kern="1200" baseline="0" dirty="0">
                <a:solidFill>
                  <a:schemeClr val="tx1"/>
                </a:solidFill>
                <a:effectLst/>
                <a:latin typeface="+mn-lt"/>
                <a:ea typeface="+mn-ea"/>
                <a:cs typeface="+mn-cs"/>
              </a:rPr>
              <a:t> </a:t>
            </a:r>
            <a:r>
              <a:rPr lang="tr-TR" sz="1200" kern="1200" dirty="0">
                <a:solidFill>
                  <a:schemeClr val="tx1"/>
                </a:solidFill>
                <a:effectLst/>
                <a:latin typeface="+mn-lt"/>
                <a:ea typeface="+mn-ea"/>
                <a:cs typeface="+mn-cs"/>
              </a:rPr>
              <a:t>Bir takvim yılında, destek kapsamına alınmış yurtiçi fuarlar arasında belirli bir konuda fuar bulunmaması durumunda, bu maddenin birinci fıkrasında yer alan altı şarttan en az dördünü taşıması koşuluyla, o konudaki fuarlar arasından dış ticaret politikaları, ihracat stratejileri ve ekonomik öncelikler doğrultusunda Bakanlıkça (İhracat Genel Müdürlüğü) belirlenenler destek kapsamına alınır.</a:t>
            </a:r>
          </a:p>
          <a:p>
            <a:r>
              <a:rPr lang="tr-TR" sz="1200" kern="1200" dirty="0">
                <a:solidFill>
                  <a:schemeClr val="tx1"/>
                </a:solidFill>
                <a:effectLst/>
                <a:latin typeface="+mn-lt"/>
                <a:ea typeface="+mn-ea"/>
                <a:cs typeface="+mn-cs"/>
              </a:rPr>
              <a:t> </a:t>
            </a:r>
          </a:p>
          <a:p>
            <a:r>
              <a:rPr lang="tr-TR" sz="1200" b="1" kern="1200" dirty="0">
                <a:solidFill>
                  <a:schemeClr val="tx1"/>
                </a:solidFill>
                <a:effectLst/>
                <a:latin typeface="+mn-lt"/>
                <a:ea typeface="+mn-ea"/>
                <a:cs typeface="+mn-cs"/>
              </a:rPr>
              <a:t>4.</a:t>
            </a:r>
            <a:r>
              <a:rPr lang="tr-TR" sz="1200" kern="1200" dirty="0">
                <a:solidFill>
                  <a:schemeClr val="tx1"/>
                </a:solidFill>
                <a:effectLst/>
                <a:latin typeface="+mn-lt"/>
                <a:ea typeface="+mn-ea"/>
                <a:cs typeface="+mn-cs"/>
              </a:rPr>
              <a:t> Yurt içi fuarın ilk kez düzenlenecek olması durumunda; bu maddenin birinci fıkrasında yer alan desteklenecek yurt içi fuarların tespitine ilişkin şartları haiz olduğunun fuar sonrasında fuar izleme raporu ve gözlemci raporu ile tevsiki gereklidir.</a:t>
            </a:r>
          </a:p>
          <a:p>
            <a:endParaRPr lang="tr-TR" sz="1200" kern="1200" dirty="0">
              <a:solidFill>
                <a:schemeClr val="tx1"/>
              </a:solidFill>
              <a:effectLst/>
              <a:latin typeface="+mn-lt"/>
              <a:ea typeface="+mn-ea"/>
              <a:cs typeface="+mn-cs"/>
            </a:endParaRPr>
          </a:p>
          <a:p>
            <a:r>
              <a:rPr lang="tr-TR" sz="1200" b="1" kern="1200" dirty="0">
                <a:solidFill>
                  <a:schemeClr val="tx1"/>
                </a:solidFill>
                <a:effectLst/>
                <a:latin typeface="+mn-lt"/>
                <a:ea typeface="+mn-ea"/>
                <a:cs typeface="+mn-cs"/>
              </a:rPr>
              <a:t>5.</a:t>
            </a:r>
            <a:r>
              <a:rPr lang="tr-TR" sz="1200" kern="1200" dirty="0">
                <a:solidFill>
                  <a:schemeClr val="tx1"/>
                </a:solidFill>
                <a:effectLst/>
                <a:latin typeface="+mn-lt"/>
                <a:ea typeface="+mn-ea"/>
                <a:cs typeface="+mn-cs"/>
              </a:rPr>
              <a:t> Yurt içi fuarın bu maddenin birinci fıkrasında belirtilen koşullara uygunluğunda sırasıyla; </a:t>
            </a:r>
          </a:p>
          <a:p>
            <a:endParaRPr lang="tr-TR" sz="1200" kern="1200" dirty="0">
              <a:solidFill>
                <a:schemeClr val="tx1"/>
              </a:solidFill>
              <a:effectLst/>
              <a:latin typeface="+mn-lt"/>
              <a:ea typeface="+mn-ea"/>
              <a:cs typeface="+mn-cs"/>
            </a:endParaRPr>
          </a:p>
          <a:p>
            <a:pPr marL="228600" indent="-228600">
              <a:buAutoNum type="alphaLcParenR"/>
            </a:pPr>
            <a:r>
              <a:rPr lang="tr-TR" sz="1200" kern="1200" dirty="0">
                <a:solidFill>
                  <a:schemeClr val="tx1"/>
                </a:solidFill>
                <a:effectLst/>
                <a:latin typeface="+mn-lt"/>
                <a:ea typeface="+mn-ea"/>
                <a:cs typeface="+mn-cs"/>
              </a:rPr>
              <a:t>Bakanlıkça yurt içi fuarda değerlendirme görevini yerine getirmek üzere görevlendirilen Bakanlık veya İBGS</a:t>
            </a:r>
            <a:r>
              <a:rPr lang="tr-TR" sz="1200" kern="1200" baseline="0" dirty="0">
                <a:solidFill>
                  <a:schemeClr val="tx1"/>
                </a:solidFill>
                <a:effectLst/>
                <a:latin typeface="+mn-lt"/>
                <a:ea typeface="+mn-ea"/>
                <a:cs typeface="+mn-cs"/>
              </a:rPr>
              <a:t> </a:t>
            </a:r>
            <a:r>
              <a:rPr lang="tr-TR" sz="1200" kern="1200" dirty="0">
                <a:solidFill>
                  <a:schemeClr val="tx1"/>
                </a:solidFill>
                <a:effectLst/>
                <a:latin typeface="+mn-lt"/>
                <a:ea typeface="+mn-ea"/>
                <a:cs typeface="+mn-cs"/>
              </a:rPr>
              <a:t>personeli tarafından tanzim edilen </a:t>
            </a:r>
            <a:r>
              <a:rPr lang="tr-TR" sz="1200" b="1" kern="1200" dirty="0">
                <a:solidFill>
                  <a:schemeClr val="tx1"/>
                </a:solidFill>
                <a:effectLst/>
                <a:latin typeface="+mn-lt"/>
                <a:ea typeface="+mn-ea"/>
                <a:cs typeface="+mn-cs"/>
              </a:rPr>
              <a:t>Gözlemci Raporu</a:t>
            </a:r>
            <a:r>
              <a:rPr lang="tr-TR" sz="1200" kern="1200" dirty="0">
                <a:solidFill>
                  <a:schemeClr val="tx1"/>
                </a:solidFill>
                <a:effectLst/>
                <a:latin typeface="+mn-lt"/>
                <a:ea typeface="+mn-ea"/>
                <a:cs typeface="+mn-cs"/>
              </a:rPr>
              <a:t>, </a:t>
            </a:r>
          </a:p>
          <a:p>
            <a:pPr marL="228600" indent="-228600">
              <a:buAutoNum type="alphaLcParenR"/>
            </a:pPr>
            <a:endParaRPr lang="tr-TR" sz="1200" kern="1200" dirty="0">
              <a:solidFill>
                <a:schemeClr val="tx1"/>
              </a:solidFill>
              <a:effectLst/>
              <a:latin typeface="+mn-lt"/>
              <a:ea typeface="+mn-ea"/>
              <a:cs typeface="+mn-cs"/>
            </a:endParaRPr>
          </a:p>
          <a:p>
            <a:r>
              <a:rPr lang="tr-TR" sz="1200" kern="1200" dirty="0">
                <a:solidFill>
                  <a:schemeClr val="tx1"/>
                </a:solidFill>
                <a:effectLst/>
                <a:latin typeface="+mn-lt"/>
                <a:ea typeface="+mn-ea"/>
                <a:cs typeface="+mn-cs"/>
              </a:rPr>
              <a:t>b) Bakanlıkça uygun görülen denetim şirketleri veya kuruluşları tarafından hazırlanan rapor ibrazı halinde </a:t>
            </a:r>
            <a:r>
              <a:rPr lang="tr-TR" sz="1200" b="1" kern="1200" dirty="0">
                <a:solidFill>
                  <a:schemeClr val="tx1"/>
                </a:solidFill>
                <a:effectLst/>
                <a:latin typeface="+mn-lt"/>
                <a:ea typeface="+mn-ea"/>
                <a:cs typeface="+mn-cs"/>
              </a:rPr>
              <a:t>İzleme Raporu</a:t>
            </a:r>
            <a:r>
              <a:rPr lang="tr-TR" sz="1200" kern="1200" dirty="0">
                <a:solidFill>
                  <a:schemeClr val="tx1"/>
                </a:solidFill>
                <a:effectLst/>
                <a:latin typeface="+mn-lt"/>
                <a:ea typeface="+mn-ea"/>
                <a:cs typeface="+mn-cs"/>
              </a:rPr>
              <a:t>, </a:t>
            </a:r>
          </a:p>
          <a:p>
            <a:endParaRPr lang="tr-TR" sz="1200" kern="1200" dirty="0">
              <a:solidFill>
                <a:schemeClr val="tx1"/>
              </a:solidFill>
              <a:effectLst/>
              <a:latin typeface="+mn-lt"/>
              <a:ea typeface="+mn-ea"/>
              <a:cs typeface="+mn-cs"/>
            </a:endParaRPr>
          </a:p>
          <a:p>
            <a:r>
              <a:rPr lang="tr-TR" sz="1200" kern="1200" dirty="0">
                <a:solidFill>
                  <a:schemeClr val="tx1"/>
                </a:solidFill>
                <a:effectLst/>
                <a:latin typeface="+mn-lt"/>
                <a:ea typeface="+mn-ea"/>
                <a:cs typeface="+mn-cs"/>
              </a:rPr>
              <a:t>c) TOBB Fuar İstatistikleri,</a:t>
            </a:r>
          </a:p>
          <a:p>
            <a:endParaRPr lang="tr-TR" sz="1200" kern="1200" dirty="0">
              <a:solidFill>
                <a:schemeClr val="tx1"/>
              </a:solidFill>
              <a:effectLst/>
              <a:latin typeface="+mn-lt"/>
              <a:ea typeface="+mn-ea"/>
              <a:cs typeface="+mn-cs"/>
            </a:endParaRPr>
          </a:p>
          <a:p>
            <a:r>
              <a:rPr lang="tr-TR" sz="1200" kern="1200" dirty="0">
                <a:solidFill>
                  <a:schemeClr val="tx1"/>
                </a:solidFill>
                <a:effectLst/>
                <a:latin typeface="+mn-lt"/>
                <a:ea typeface="+mn-ea"/>
                <a:cs typeface="+mn-cs"/>
              </a:rPr>
              <a:t>ç) Organizatör beyanı,</a:t>
            </a:r>
          </a:p>
          <a:p>
            <a:endParaRPr lang="tr-TR" sz="1200" kern="1200" dirty="0">
              <a:solidFill>
                <a:schemeClr val="tx1"/>
              </a:solidFill>
              <a:effectLst/>
              <a:latin typeface="+mn-lt"/>
              <a:ea typeface="+mn-ea"/>
              <a:cs typeface="+mn-cs"/>
            </a:endParaRPr>
          </a:p>
          <a:p>
            <a:r>
              <a:rPr lang="tr-TR" sz="1200" kern="1200" dirty="0">
                <a:solidFill>
                  <a:schemeClr val="tx1"/>
                </a:solidFill>
                <a:effectLst/>
                <a:latin typeface="+mn-lt"/>
                <a:ea typeface="+mn-ea"/>
                <a:cs typeface="+mn-cs"/>
              </a:rPr>
              <a:t>dikkate alınır.</a:t>
            </a:r>
          </a:p>
          <a:p>
            <a:endParaRPr lang="tr-TR" altLang="tr-TR" dirty="0"/>
          </a:p>
          <a:p>
            <a:endParaRPr lang="tr-TR" altLang="tr-TR" dirty="0"/>
          </a:p>
          <a:p>
            <a:endParaRPr lang="tr-TR" altLang="tr-TR" dirty="0"/>
          </a:p>
          <a:p>
            <a:endParaRPr lang="tr-TR" altLang="tr-TR" dirty="0"/>
          </a:p>
        </p:txBody>
      </p:sp>
      <p:sp>
        <p:nvSpPr>
          <p:cNvPr id="70660" name="Slayt Numarası Yer Tutucusu 3"/>
          <p:cNvSpPr txBox="1">
            <a:spLocks noGrp="1"/>
          </p:cNvSpPr>
          <p:nvPr/>
        </p:nvSpPr>
        <p:spPr bwMode="auto">
          <a:xfrm>
            <a:off x="3849690" y="9429751"/>
            <a:ext cx="2946400" cy="496888"/>
          </a:xfrm>
          <a:prstGeom prst="rect">
            <a:avLst/>
          </a:prstGeom>
          <a:noFill/>
          <a:ln w="9525">
            <a:noFill/>
            <a:miter lim="800000"/>
            <a:headEnd/>
            <a:tailEnd/>
          </a:ln>
        </p:spPr>
        <p:txBody>
          <a:bodyPr anchor="b"/>
          <a:lstStyle/>
          <a:p>
            <a:pPr algn="r" eaLnBrk="1" hangingPunct="1"/>
            <a:fld id="{EB0294B7-A04B-463F-9E61-4AF41BA96E69}" type="slidenum">
              <a:rPr lang="en-US" altLang="tr-TR" sz="1200">
                <a:latin typeface="Calibri" pitchFamily="34" charset="0"/>
                <a:cs typeface="Arial" pitchFamily="34" charset="0"/>
              </a:rPr>
              <a:pPr algn="r" eaLnBrk="1" hangingPunct="1"/>
              <a:t>42</a:t>
            </a:fld>
            <a:endParaRPr lang="en-US" altLang="tr-TR" sz="1200">
              <a:latin typeface="Calibri" pitchFamily="34" charset="0"/>
              <a:cs typeface="Arial" pitchFamily="34" charset="0"/>
            </a:endParaRPr>
          </a:p>
        </p:txBody>
      </p:sp>
    </p:spTree>
    <p:extLst>
      <p:ext uri="{BB962C8B-B14F-4D97-AF65-F5344CB8AC3E}">
        <p14:creationId xmlns:p14="http://schemas.microsoft.com/office/powerpoint/2010/main" val="37749603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tr-TR" sz="1200" kern="1200" dirty="0" err="1">
                <a:solidFill>
                  <a:schemeClr val="tx1"/>
                </a:solidFill>
                <a:effectLst/>
                <a:latin typeface="+mn-lt"/>
                <a:ea typeface="+mn-ea"/>
                <a:cs typeface="+mn-cs"/>
              </a:rPr>
              <a:t>Sektörel</a:t>
            </a:r>
            <a:r>
              <a:rPr lang="tr-TR" sz="1200" kern="1200" dirty="0">
                <a:solidFill>
                  <a:schemeClr val="tx1"/>
                </a:solidFill>
                <a:effectLst/>
                <a:latin typeface="+mn-lt"/>
                <a:ea typeface="+mn-ea"/>
                <a:cs typeface="+mn-cs"/>
              </a:rPr>
              <a:t> Nitelikli Uluslararası Yurt İçi Fuarların Desteklenmesine İlişkin 2014/4 Sayılı Karar çerçevesinde, Bakanlığımızca belirlenen fuarlara dönük olarak hem Organizatörün yurt dışı ağırlıklı yapacağı tanıtım faaliyetleri hem de katılımcı firmalarımızın </a:t>
            </a:r>
            <a:r>
              <a:rPr lang="tr-TR" sz="1200" kern="1200" dirty="0" err="1">
                <a:solidFill>
                  <a:schemeClr val="tx1"/>
                </a:solidFill>
                <a:effectLst/>
                <a:latin typeface="+mn-lt"/>
                <a:ea typeface="+mn-ea"/>
                <a:cs typeface="+mn-cs"/>
              </a:rPr>
              <a:t>stand</a:t>
            </a:r>
            <a:r>
              <a:rPr lang="tr-TR" sz="1200" kern="1200" dirty="0">
                <a:solidFill>
                  <a:schemeClr val="tx1"/>
                </a:solidFill>
                <a:effectLst/>
                <a:latin typeface="+mn-lt"/>
                <a:ea typeface="+mn-ea"/>
                <a:cs typeface="+mn-cs"/>
              </a:rPr>
              <a:t> kira giderleri ve </a:t>
            </a:r>
            <a:r>
              <a:rPr lang="tr-TR" sz="1200" kern="1200" dirty="0" err="1">
                <a:solidFill>
                  <a:schemeClr val="tx1"/>
                </a:solidFill>
                <a:effectLst/>
                <a:latin typeface="+mn-lt"/>
                <a:ea typeface="+mn-ea"/>
                <a:cs typeface="+mn-cs"/>
              </a:rPr>
              <a:t>konstrüksüyon</a:t>
            </a:r>
            <a:r>
              <a:rPr lang="tr-TR" sz="1200" kern="1200" dirty="0">
                <a:solidFill>
                  <a:schemeClr val="tx1"/>
                </a:solidFill>
                <a:effectLst/>
                <a:latin typeface="+mn-lt"/>
                <a:ea typeface="+mn-ea"/>
                <a:cs typeface="+mn-cs"/>
              </a:rPr>
              <a:t> harcamaları belirli limitler dahilinde desteklenmektedir. </a:t>
            </a:r>
          </a:p>
          <a:p>
            <a:endParaRPr lang="tr-TR" sz="1200" kern="1200" dirty="0">
              <a:solidFill>
                <a:schemeClr val="tx1"/>
              </a:solidFill>
              <a:effectLst/>
              <a:latin typeface="+mn-lt"/>
              <a:ea typeface="+mn-ea"/>
              <a:cs typeface="+mn-cs"/>
            </a:endParaRPr>
          </a:p>
          <a:p>
            <a:pPr marL="171450" indent="-171450">
              <a:buFont typeface="Arial"/>
              <a:buChar char="•"/>
            </a:pPr>
            <a:r>
              <a:rPr lang="tr-TR" sz="1200" kern="1200" dirty="0">
                <a:solidFill>
                  <a:schemeClr val="tx1"/>
                </a:solidFill>
                <a:effectLst/>
                <a:latin typeface="+mn-lt"/>
                <a:ea typeface="+mn-ea"/>
                <a:cs typeface="+mn-cs"/>
              </a:rPr>
              <a:t>Yurt içi fuarlarda organizatörlerin Bakanlığa sunacağı tanıtım projelerine verilecek ön uygunluğa istinaden, bu madde kapsamındaki tanıtım faaliyetleri harcamaları; yurt içi fuarların performansına yönelik Bakanlıkça belirlenecek kriterler çerçevesinde azami %75’e kadar olmak üzere, her bir yurt içi fuar için yurt dışında gerçekleştirilen tanıtım faaliyetlerinde 525.000 Türk Lirası kadar, yurt içinde gerçekleştirilen tanıtım faaliyetlerinde 175.000 Türk Lirası kadar destekten yararlandırılır.</a:t>
            </a:r>
            <a:endParaRPr lang="tr-TR" sz="1200" u="sng"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tr-TR" sz="1200" u="sng" kern="1200" dirty="0">
              <a:solidFill>
                <a:schemeClr val="tx1"/>
              </a:solidFill>
              <a:effectLst/>
              <a:latin typeface="+mn-lt"/>
              <a:ea typeface="+mn-ea"/>
              <a:cs typeface="+mn-cs"/>
            </a:endParaRPr>
          </a:p>
          <a:p>
            <a:r>
              <a:rPr lang="tr-TR" sz="1200" b="1" u="sng" kern="1200" dirty="0">
                <a:solidFill>
                  <a:schemeClr val="tx1"/>
                </a:solidFill>
                <a:effectLst/>
                <a:latin typeface="+mn-lt"/>
                <a:ea typeface="+mn-ea"/>
                <a:cs typeface="+mn-cs"/>
              </a:rPr>
              <a:t>Yurt içi fuarlara ilişkin tanıtım faaliyetleri desteği</a:t>
            </a:r>
            <a:endParaRPr lang="tr-TR" sz="1200" u="sng" kern="1200" dirty="0">
              <a:solidFill>
                <a:schemeClr val="tx1"/>
              </a:solidFill>
              <a:effectLst/>
              <a:latin typeface="+mn-lt"/>
              <a:ea typeface="+mn-ea"/>
              <a:cs typeface="+mn-cs"/>
            </a:endParaRPr>
          </a:p>
          <a:p>
            <a:r>
              <a:rPr lang="tr-TR" sz="1200" kern="1200" dirty="0">
                <a:solidFill>
                  <a:schemeClr val="tx1"/>
                </a:solidFill>
                <a:effectLst/>
                <a:latin typeface="+mn-lt"/>
                <a:ea typeface="+mn-ea"/>
                <a:cs typeface="+mn-cs"/>
              </a:rPr>
              <a:t> </a:t>
            </a:r>
          </a:p>
          <a:p>
            <a:r>
              <a:rPr lang="tr-TR" sz="1200" b="1" kern="1200" dirty="0">
                <a:solidFill>
                  <a:schemeClr val="tx1"/>
                </a:solidFill>
                <a:effectLst/>
                <a:latin typeface="+mn-lt"/>
                <a:ea typeface="+mn-ea"/>
                <a:cs typeface="+mn-cs"/>
              </a:rPr>
              <a:t>1.</a:t>
            </a:r>
            <a:r>
              <a:rPr lang="tr-TR" sz="1200" kern="1200" baseline="0" dirty="0">
                <a:solidFill>
                  <a:schemeClr val="tx1"/>
                </a:solidFill>
                <a:effectLst/>
                <a:latin typeface="+mn-lt"/>
                <a:ea typeface="+mn-ea"/>
                <a:cs typeface="+mn-cs"/>
              </a:rPr>
              <a:t> </a:t>
            </a:r>
            <a:r>
              <a:rPr lang="tr-TR" sz="1200" kern="1200" dirty="0">
                <a:solidFill>
                  <a:schemeClr val="tx1"/>
                </a:solidFill>
                <a:effectLst/>
                <a:latin typeface="+mn-lt"/>
                <a:ea typeface="+mn-ea"/>
                <a:cs typeface="+mn-cs"/>
              </a:rPr>
              <a:t>Organizatörlerin; yurt içi fuarların tanıtımı ve bu fuarlara uluslararası düzeyde katılım ve ziyaretin sağlanması amacıyla </a:t>
            </a:r>
            <a:r>
              <a:rPr lang="tr-TR" sz="1200" b="1" kern="1200" dirty="0">
                <a:solidFill>
                  <a:schemeClr val="tx1"/>
                </a:solidFill>
                <a:effectLst/>
                <a:latin typeface="+mn-lt"/>
                <a:ea typeface="+mn-ea"/>
                <a:cs typeface="+mn-cs"/>
              </a:rPr>
              <a:t>yurt dışında</a:t>
            </a:r>
            <a:r>
              <a:rPr lang="tr-TR" sz="1200" kern="1200" dirty="0">
                <a:solidFill>
                  <a:schemeClr val="tx1"/>
                </a:solidFill>
                <a:effectLst/>
                <a:latin typeface="+mn-lt"/>
                <a:ea typeface="+mn-ea"/>
                <a:cs typeface="+mn-cs"/>
              </a:rPr>
              <a:t> gerçekleştirilmek üzere;</a:t>
            </a:r>
          </a:p>
          <a:p>
            <a:pPr marL="228600" indent="-228600">
              <a:buAutoNum type="arabicPeriod"/>
            </a:pPr>
            <a:endParaRPr lang="tr-TR" sz="1200" kern="1200" dirty="0">
              <a:solidFill>
                <a:schemeClr val="tx1"/>
              </a:solidFill>
              <a:effectLst/>
              <a:latin typeface="+mn-lt"/>
              <a:ea typeface="+mn-ea"/>
              <a:cs typeface="+mn-cs"/>
            </a:endParaRPr>
          </a:p>
          <a:p>
            <a:pPr marL="0" indent="0">
              <a:buNone/>
            </a:pPr>
            <a:r>
              <a:rPr lang="tr-TR" sz="1200" b="1" kern="1200" dirty="0">
                <a:solidFill>
                  <a:schemeClr val="tx1"/>
                </a:solidFill>
                <a:effectLst/>
                <a:latin typeface="+mn-lt"/>
                <a:ea typeface="+mn-ea"/>
                <a:cs typeface="+mn-cs"/>
              </a:rPr>
              <a:t>a)</a:t>
            </a:r>
            <a:r>
              <a:rPr lang="tr-TR" sz="1200" kern="1200" dirty="0">
                <a:solidFill>
                  <a:schemeClr val="tx1"/>
                </a:solidFill>
                <a:effectLst/>
                <a:latin typeface="+mn-lt"/>
                <a:ea typeface="+mn-ea"/>
                <a:cs typeface="+mn-cs"/>
              </a:rPr>
              <a:t> Yurt içi fuarın konusu ile ilgili seminer, konferans, toplantı ve duyuru,</a:t>
            </a:r>
          </a:p>
          <a:p>
            <a:pPr marL="0" indent="0">
              <a:buNone/>
            </a:pPr>
            <a:endParaRPr lang="tr-TR" sz="1200" kern="1200" dirty="0">
              <a:solidFill>
                <a:schemeClr val="tx1"/>
              </a:solidFill>
              <a:effectLst/>
              <a:latin typeface="+mn-lt"/>
              <a:ea typeface="+mn-ea"/>
              <a:cs typeface="+mn-cs"/>
            </a:endParaRPr>
          </a:p>
          <a:p>
            <a:r>
              <a:rPr lang="tr-TR" sz="1200" b="1" kern="1200" dirty="0">
                <a:solidFill>
                  <a:schemeClr val="tx1"/>
                </a:solidFill>
                <a:effectLst/>
                <a:latin typeface="+mn-lt"/>
                <a:ea typeface="+mn-ea"/>
                <a:cs typeface="+mn-cs"/>
              </a:rPr>
              <a:t>b)</a:t>
            </a:r>
            <a:r>
              <a:rPr lang="tr-TR" sz="1200" kern="1200" dirty="0">
                <a:solidFill>
                  <a:schemeClr val="tx1"/>
                </a:solidFill>
                <a:effectLst/>
                <a:latin typeface="+mn-lt"/>
                <a:ea typeface="+mn-ea"/>
                <a:cs typeface="+mn-cs"/>
              </a:rPr>
              <a:t> Reklam panoları, afiş, katalog, broşür/kitapçık biçimindeki tanıtım etkinlikleri,</a:t>
            </a:r>
          </a:p>
          <a:p>
            <a:endParaRPr lang="tr-TR" sz="1200" kern="1200" dirty="0">
              <a:solidFill>
                <a:schemeClr val="tx1"/>
              </a:solidFill>
              <a:effectLst/>
              <a:latin typeface="+mn-lt"/>
              <a:ea typeface="+mn-ea"/>
              <a:cs typeface="+mn-cs"/>
            </a:endParaRPr>
          </a:p>
          <a:p>
            <a:r>
              <a:rPr lang="tr-TR" sz="1200" b="1" kern="1200" dirty="0">
                <a:solidFill>
                  <a:schemeClr val="tx1"/>
                </a:solidFill>
                <a:effectLst/>
                <a:latin typeface="+mn-lt"/>
                <a:ea typeface="+mn-ea"/>
                <a:cs typeface="+mn-cs"/>
              </a:rPr>
              <a:t>c)</a:t>
            </a:r>
            <a:r>
              <a:rPr lang="tr-TR" sz="1200" kern="1200" dirty="0">
                <a:solidFill>
                  <a:schemeClr val="tx1"/>
                </a:solidFill>
                <a:effectLst/>
                <a:latin typeface="+mn-lt"/>
                <a:ea typeface="+mn-ea"/>
                <a:cs typeface="+mn-cs"/>
              </a:rPr>
              <a:t> Elektronik ortamda tanıtım/</a:t>
            </a:r>
            <a:r>
              <a:rPr lang="tr-TR" sz="1200" kern="1200" dirty="0" err="1">
                <a:solidFill>
                  <a:schemeClr val="tx1"/>
                </a:solidFill>
                <a:effectLst/>
                <a:latin typeface="+mn-lt"/>
                <a:ea typeface="+mn-ea"/>
                <a:cs typeface="+mn-cs"/>
              </a:rPr>
              <a:t>videowall</a:t>
            </a:r>
            <a:r>
              <a:rPr lang="tr-TR" sz="1200" kern="1200" dirty="0">
                <a:solidFill>
                  <a:schemeClr val="tx1"/>
                </a:solidFill>
                <a:effectLst/>
                <a:latin typeface="+mn-lt"/>
                <a:ea typeface="+mn-ea"/>
                <a:cs typeface="+mn-cs"/>
              </a:rPr>
              <a:t>, multivizyon gösterileri,</a:t>
            </a:r>
          </a:p>
          <a:p>
            <a:endParaRPr lang="tr-TR" sz="1200" kern="1200" dirty="0">
              <a:solidFill>
                <a:schemeClr val="tx1"/>
              </a:solidFill>
              <a:effectLst/>
              <a:latin typeface="+mn-lt"/>
              <a:ea typeface="+mn-ea"/>
              <a:cs typeface="+mn-cs"/>
            </a:endParaRPr>
          </a:p>
          <a:p>
            <a:r>
              <a:rPr lang="tr-TR" sz="1200" b="1" kern="1200" dirty="0">
                <a:solidFill>
                  <a:schemeClr val="tx1"/>
                </a:solidFill>
                <a:effectLst/>
                <a:latin typeface="+mn-lt"/>
                <a:ea typeface="+mn-ea"/>
                <a:cs typeface="+mn-cs"/>
              </a:rPr>
              <a:t>ç)</a:t>
            </a:r>
            <a:r>
              <a:rPr lang="tr-TR" sz="1200" kern="1200" dirty="0">
                <a:solidFill>
                  <a:schemeClr val="tx1"/>
                </a:solidFill>
                <a:effectLst/>
                <a:latin typeface="+mn-lt"/>
                <a:ea typeface="+mn-ea"/>
                <a:cs typeface="+mn-cs"/>
              </a:rPr>
              <a:t> Kitle iletişim araçlarında yayınlanacak reklamlar,</a:t>
            </a:r>
          </a:p>
          <a:p>
            <a:endParaRPr lang="tr-TR" sz="1200" kern="1200" dirty="0">
              <a:solidFill>
                <a:schemeClr val="tx1"/>
              </a:solidFill>
              <a:effectLst/>
              <a:latin typeface="+mn-lt"/>
              <a:ea typeface="+mn-ea"/>
              <a:cs typeface="+mn-cs"/>
            </a:endParaRPr>
          </a:p>
          <a:p>
            <a:r>
              <a:rPr lang="tr-TR" sz="1200" b="1" kern="1200" dirty="0">
                <a:solidFill>
                  <a:schemeClr val="tx1"/>
                </a:solidFill>
                <a:effectLst/>
                <a:latin typeface="+mn-lt"/>
                <a:ea typeface="+mn-ea"/>
                <a:cs typeface="+mn-cs"/>
              </a:rPr>
              <a:t>d)</a:t>
            </a:r>
            <a:r>
              <a:rPr lang="tr-TR" sz="1200" kern="1200" dirty="0">
                <a:solidFill>
                  <a:schemeClr val="tx1"/>
                </a:solidFill>
                <a:effectLst/>
                <a:latin typeface="+mn-lt"/>
                <a:ea typeface="+mn-ea"/>
                <a:cs typeface="+mn-cs"/>
              </a:rPr>
              <a:t> Yurt içi fuarın konusu sektör/sektörlerde düzenlenen uluslararası yurt dışı fuar ziyareti kapsamında en fazla 2 (iki) organizatör çalışanının ulaşım ve konaklama giderleri,</a:t>
            </a:r>
          </a:p>
          <a:p>
            <a:endParaRPr lang="tr-TR" sz="1200" kern="1200" dirty="0">
              <a:solidFill>
                <a:schemeClr val="tx1"/>
              </a:solidFill>
              <a:effectLst/>
              <a:latin typeface="+mn-lt"/>
              <a:ea typeface="+mn-ea"/>
              <a:cs typeface="+mn-cs"/>
            </a:endParaRPr>
          </a:p>
          <a:p>
            <a:r>
              <a:rPr lang="tr-TR" sz="1200" b="1" kern="1200" dirty="0">
                <a:solidFill>
                  <a:schemeClr val="tx1"/>
                </a:solidFill>
                <a:effectLst/>
                <a:latin typeface="+mn-lt"/>
                <a:ea typeface="+mn-ea"/>
                <a:cs typeface="+mn-cs"/>
              </a:rPr>
              <a:t>e)</a:t>
            </a:r>
            <a:r>
              <a:rPr lang="tr-TR" sz="1200" kern="1200" dirty="0">
                <a:solidFill>
                  <a:schemeClr val="tx1"/>
                </a:solidFill>
                <a:effectLst/>
                <a:latin typeface="+mn-lt"/>
                <a:ea typeface="+mn-ea"/>
                <a:cs typeface="+mn-cs"/>
              </a:rPr>
              <a:t> Yurt içi fuarın konusu sektör/sektörlerde düzenlenen uluslararası yurt dışı fuarlarda toplam alanı 18 m</a:t>
            </a:r>
            <a:r>
              <a:rPr lang="tr-TR" sz="1200" kern="1200" baseline="30000" dirty="0">
                <a:solidFill>
                  <a:schemeClr val="tx1"/>
                </a:solidFill>
                <a:effectLst/>
                <a:latin typeface="+mn-lt"/>
                <a:ea typeface="+mn-ea"/>
                <a:cs typeface="+mn-cs"/>
              </a:rPr>
              <a:t>2</a:t>
            </a:r>
            <a:r>
              <a:rPr lang="tr-TR" sz="1200" kern="1200" dirty="0">
                <a:solidFill>
                  <a:schemeClr val="tx1"/>
                </a:solidFill>
                <a:effectLst/>
                <a:latin typeface="+mn-lt"/>
                <a:ea typeface="+mn-ea"/>
                <a:cs typeface="+mn-cs"/>
              </a:rPr>
              <a:t>’yi geçmemek üzere </a:t>
            </a:r>
            <a:r>
              <a:rPr lang="tr-TR" sz="1200" kern="1200" dirty="0" err="1">
                <a:solidFill>
                  <a:schemeClr val="tx1"/>
                </a:solidFill>
                <a:effectLst/>
                <a:latin typeface="+mn-lt"/>
                <a:ea typeface="+mn-ea"/>
                <a:cs typeface="+mn-cs"/>
              </a:rPr>
              <a:t>info</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stand</a:t>
            </a:r>
            <a:r>
              <a:rPr lang="tr-TR" sz="1200" kern="1200" dirty="0">
                <a:solidFill>
                  <a:schemeClr val="tx1"/>
                </a:solidFill>
                <a:effectLst/>
                <a:latin typeface="+mn-lt"/>
                <a:ea typeface="+mn-ea"/>
                <a:cs typeface="+mn-cs"/>
              </a:rPr>
              <a:t> katılımları,</a:t>
            </a:r>
          </a:p>
          <a:p>
            <a:endParaRPr lang="tr-TR" sz="1200" kern="1200" dirty="0">
              <a:solidFill>
                <a:schemeClr val="tx1"/>
              </a:solidFill>
              <a:effectLst/>
              <a:latin typeface="+mn-lt"/>
              <a:ea typeface="+mn-ea"/>
              <a:cs typeface="+mn-cs"/>
            </a:endParaRPr>
          </a:p>
          <a:p>
            <a:r>
              <a:rPr lang="tr-TR" sz="1200" b="1" kern="1200" dirty="0">
                <a:solidFill>
                  <a:schemeClr val="tx1"/>
                </a:solidFill>
                <a:effectLst/>
                <a:latin typeface="+mn-lt"/>
                <a:ea typeface="+mn-ea"/>
                <a:cs typeface="+mn-cs"/>
              </a:rPr>
              <a:t>f)</a:t>
            </a:r>
            <a:r>
              <a:rPr lang="tr-TR" sz="1200" kern="1200" dirty="0">
                <a:solidFill>
                  <a:schemeClr val="tx1"/>
                </a:solidFill>
                <a:effectLst/>
                <a:latin typeface="+mn-lt"/>
                <a:ea typeface="+mn-ea"/>
                <a:cs typeface="+mn-cs"/>
              </a:rPr>
              <a:t> Yurt içi fuarın konusu sektör/sektörlerde düzenlenen uluslararası yurt dışı fuarlarda gösteri/etkinlik/trend alanı, </a:t>
            </a:r>
          </a:p>
          <a:p>
            <a:endParaRPr lang="tr-TR" sz="1200" kern="1200" dirty="0">
              <a:solidFill>
                <a:schemeClr val="tx1"/>
              </a:solidFill>
              <a:effectLst/>
              <a:latin typeface="+mn-lt"/>
              <a:ea typeface="+mn-ea"/>
              <a:cs typeface="+mn-cs"/>
            </a:endParaRPr>
          </a:p>
          <a:p>
            <a:r>
              <a:rPr lang="tr-TR" sz="1200" kern="1200" dirty="0">
                <a:solidFill>
                  <a:schemeClr val="tx1"/>
                </a:solidFill>
                <a:effectLst/>
                <a:latin typeface="+mn-lt"/>
                <a:ea typeface="+mn-ea"/>
                <a:cs typeface="+mn-cs"/>
              </a:rPr>
              <a:t>harcamaları </a:t>
            </a:r>
            <a:r>
              <a:rPr lang="tr-TR" sz="1200" b="1" kern="1200" dirty="0">
                <a:solidFill>
                  <a:schemeClr val="tx1"/>
                </a:solidFill>
                <a:effectLst/>
                <a:latin typeface="+mn-lt"/>
                <a:ea typeface="+mn-ea"/>
                <a:cs typeface="+mn-cs"/>
              </a:rPr>
              <a:t>destek</a:t>
            </a:r>
            <a:r>
              <a:rPr lang="tr-TR" sz="1200" kern="1200" dirty="0">
                <a:solidFill>
                  <a:schemeClr val="tx1"/>
                </a:solidFill>
                <a:effectLst/>
                <a:latin typeface="+mn-lt"/>
                <a:ea typeface="+mn-ea"/>
                <a:cs typeface="+mn-cs"/>
              </a:rPr>
              <a:t> kapsamındadır.</a:t>
            </a:r>
          </a:p>
          <a:p>
            <a:endParaRPr lang="tr-TR" sz="1200" kern="1200" dirty="0">
              <a:solidFill>
                <a:schemeClr val="tx1"/>
              </a:solidFill>
              <a:effectLst/>
              <a:latin typeface="+mn-lt"/>
              <a:ea typeface="+mn-ea"/>
              <a:cs typeface="+mn-cs"/>
            </a:endParaRPr>
          </a:p>
          <a:p>
            <a:pPr marL="171450" indent="-171450">
              <a:buFont typeface="Arial"/>
              <a:buChar char="•"/>
            </a:pPr>
            <a:r>
              <a:rPr lang="tr-TR" sz="1200" kern="1200" dirty="0">
                <a:solidFill>
                  <a:schemeClr val="tx1"/>
                </a:solidFill>
                <a:effectLst/>
                <a:latin typeface="+mn-lt"/>
                <a:ea typeface="+mn-ea"/>
                <a:cs typeface="+mn-cs"/>
              </a:rPr>
              <a:t>Organizatörlerin; yurt içi fuarların etkinliğinin ve bu fuarlara uluslararası düzeyde katılım ve ziyaretin artırılması amacıyla yurt içinde fuar öncesinde ve fuar esnasında gerçekleştirecekleri gösteri/etkinlik/trend alanına yönelik harcamaları destek kapsamındadır.</a:t>
            </a:r>
          </a:p>
          <a:p>
            <a:endParaRPr lang="tr-TR" sz="1200" kern="1200" dirty="0">
              <a:solidFill>
                <a:schemeClr val="tx1"/>
              </a:solidFill>
              <a:effectLst/>
              <a:latin typeface="+mn-lt"/>
              <a:ea typeface="+mn-ea"/>
              <a:cs typeface="+mn-cs"/>
            </a:endParaRPr>
          </a:p>
          <a:p>
            <a:pPr marL="171450" indent="-171450">
              <a:buFont typeface="Arial"/>
              <a:buChar char="•"/>
            </a:pPr>
            <a:r>
              <a:rPr lang="tr-TR" sz="1200" kern="1200" dirty="0">
                <a:solidFill>
                  <a:schemeClr val="tx1"/>
                </a:solidFill>
                <a:effectLst/>
                <a:latin typeface="+mn-lt"/>
                <a:ea typeface="+mn-ea"/>
                <a:cs typeface="+mn-cs"/>
              </a:rPr>
              <a:t>Organizatörlerin bu Karar kapsamındaki destek unsurlarından yararlanabilmesi için; yurt içi fuarın yurt dışında tanıtımının yapılması esas olup; tanıtım harcamalarının ağırlıklı olarak yurt dışında yapılması zorunludur. Yalnız veya ağırlıklı olarak yurt içinde fuar esnasında gerçekleştirilen tanıtım faaliyeti harcamalarına yönelik destek müracaatları değerlendirmeye alınmaz.</a:t>
            </a:r>
          </a:p>
          <a:p>
            <a:endParaRPr lang="tr-TR" sz="1200" kern="1200" dirty="0">
              <a:solidFill>
                <a:schemeClr val="tx1"/>
              </a:solidFill>
              <a:effectLst/>
              <a:latin typeface="+mn-lt"/>
              <a:ea typeface="+mn-ea"/>
              <a:cs typeface="+mn-cs"/>
            </a:endParaRPr>
          </a:p>
          <a:p>
            <a:pPr marL="171450" indent="-171450">
              <a:buFont typeface="Arial"/>
              <a:buChar char="•"/>
            </a:pPr>
            <a:r>
              <a:rPr lang="tr-TR" sz="1200" kern="1200" dirty="0">
                <a:solidFill>
                  <a:schemeClr val="tx1"/>
                </a:solidFill>
                <a:effectLst/>
                <a:latin typeface="+mn-lt"/>
                <a:ea typeface="+mn-ea"/>
                <a:cs typeface="+mn-cs"/>
              </a:rPr>
              <a:t>Yurt içi fuarlarda organizatörlerin Bakanlığa sunacağı tanıtım projelerine verilecek ön uygunluğa istinaden, bu madde kapsamındaki tanıtım faaliyetleri harcamaları; yurt içi fuarların performansına yönelik Bakanlıkça belirlenecek kriterler çerçevesinde azami %75’e kadar olmak üzere, her bir yurt içi fuar için yurt dışında gerçekleştirilen tanıtım faaliyetlerinde 525.000 Türk Lirası kadar, yurt içinde gerçekleştirilen tanıtım faaliyetlerinde 175.000 Türk Lirası kadar destekten yararlandırılır.</a:t>
            </a:r>
          </a:p>
          <a:p>
            <a:endParaRPr lang="tr-TR" sz="1200" kern="1200" dirty="0">
              <a:solidFill>
                <a:schemeClr val="tx1"/>
              </a:solidFill>
              <a:effectLst/>
              <a:latin typeface="+mn-lt"/>
              <a:ea typeface="+mn-ea"/>
              <a:cs typeface="+mn-cs"/>
            </a:endParaRPr>
          </a:p>
          <a:p>
            <a:pPr marL="171450" indent="-171450">
              <a:buFont typeface="Arial"/>
              <a:buChar char="•"/>
            </a:pPr>
            <a:r>
              <a:rPr lang="tr-TR" sz="1200" kern="1200" dirty="0">
                <a:solidFill>
                  <a:schemeClr val="tx1"/>
                </a:solidFill>
                <a:effectLst/>
                <a:latin typeface="+mn-lt"/>
                <a:ea typeface="+mn-ea"/>
                <a:cs typeface="+mn-cs"/>
              </a:rPr>
              <a:t>Organizatörler aynı yurt içi fuar için azami 10 (on) defa bu madde kapsamındaki destekten yararlanabilirler.</a:t>
            </a:r>
          </a:p>
          <a:p>
            <a:endParaRPr lang="tr-TR"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tr-TR" sz="1200" kern="1200" dirty="0">
              <a:solidFill>
                <a:schemeClr val="tx1"/>
              </a:solidFill>
              <a:effectLst/>
              <a:latin typeface="+mn-lt"/>
              <a:ea typeface="+mn-ea"/>
              <a:cs typeface="+mn-cs"/>
            </a:endParaRPr>
          </a:p>
        </p:txBody>
      </p:sp>
      <p:sp>
        <p:nvSpPr>
          <p:cNvPr id="4" name="Slayt Numarası Yer Tutucusu 3"/>
          <p:cNvSpPr>
            <a:spLocks noGrp="1"/>
          </p:cNvSpPr>
          <p:nvPr>
            <p:ph type="sldNum" sz="quarter" idx="10"/>
          </p:nvPr>
        </p:nvSpPr>
        <p:spPr/>
        <p:txBody>
          <a:bodyPr/>
          <a:lstStyle/>
          <a:p>
            <a:pPr>
              <a:defRPr/>
            </a:pPr>
            <a:fld id="{34B4BC6C-A26A-4437-97D9-22832D07818A}" type="slidenum">
              <a:rPr lang="tr-TR" altLang="tr-TR" smtClean="0"/>
              <a:pPr>
                <a:defRPr/>
              </a:pPr>
              <a:t>43</a:t>
            </a:fld>
            <a:endParaRPr lang="tr-TR" altLang="tr-TR"/>
          </a:p>
        </p:txBody>
      </p:sp>
    </p:spTree>
    <p:extLst>
      <p:ext uri="{BB962C8B-B14F-4D97-AF65-F5344CB8AC3E}">
        <p14:creationId xmlns:p14="http://schemas.microsoft.com/office/powerpoint/2010/main" val="42173274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E0FE8451-306F-4C9B-A0DD-03B4AFD64E90}" type="slidenum">
              <a:rPr lang="en-US" altLang="tr-TR" smtClean="0"/>
              <a:pPr>
                <a:defRPr/>
              </a:pPr>
              <a:t>44</a:t>
            </a:fld>
            <a:endParaRPr lang="en-US" altLang="tr-TR"/>
          </a:p>
        </p:txBody>
      </p:sp>
    </p:spTree>
    <p:extLst>
      <p:ext uri="{BB962C8B-B14F-4D97-AF65-F5344CB8AC3E}">
        <p14:creationId xmlns:p14="http://schemas.microsoft.com/office/powerpoint/2010/main" val="38279330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73731" name="Not Yer Tutucusu 2"/>
          <p:cNvSpPr>
            <a:spLocks noGrp="1"/>
          </p:cNvSpPr>
          <p:nvPr>
            <p:ph type="body" idx="1"/>
          </p:nvPr>
        </p:nvSpPr>
        <p:spPr bwMode="auto">
          <a:noFill/>
        </p:spPr>
        <p:txBody>
          <a:bodyPr wrap="square" numCol="1" anchor="t" anchorCtr="0" compatLnSpc="1">
            <a:prstTxWarp prst="textNoShape">
              <a:avLst/>
            </a:prstTxWarp>
          </a:bodyPr>
          <a:lstStyle/>
          <a:p>
            <a:pPr lvl="0"/>
            <a:r>
              <a:rPr lang="tr-TR" sz="1200" kern="1200" dirty="0">
                <a:solidFill>
                  <a:schemeClr val="tx1"/>
                </a:solidFill>
                <a:effectLst/>
                <a:latin typeface="+mn-lt"/>
                <a:ea typeface="+mn-ea"/>
                <a:cs typeface="+mn-cs"/>
              </a:rPr>
              <a:t>Firmalarımızın ve İşbirliği Kuruluşlarının yurtdışında gerçekleştirdikleri tanıtım faaliyetleri, yurtdışında açtıkları birimlerine ilişkin kira giderleri ve marka tescili giderleri desteklenmektedir. </a:t>
            </a:r>
          </a:p>
          <a:p>
            <a:pPr lvl="0"/>
            <a:r>
              <a:rPr lang="tr-TR" sz="1200" kern="1200" dirty="0">
                <a:solidFill>
                  <a:schemeClr val="tx1"/>
                </a:solidFill>
                <a:effectLst/>
                <a:latin typeface="+mn-lt"/>
                <a:ea typeface="+mn-ea"/>
                <a:cs typeface="+mn-cs"/>
              </a:rPr>
              <a:t>İpotekli satış (</a:t>
            </a:r>
            <a:r>
              <a:rPr lang="tr-TR" sz="1200" kern="1200" dirty="0" err="1">
                <a:solidFill>
                  <a:schemeClr val="tx1"/>
                </a:solidFill>
                <a:effectLst/>
                <a:latin typeface="+mn-lt"/>
                <a:ea typeface="+mn-ea"/>
                <a:cs typeface="+mn-cs"/>
              </a:rPr>
              <a:t>mortgage</a:t>
            </a:r>
            <a:r>
              <a:rPr lang="tr-TR" sz="1200" kern="1200" dirty="0">
                <a:solidFill>
                  <a:schemeClr val="tx1"/>
                </a:solidFill>
                <a:effectLst/>
                <a:latin typeface="+mn-lt"/>
                <a:ea typeface="+mn-ea"/>
                <a:cs typeface="+mn-cs"/>
              </a:rPr>
              <a:t>) yöntemiyle satın alınan birimler için ödeme planında yer alan ödeme taksiti (anapara ödemesi) kira gideri olarak değerlendirilir.</a:t>
            </a:r>
          </a:p>
          <a:p>
            <a:pPr lvl="0"/>
            <a:r>
              <a:rPr lang="tr-TR" sz="1200" kern="1200" dirty="0">
                <a:solidFill>
                  <a:schemeClr val="tx1"/>
                </a:solidFill>
                <a:effectLst/>
                <a:latin typeface="+mn-lt"/>
                <a:ea typeface="+mn-ea"/>
                <a:cs typeface="+mn-cs"/>
              </a:rPr>
              <a:t>Destek süresi 4 yıl olup bir firmanın en fazla 25 farklı birimi için destek sağlanmaktadır. Birim kira desteği sınai-ticari şirketler için %50, ticari şirketler için %40 oranında sağlanmaktadır.</a:t>
            </a:r>
          </a:p>
          <a:p>
            <a:pPr lvl="0"/>
            <a:r>
              <a:rPr lang="tr-TR" sz="1200" kern="1200" dirty="0">
                <a:solidFill>
                  <a:schemeClr val="tx1"/>
                </a:solidFill>
                <a:effectLst/>
                <a:latin typeface="+mn-lt"/>
                <a:ea typeface="+mn-ea"/>
                <a:cs typeface="+mn-cs"/>
              </a:rPr>
              <a:t>Söz konusu birimin, tanıtım faaliyetinin veya marka tescilinin Bakanlığımızca belirlenen hedef ve öncelikli ülkelerde gerçekleştirilmesi halinde ek %10 destek sağlanmaktadır. </a:t>
            </a:r>
          </a:p>
          <a:p>
            <a:pPr lvl="0"/>
            <a:r>
              <a:rPr lang="tr-TR" sz="1200" kern="1200" dirty="0">
                <a:solidFill>
                  <a:schemeClr val="tx1"/>
                </a:solidFill>
                <a:effectLst/>
                <a:latin typeface="+mn-lt"/>
                <a:ea typeface="+mn-ea"/>
                <a:cs typeface="+mn-cs"/>
              </a:rPr>
              <a:t>Şirketlerin destek kapsamındaki faaliyetlerinin Yatırım Teşvik Uygulamalarında Bölgeler listesinde 4., 5. ve 6. Bölge illerinde merkezi bulunan şirketler tarafından gerçekleştirilmesi durumunda %10 ilave destek verilebilmektedir.</a:t>
            </a:r>
          </a:p>
          <a:p>
            <a:endParaRPr lang="tr-TR" altLang="tr-TR" dirty="0"/>
          </a:p>
          <a:p>
            <a:r>
              <a:rPr lang="tr-TR" altLang="tr-TR" b="1" u="sng" dirty="0"/>
              <a:t>Amaç, Kapsam ve Tanımlar</a:t>
            </a:r>
          </a:p>
          <a:p>
            <a:endParaRPr lang="tr-TR" altLang="tr-TR" dirty="0"/>
          </a:p>
          <a:p>
            <a:r>
              <a:rPr lang="tr-TR" sz="1200" b="1" kern="1200" dirty="0">
                <a:solidFill>
                  <a:schemeClr val="tx1"/>
                </a:solidFill>
                <a:effectLst/>
                <a:latin typeface="+mn-lt"/>
                <a:ea typeface="+mn-ea"/>
                <a:cs typeface="+mn-cs"/>
              </a:rPr>
              <a:t>1.</a:t>
            </a:r>
            <a:r>
              <a:rPr lang="tr-TR" sz="1200" kern="1200" dirty="0">
                <a:solidFill>
                  <a:schemeClr val="tx1"/>
                </a:solidFill>
                <a:effectLst/>
                <a:latin typeface="+mn-lt"/>
                <a:ea typeface="+mn-ea"/>
                <a:cs typeface="+mn-cs"/>
              </a:rPr>
              <a:t> Bu Tebliğin amacı, Türkiye’de sınai ve ticari veya ticari faaliyet gösteren şirketler ile İşbirliği Kuruluşları üyelerinin </a:t>
            </a:r>
            <a:r>
              <a:rPr lang="tr-TR" sz="1200" b="1" i="0" kern="1200" dirty="0">
                <a:solidFill>
                  <a:schemeClr val="tx1"/>
                </a:solidFill>
                <a:effectLst/>
                <a:latin typeface="+mn-lt"/>
                <a:ea typeface="+mn-ea"/>
                <a:cs typeface="+mn-cs"/>
              </a:rPr>
              <a:t>yurt dışında gerçekleştirilen a) </a:t>
            </a:r>
            <a:r>
              <a:rPr lang="tr-TR" sz="1200" kern="1200" dirty="0">
                <a:solidFill>
                  <a:schemeClr val="tx1"/>
                </a:solidFill>
                <a:effectLst/>
                <a:latin typeface="+mn-lt"/>
                <a:ea typeface="+mn-ea"/>
                <a:cs typeface="+mn-cs"/>
              </a:rPr>
              <a:t>tanıtım, </a:t>
            </a:r>
            <a:r>
              <a:rPr lang="tr-TR" sz="1200" b="1" kern="1200" dirty="0">
                <a:solidFill>
                  <a:schemeClr val="tx1"/>
                </a:solidFill>
                <a:effectLst/>
                <a:latin typeface="+mn-lt"/>
                <a:ea typeface="+mn-ea"/>
                <a:cs typeface="+mn-cs"/>
              </a:rPr>
              <a:t>b)</a:t>
            </a:r>
            <a:r>
              <a:rPr lang="tr-TR" sz="1200" kern="1200" dirty="0">
                <a:solidFill>
                  <a:schemeClr val="tx1"/>
                </a:solidFill>
                <a:effectLst/>
                <a:latin typeface="+mn-lt"/>
                <a:ea typeface="+mn-ea"/>
                <a:cs typeface="+mn-cs"/>
              </a:rPr>
              <a:t> marka tescil giderleri ve </a:t>
            </a:r>
            <a:r>
              <a:rPr lang="tr-TR" sz="1200" b="1" kern="1200" dirty="0">
                <a:solidFill>
                  <a:schemeClr val="tx1"/>
                </a:solidFill>
                <a:effectLst/>
                <a:latin typeface="+mn-lt"/>
                <a:ea typeface="+mn-ea"/>
                <a:cs typeface="+mn-cs"/>
              </a:rPr>
              <a:t>c)</a:t>
            </a:r>
            <a:r>
              <a:rPr lang="tr-TR" sz="1200" kern="1200" dirty="0">
                <a:solidFill>
                  <a:schemeClr val="tx1"/>
                </a:solidFill>
                <a:effectLst/>
                <a:latin typeface="+mn-lt"/>
                <a:ea typeface="+mn-ea"/>
                <a:cs typeface="+mn-cs"/>
              </a:rPr>
              <a:t> mal ticareti yapmak amacıyla yurt dışında açılan birimlerle ilişkin kira giderleri ile </a:t>
            </a:r>
            <a:r>
              <a:rPr lang="tr-TR" sz="1200" b="1" kern="1200" dirty="0">
                <a:solidFill>
                  <a:schemeClr val="tx1"/>
                </a:solidFill>
                <a:effectLst/>
                <a:latin typeface="+mn-lt"/>
                <a:ea typeface="+mn-ea"/>
                <a:cs typeface="+mn-cs"/>
              </a:rPr>
              <a:t>d)</a:t>
            </a:r>
            <a:r>
              <a:rPr lang="tr-TR" sz="1200" kern="1200" dirty="0">
                <a:solidFill>
                  <a:schemeClr val="tx1"/>
                </a:solidFill>
                <a:effectLst/>
                <a:latin typeface="+mn-lt"/>
                <a:ea typeface="+mn-ea"/>
                <a:cs typeface="+mn-cs"/>
              </a:rPr>
              <a:t> Türkiye Ticaret Merkezlerine ilişkin giderlerin bir kısmının Destekleme ve Fiyat İstikrar Fonu’ndan (DFİF) karşılanmasıdır</a:t>
            </a:r>
          </a:p>
          <a:p>
            <a:r>
              <a:rPr lang="tr-TR" sz="1200" kern="1200" dirty="0">
                <a:solidFill>
                  <a:schemeClr val="tx1"/>
                </a:solidFill>
                <a:effectLst/>
                <a:latin typeface="+mn-lt"/>
                <a:ea typeface="+mn-ea"/>
                <a:cs typeface="+mn-cs"/>
              </a:rPr>
              <a:t> </a:t>
            </a:r>
          </a:p>
          <a:p>
            <a:r>
              <a:rPr lang="tr-TR" sz="1200" b="1" kern="1200" dirty="0">
                <a:solidFill>
                  <a:schemeClr val="tx1"/>
                </a:solidFill>
                <a:effectLst/>
                <a:latin typeface="+mn-lt"/>
                <a:ea typeface="+mn-ea"/>
                <a:cs typeface="+mn-cs"/>
              </a:rPr>
              <a:t>2.</a:t>
            </a:r>
            <a:r>
              <a:rPr lang="tr-TR" sz="1200" kern="1200" dirty="0">
                <a:solidFill>
                  <a:schemeClr val="tx1"/>
                </a:solidFill>
                <a:effectLst/>
                <a:latin typeface="+mn-lt"/>
                <a:ea typeface="+mn-ea"/>
                <a:cs typeface="+mn-cs"/>
              </a:rPr>
              <a:t> Bu Tebliğ, Türkiye’de sınai ve/veya ticari faaliyet gösteren şirketler ile İşbirliği Kuruluşlarına verilen destekleri kapsar.</a:t>
            </a:r>
          </a:p>
          <a:p>
            <a:endParaRPr lang="tr-TR" altLang="tr-TR" dirty="0"/>
          </a:p>
          <a:p>
            <a:r>
              <a:rPr lang="tr-TR" altLang="tr-TR" b="1" dirty="0"/>
              <a:t>3. </a:t>
            </a:r>
            <a:r>
              <a:rPr lang="tr-TR" sz="1200" b="1" kern="1200" dirty="0">
                <a:solidFill>
                  <a:schemeClr val="tx1"/>
                </a:solidFill>
                <a:effectLst/>
                <a:latin typeface="+mn-lt"/>
                <a:ea typeface="+mn-ea"/>
                <a:cs typeface="+mn-cs"/>
              </a:rPr>
              <a:t>Birim,</a:t>
            </a:r>
            <a:r>
              <a:rPr lang="tr-TR" sz="1200" kern="1200" dirty="0">
                <a:solidFill>
                  <a:schemeClr val="tx1"/>
                </a:solidFill>
                <a:effectLst/>
                <a:latin typeface="+mn-lt"/>
                <a:ea typeface="+mn-ea"/>
                <a:cs typeface="+mn-cs"/>
              </a:rPr>
              <a:t> yurt dışında açılan mağaza, depo, ofis, </a:t>
            </a:r>
            <a:r>
              <a:rPr lang="tr-TR" sz="1200" kern="1200" dirty="0" err="1">
                <a:solidFill>
                  <a:schemeClr val="tx1"/>
                </a:solidFill>
                <a:effectLst/>
                <a:latin typeface="+mn-lt"/>
                <a:ea typeface="+mn-ea"/>
                <a:cs typeface="+mn-cs"/>
              </a:rPr>
              <a:t>showroom</a:t>
            </a:r>
            <a:r>
              <a:rPr lang="tr-TR" sz="1200" kern="1200" dirty="0">
                <a:solidFill>
                  <a:schemeClr val="tx1"/>
                </a:solidFill>
                <a:effectLst/>
                <a:latin typeface="+mn-lt"/>
                <a:ea typeface="+mn-ea"/>
                <a:cs typeface="+mn-cs"/>
              </a:rPr>
              <a:t>, ürün teşhir serası/tarlası veya reyon ile üzerine bina yapılmak üzere kiralanan arsayı</a:t>
            </a:r>
            <a:r>
              <a:rPr lang="tr-TR" sz="1200" kern="1200" baseline="0" dirty="0">
                <a:solidFill>
                  <a:schemeClr val="tx1"/>
                </a:solidFill>
                <a:effectLst/>
                <a:latin typeface="+mn-lt"/>
                <a:ea typeface="+mn-ea"/>
                <a:cs typeface="+mn-cs"/>
              </a:rPr>
              <a:t> ifade eder.</a:t>
            </a:r>
          </a:p>
          <a:p>
            <a:endParaRPr lang="tr-TR" sz="1200" kern="1200" dirty="0">
              <a:solidFill>
                <a:schemeClr val="tx1"/>
              </a:solidFill>
              <a:effectLst/>
              <a:latin typeface="+mn-lt"/>
              <a:ea typeface="+mn-ea"/>
              <a:cs typeface="+mn-cs"/>
            </a:endParaRPr>
          </a:p>
          <a:p>
            <a:r>
              <a:rPr lang="tr-TR" sz="1200" b="1" kern="1200" dirty="0">
                <a:solidFill>
                  <a:schemeClr val="tx1"/>
                </a:solidFill>
                <a:effectLst/>
                <a:latin typeface="+mn-lt"/>
                <a:ea typeface="+mn-ea"/>
                <a:cs typeface="+mn-cs"/>
              </a:rPr>
              <a:t>4. Sınai ve Ticari Şirket,</a:t>
            </a:r>
            <a:r>
              <a:rPr lang="tr-TR" sz="1200" kern="1200" dirty="0">
                <a:solidFill>
                  <a:schemeClr val="tx1"/>
                </a:solidFill>
                <a:effectLst/>
                <a:latin typeface="+mn-lt"/>
                <a:ea typeface="+mn-ea"/>
                <a:cs typeface="+mn-cs"/>
              </a:rPr>
              <a:t> üretim faaliyetiyle iştigal eden, kapasite raporu ve yurt içi marka tescili bulunan şirketleri, Dış Ticaret Sermaye Şirketlerini ve </a:t>
            </a:r>
            <a:r>
              <a:rPr lang="tr-TR" sz="1200" kern="1200" dirty="0" err="1">
                <a:solidFill>
                  <a:schemeClr val="tx1"/>
                </a:solidFill>
                <a:effectLst/>
                <a:latin typeface="+mn-lt"/>
                <a:ea typeface="+mn-ea"/>
                <a:cs typeface="+mn-cs"/>
              </a:rPr>
              <a:t>Sektörel</a:t>
            </a:r>
            <a:r>
              <a:rPr lang="tr-TR" sz="1200" kern="1200" dirty="0">
                <a:solidFill>
                  <a:schemeClr val="tx1"/>
                </a:solidFill>
                <a:effectLst/>
                <a:latin typeface="+mn-lt"/>
                <a:ea typeface="+mn-ea"/>
                <a:cs typeface="+mn-cs"/>
              </a:rPr>
              <a:t> Dış Ticaret Şirketlerini</a:t>
            </a:r>
            <a:r>
              <a:rPr lang="tr-TR" sz="1200" kern="1200" baseline="0" dirty="0">
                <a:solidFill>
                  <a:schemeClr val="tx1"/>
                </a:solidFill>
                <a:effectLst/>
                <a:latin typeface="+mn-lt"/>
                <a:ea typeface="+mn-ea"/>
                <a:cs typeface="+mn-cs"/>
              </a:rPr>
              <a:t> ifade eder.</a:t>
            </a:r>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r>
              <a:rPr lang="tr-TR" sz="1200" b="1" kern="1200" dirty="0">
                <a:solidFill>
                  <a:schemeClr val="tx1"/>
                </a:solidFill>
                <a:effectLst/>
                <a:latin typeface="+mn-lt"/>
                <a:ea typeface="+mn-ea"/>
                <a:cs typeface="+mn-cs"/>
              </a:rPr>
              <a:t>5.</a:t>
            </a:r>
            <a:r>
              <a:rPr lang="tr-TR" sz="1200" b="1" kern="1200" baseline="0" dirty="0">
                <a:solidFill>
                  <a:schemeClr val="tx1"/>
                </a:solidFill>
                <a:effectLst/>
                <a:latin typeface="+mn-lt"/>
                <a:ea typeface="+mn-ea"/>
                <a:cs typeface="+mn-cs"/>
              </a:rPr>
              <a:t> </a:t>
            </a:r>
            <a:r>
              <a:rPr lang="tr-TR" sz="1200" b="1" kern="1200" dirty="0">
                <a:solidFill>
                  <a:schemeClr val="tx1"/>
                </a:solidFill>
                <a:effectLst/>
                <a:latin typeface="+mn-lt"/>
                <a:ea typeface="+mn-ea"/>
                <a:cs typeface="+mn-cs"/>
              </a:rPr>
              <a:t>Ticari şirket,</a:t>
            </a:r>
            <a:r>
              <a:rPr lang="tr-TR" sz="1200" kern="1200" dirty="0">
                <a:solidFill>
                  <a:schemeClr val="tx1"/>
                </a:solidFill>
                <a:effectLst/>
                <a:latin typeface="+mn-lt"/>
                <a:ea typeface="+mn-ea"/>
                <a:cs typeface="+mn-cs"/>
              </a:rPr>
              <a:t> ticari faaliyette bulunan</a:t>
            </a:r>
            <a:r>
              <a:rPr lang="tr-TR" sz="1200" kern="1200" baseline="0" dirty="0">
                <a:solidFill>
                  <a:schemeClr val="tx1"/>
                </a:solidFill>
                <a:effectLst/>
                <a:latin typeface="+mn-lt"/>
                <a:ea typeface="+mn-ea"/>
                <a:cs typeface="+mn-cs"/>
              </a:rPr>
              <a:t> </a:t>
            </a:r>
            <a:r>
              <a:rPr lang="tr-TR" sz="1200" kern="1200" dirty="0">
                <a:solidFill>
                  <a:schemeClr val="tx1"/>
                </a:solidFill>
                <a:effectLst/>
                <a:latin typeface="+mn-lt"/>
                <a:ea typeface="+mn-ea"/>
                <a:cs typeface="+mn-cs"/>
              </a:rPr>
              <a:t>şirketleri ifade eder.</a:t>
            </a:r>
          </a:p>
          <a:p>
            <a:endParaRPr lang="tr-TR" sz="1200" kern="1200" dirty="0">
              <a:solidFill>
                <a:schemeClr val="tx1"/>
              </a:solidFill>
              <a:effectLst/>
              <a:latin typeface="+mn-lt"/>
              <a:ea typeface="+mn-ea"/>
              <a:cs typeface="+mn-cs"/>
            </a:endParaRPr>
          </a:p>
          <a:p>
            <a:r>
              <a:rPr lang="tr-TR" sz="1200" b="1" kern="1200" dirty="0">
                <a:solidFill>
                  <a:schemeClr val="tx1"/>
                </a:solidFill>
                <a:effectLst/>
                <a:latin typeface="+mn-lt"/>
                <a:ea typeface="+mn-ea"/>
                <a:cs typeface="+mn-cs"/>
              </a:rPr>
              <a:t>6. Şirket,</a:t>
            </a:r>
            <a:r>
              <a:rPr lang="tr-TR" sz="1200" kern="1200" dirty="0">
                <a:solidFill>
                  <a:schemeClr val="tx1"/>
                </a:solidFill>
                <a:effectLst/>
                <a:latin typeface="+mn-lt"/>
                <a:ea typeface="+mn-ea"/>
                <a:cs typeface="+mn-cs"/>
              </a:rPr>
              <a:t> sınai ve ticari veya ticari şirketleri</a:t>
            </a:r>
            <a:r>
              <a:rPr lang="tr-TR" sz="1200" kern="1200" baseline="0" dirty="0">
                <a:solidFill>
                  <a:schemeClr val="tx1"/>
                </a:solidFill>
                <a:effectLst/>
                <a:latin typeface="+mn-lt"/>
                <a:ea typeface="+mn-ea"/>
                <a:cs typeface="+mn-cs"/>
              </a:rPr>
              <a:t> ifade eder.</a:t>
            </a:r>
          </a:p>
        </p:txBody>
      </p:sp>
      <p:sp>
        <p:nvSpPr>
          <p:cNvPr id="73732" name="Slayt Numarası Yer Tutucusu 3"/>
          <p:cNvSpPr txBox="1">
            <a:spLocks noGrp="1"/>
          </p:cNvSpPr>
          <p:nvPr/>
        </p:nvSpPr>
        <p:spPr bwMode="auto">
          <a:xfrm>
            <a:off x="3849690" y="9429751"/>
            <a:ext cx="2946400" cy="496888"/>
          </a:xfrm>
          <a:prstGeom prst="rect">
            <a:avLst/>
          </a:prstGeom>
          <a:noFill/>
          <a:ln w="9525">
            <a:noFill/>
            <a:miter lim="800000"/>
            <a:headEnd/>
            <a:tailEnd/>
          </a:ln>
        </p:spPr>
        <p:txBody>
          <a:bodyPr anchor="b"/>
          <a:lstStyle/>
          <a:p>
            <a:pPr algn="r" eaLnBrk="1" hangingPunct="1"/>
            <a:fld id="{3249682B-FFD5-46D4-98F8-5FB0CA0743BD}" type="slidenum">
              <a:rPr lang="en-US" altLang="tr-TR" sz="1200">
                <a:latin typeface="Calibri" pitchFamily="34" charset="0"/>
                <a:cs typeface="Arial" pitchFamily="34" charset="0"/>
              </a:rPr>
              <a:pPr algn="r" eaLnBrk="1" hangingPunct="1"/>
              <a:t>45</a:t>
            </a:fld>
            <a:endParaRPr lang="en-US" altLang="tr-TR" sz="1200">
              <a:latin typeface="Calibri" pitchFamily="34" charset="0"/>
              <a:cs typeface="Arial" pitchFamily="34" charset="0"/>
            </a:endParaRPr>
          </a:p>
        </p:txBody>
      </p:sp>
    </p:spTree>
    <p:extLst>
      <p:ext uri="{BB962C8B-B14F-4D97-AF65-F5344CB8AC3E}">
        <p14:creationId xmlns:p14="http://schemas.microsoft.com/office/powerpoint/2010/main" val="34429061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228600" indent="-228600">
              <a:buAutoNum type="alphaUcPeriod"/>
            </a:pPr>
            <a:r>
              <a:rPr lang="tr-TR" sz="1200" b="1" u="sng" kern="1200" dirty="0">
                <a:solidFill>
                  <a:schemeClr val="tx1"/>
                </a:solidFill>
                <a:effectLst/>
                <a:latin typeface="+mn-lt"/>
                <a:ea typeface="+mn-ea"/>
                <a:cs typeface="+mn-cs"/>
              </a:rPr>
              <a:t>Birim Kira Giderlerinin Desteklenmesi</a:t>
            </a:r>
          </a:p>
          <a:p>
            <a:pPr marL="228600" indent="-228600">
              <a:buAutoNum type="alphaUcPeriod"/>
            </a:pPr>
            <a:endParaRPr lang="tr-TR" sz="1200" kern="1200" dirty="0">
              <a:solidFill>
                <a:schemeClr val="tx1"/>
              </a:solidFill>
              <a:effectLst/>
              <a:latin typeface="+mn-lt"/>
              <a:ea typeface="+mn-ea"/>
              <a:cs typeface="+mn-cs"/>
            </a:endParaRPr>
          </a:p>
          <a:p>
            <a:r>
              <a:rPr lang="tr-TR" sz="1200" b="1" kern="1200" dirty="0">
                <a:solidFill>
                  <a:schemeClr val="tx1"/>
                </a:solidFill>
                <a:effectLst/>
                <a:latin typeface="+mn-lt"/>
                <a:ea typeface="+mn-ea"/>
                <a:cs typeface="+mn-cs"/>
              </a:rPr>
              <a:t>1. </a:t>
            </a:r>
            <a:r>
              <a:rPr lang="tr-TR" sz="1200" kern="1200" dirty="0">
                <a:solidFill>
                  <a:schemeClr val="tx1"/>
                </a:solidFill>
                <a:effectLst/>
                <a:latin typeface="+mn-lt"/>
                <a:ea typeface="+mn-ea"/>
                <a:cs typeface="+mn-cs"/>
              </a:rPr>
              <a:t>Türkiye’deki ana şirket doğrudan birim açabileceği gibi yurt dışında faaliyet gösteren şirketi veya şubeleri de birim açabilir. Bu durumda yurt dışındaki şirket ile Türkiye’deki ana şirket arasında organik bağın olması gerekir.</a:t>
            </a:r>
          </a:p>
          <a:p>
            <a:endParaRPr lang="tr-TR" sz="1200" kern="1200" dirty="0">
              <a:solidFill>
                <a:schemeClr val="tx1"/>
              </a:solidFill>
              <a:effectLst/>
              <a:latin typeface="+mn-lt"/>
              <a:ea typeface="+mn-ea"/>
              <a:cs typeface="+mn-cs"/>
            </a:endParaRPr>
          </a:p>
          <a:p>
            <a:r>
              <a:rPr lang="tr-TR" sz="1200" b="1" kern="1200" dirty="0">
                <a:solidFill>
                  <a:schemeClr val="tx1"/>
                </a:solidFill>
                <a:effectLst/>
                <a:latin typeface="+mn-lt"/>
                <a:ea typeface="+mn-ea"/>
                <a:cs typeface="+mn-cs"/>
              </a:rPr>
              <a:t>2.</a:t>
            </a:r>
            <a:r>
              <a:rPr lang="tr-TR" sz="1200" kern="1200" baseline="0" dirty="0">
                <a:solidFill>
                  <a:schemeClr val="tx1"/>
                </a:solidFill>
                <a:effectLst/>
                <a:latin typeface="+mn-lt"/>
                <a:ea typeface="+mn-ea"/>
                <a:cs typeface="+mn-cs"/>
              </a:rPr>
              <a:t> </a:t>
            </a:r>
            <a:r>
              <a:rPr lang="tr-TR" sz="1200" kern="1200" dirty="0">
                <a:solidFill>
                  <a:schemeClr val="tx1"/>
                </a:solidFill>
                <a:effectLst/>
                <a:latin typeface="+mn-lt"/>
                <a:ea typeface="+mn-ea"/>
                <a:cs typeface="+mn-cs"/>
              </a:rPr>
              <a:t>Türkiye'deki ana şirket ile yurt dışındaki şirket arasında organik bağın olduğuna aşağıdaki hallerde hükmedilir:</a:t>
            </a:r>
          </a:p>
          <a:p>
            <a:r>
              <a:rPr lang="tr-TR" sz="1200" kern="1200" dirty="0">
                <a:solidFill>
                  <a:schemeClr val="tx1"/>
                </a:solidFill>
                <a:effectLst/>
                <a:latin typeface="+mn-lt"/>
                <a:ea typeface="+mn-ea"/>
                <a:cs typeface="+mn-cs"/>
              </a:rPr>
              <a:t>a) Şirketin tüzel kişilik olarak yurt dışındaki şirkete ortak olması,</a:t>
            </a:r>
          </a:p>
          <a:p>
            <a:r>
              <a:rPr lang="tr-TR" sz="1200" kern="1200" dirty="0">
                <a:solidFill>
                  <a:schemeClr val="tx1"/>
                </a:solidFill>
                <a:effectLst/>
                <a:latin typeface="+mn-lt"/>
                <a:ea typeface="+mn-ea"/>
                <a:cs typeface="+mn-cs"/>
              </a:rPr>
              <a:t>b) Şirketin tüm ortaklarının yurt dışındaki şirkete ortak olması,</a:t>
            </a:r>
          </a:p>
          <a:p>
            <a:r>
              <a:rPr lang="tr-TR" sz="1200" kern="1200" dirty="0">
                <a:solidFill>
                  <a:schemeClr val="tx1"/>
                </a:solidFill>
                <a:effectLst/>
                <a:latin typeface="+mn-lt"/>
                <a:ea typeface="+mn-ea"/>
                <a:cs typeface="+mn-cs"/>
              </a:rPr>
              <a:t>c) Şirketin en az % 51’ine sahip ortak veya ortaklarının yurt dışında açılan şirkete ortak olması,</a:t>
            </a:r>
          </a:p>
          <a:p>
            <a:r>
              <a:rPr lang="tr-TR" sz="1200" kern="1200" dirty="0">
                <a:solidFill>
                  <a:schemeClr val="tx1"/>
                </a:solidFill>
                <a:effectLst/>
                <a:latin typeface="+mn-lt"/>
                <a:ea typeface="+mn-ea"/>
                <a:cs typeface="+mn-cs"/>
              </a:rPr>
              <a:t>ç) Şirketin halka açık olması halinde; halka açıklık oranı düştükten sonra şirketin % 51’ine sahip ortak ya da ortakların yurt dışında açılan şirkete ortak olması.</a:t>
            </a:r>
          </a:p>
          <a:p>
            <a:endParaRPr lang="tr-TR" sz="1200" kern="1200" dirty="0">
              <a:solidFill>
                <a:schemeClr val="tx1"/>
              </a:solidFill>
              <a:effectLst/>
              <a:latin typeface="+mn-lt"/>
              <a:ea typeface="+mn-ea"/>
              <a:cs typeface="+mn-cs"/>
            </a:endParaRPr>
          </a:p>
          <a:p>
            <a:r>
              <a:rPr lang="tr-TR" sz="1200" b="1" kern="1200" dirty="0">
                <a:solidFill>
                  <a:schemeClr val="tx1"/>
                </a:solidFill>
                <a:effectLst/>
                <a:latin typeface="+mn-lt"/>
                <a:ea typeface="+mn-ea"/>
                <a:cs typeface="+mn-cs"/>
              </a:rPr>
              <a:t>3.</a:t>
            </a:r>
            <a:r>
              <a:rPr lang="tr-TR" sz="1200" kern="1200" dirty="0">
                <a:solidFill>
                  <a:schemeClr val="tx1"/>
                </a:solidFill>
                <a:effectLst/>
                <a:latin typeface="+mn-lt"/>
                <a:ea typeface="+mn-ea"/>
                <a:cs typeface="+mn-cs"/>
              </a:rPr>
              <a:t> Destek ödemesi yurt dışı ortaklık oranına göre hesaplanır.</a:t>
            </a:r>
          </a:p>
          <a:p>
            <a:endParaRPr lang="tr-TR" sz="1200" kern="1200" dirty="0">
              <a:solidFill>
                <a:schemeClr val="tx1"/>
              </a:solidFill>
              <a:effectLst/>
              <a:latin typeface="+mn-lt"/>
              <a:ea typeface="+mn-ea"/>
              <a:cs typeface="+mn-cs"/>
            </a:endParaRPr>
          </a:p>
          <a:p>
            <a:r>
              <a:rPr lang="tr-TR" sz="1200" b="1" kern="1200" dirty="0">
                <a:solidFill>
                  <a:schemeClr val="tx1"/>
                </a:solidFill>
                <a:effectLst/>
                <a:latin typeface="+mn-lt"/>
                <a:ea typeface="+mn-ea"/>
                <a:cs typeface="+mn-cs"/>
              </a:rPr>
              <a:t>4.</a:t>
            </a:r>
            <a:r>
              <a:rPr lang="tr-TR" sz="1200" kern="1200" dirty="0">
                <a:solidFill>
                  <a:schemeClr val="tx1"/>
                </a:solidFill>
                <a:effectLst/>
                <a:latin typeface="+mn-lt"/>
                <a:ea typeface="+mn-ea"/>
                <a:cs typeface="+mn-cs"/>
              </a:rPr>
              <a:t> Yurt dışı şirketin, Türkiye’deki ana şirketin kuruluş tarihinden sonra açılması gerekir. Ancak, daha önce ortaklık bulunmayan yurt dışındaki şirkete ortak olunması veya yurt dışındaki şirketin hisselerinin tamamının veya bir bölümünün Türkiye’deki ana şirketin kuruluş tarihinden sonra satın alınması halinde, yurt dışı şirketin ana şirketten sonra kurulmuş olması şartı aranmaz.</a:t>
            </a:r>
          </a:p>
          <a:p>
            <a:endParaRPr lang="tr-TR" sz="1200" kern="1200" dirty="0">
              <a:solidFill>
                <a:schemeClr val="tx1"/>
              </a:solidFill>
              <a:effectLst/>
              <a:latin typeface="+mn-lt"/>
              <a:ea typeface="+mn-ea"/>
              <a:cs typeface="+mn-cs"/>
            </a:endParaRPr>
          </a:p>
          <a:p>
            <a:r>
              <a:rPr lang="tr-TR" sz="1200" b="1" kern="1200" dirty="0">
                <a:solidFill>
                  <a:schemeClr val="tx1"/>
                </a:solidFill>
                <a:effectLst/>
                <a:latin typeface="+mn-lt"/>
                <a:ea typeface="+mn-ea"/>
                <a:cs typeface="+mn-cs"/>
              </a:rPr>
              <a:t>5. </a:t>
            </a:r>
            <a:r>
              <a:rPr lang="tr-TR" sz="1200" b="0" kern="1200" dirty="0">
                <a:solidFill>
                  <a:schemeClr val="tx1"/>
                </a:solidFill>
                <a:effectLst/>
                <a:latin typeface="+mn-lt"/>
                <a:ea typeface="+mn-ea"/>
                <a:cs typeface="+mn-cs"/>
              </a:rPr>
              <a:t>B</a:t>
            </a:r>
            <a:r>
              <a:rPr lang="tr-TR" sz="1200" kern="1200" dirty="0">
                <a:solidFill>
                  <a:schemeClr val="tx1"/>
                </a:solidFill>
                <a:effectLst/>
                <a:latin typeface="+mn-lt"/>
                <a:ea typeface="+mn-ea"/>
                <a:cs typeface="+mn-cs"/>
              </a:rPr>
              <a:t>irimlere ilişkin </a:t>
            </a:r>
            <a:r>
              <a:rPr lang="tr-TR" sz="1200" b="1" kern="1200" dirty="0">
                <a:solidFill>
                  <a:schemeClr val="tx1"/>
                </a:solidFill>
                <a:effectLst/>
                <a:latin typeface="+mn-lt"/>
                <a:ea typeface="+mn-ea"/>
                <a:cs typeface="+mn-cs"/>
              </a:rPr>
              <a:t>net kira harcamaları </a:t>
            </a:r>
            <a:r>
              <a:rPr lang="tr-TR" sz="1200" kern="1200" dirty="0">
                <a:solidFill>
                  <a:schemeClr val="tx1"/>
                </a:solidFill>
                <a:effectLst/>
                <a:latin typeface="+mn-lt"/>
                <a:ea typeface="+mn-ea"/>
                <a:cs typeface="+mn-cs"/>
              </a:rPr>
              <a:t>desteklenir.</a:t>
            </a:r>
          </a:p>
          <a:p>
            <a:endParaRPr lang="tr-TR" sz="1200" kern="1200" dirty="0">
              <a:solidFill>
                <a:schemeClr val="tx1"/>
              </a:solidFill>
              <a:effectLst/>
              <a:latin typeface="+mn-lt"/>
              <a:ea typeface="+mn-ea"/>
              <a:cs typeface="+mn-cs"/>
            </a:endParaRPr>
          </a:p>
          <a:p>
            <a:r>
              <a:rPr lang="tr-TR" sz="1200" b="1" kern="1200" dirty="0">
                <a:solidFill>
                  <a:schemeClr val="tx1"/>
                </a:solidFill>
                <a:effectLst/>
                <a:latin typeface="+mn-lt"/>
                <a:ea typeface="+mn-ea"/>
                <a:cs typeface="+mn-cs"/>
              </a:rPr>
              <a:t>6.</a:t>
            </a:r>
            <a:r>
              <a:rPr lang="tr-TR" sz="1200" kern="1200" dirty="0">
                <a:solidFill>
                  <a:schemeClr val="tx1"/>
                </a:solidFill>
                <a:effectLst/>
                <a:latin typeface="+mn-lt"/>
                <a:ea typeface="+mn-ea"/>
                <a:cs typeface="+mn-cs"/>
              </a:rPr>
              <a:t> Şirketler ve İşbirliği Kuruluşları </a:t>
            </a:r>
            <a:r>
              <a:rPr lang="tr-TR" sz="1200" b="1" kern="1200" dirty="0">
                <a:solidFill>
                  <a:schemeClr val="tx1"/>
                </a:solidFill>
                <a:effectLst/>
                <a:latin typeface="+mn-lt"/>
                <a:ea typeface="+mn-ea"/>
                <a:cs typeface="+mn-cs"/>
              </a:rPr>
              <a:t>kira giderleri </a:t>
            </a:r>
            <a:r>
              <a:rPr lang="tr-TR" sz="1200" kern="1200" dirty="0">
                <a:solidFill>
                  <a:schemeClr val="tx1"/>
                </a:solidFill>
                <a:effectLst/>
                <a:latin typeface="+mn-lt"/>
                <a:ea typeface="+mn-ea"/>
                <a:cs typeface="+mn-cs"/>
              </a:rPr>
              <a:t>desteğinden her bir ülke için </a:t>
            </a:r>
            <a:r>
              <a:rPr lang="tr-TR" sz="1200" b="1" kern="1200" dirty="0">
                <a:solidFill>
                  <a:schemeClr val="tx1"/>
                </a:solidFill>
                <a:effectLst/>
                <a:latin typeface="+mn-lt"/>
                <a:ea typeface="+mn-ea"/>
                <a:cs typeface="+mn-cs"/>
              </a:rPr>
              <a:t>en fazla dört yıl </a:t>
            </a:r>
            <a:r>
              <a:rPr lang="tr-TR" sz="1200" kern="1200" dirty="0">
                <a:solidFill>
                  <a:schemeClr val="tx1"/>
                </a:solidFill>
                <a:effectLst/>
                <a:latin typeface="+mn-lt"/>
                <a:ea typeface="+mn-ea"/>
                <a:cs typeface="+mn-cs"/>
              </a:rPr>
              <a:t>yararlandırılır. </a:t>
            </a:r>
          </a:p>
          <a:p>
            <a:endParaRPr lang="tr-TR" sz="1200" kern="1200" dirty="0">
              <a:solidFill>
                <a:schemeClr val="tx1"/>
              </a:solidFill>
              <a:effectLst/>
              <a:latin typeface="+mn-lt"/>
              <a:ea typeface="+mn-ea"/>
              <a:cs typeface="+mn-cs"/>
            </a:endParaRPr>
          </a:p>
          <a:p>
            <a:r>
              <a:rPr lang="tr-TR" sz="1200" b="1" kern="1200" dirty="0">
                <a:solidFill>
                  <a:schemeClr val="tx1"/>
                </a:solidFill>
                <a:effectLst/>
                <a:latin typeface="+mn-lt"/>
                <a:ea typeface="+mn-ea"/>
                <a:cs typeface="+mn-cs"/>
              </a:rPr>
              <a:t>7.</a:t>
            </a:r>
            <a:r>
              <a:rPr lang="tr-TR" sz="1200" kern="1200" dirty="0">
                <a:solidFill>
                  <a:schemeClr val="tx1"/>
                </a:solidFill>
                <a:effectLst/>
                <a:latin typeface="+mn-lt"/>
                <a:ea typeface="+mn-ea"/>
                <a:cs typeface="+mn-cs"/>
              </a:rPr>
              <a:t> Yurt dışındaki birimlere ilişkin kira desteğinden yararlanılabilmesi için kiracı ile kiraya verenin </a:t>
            </a:r>
            <a:r>
              <a:rPr lang="tr-TR" sz="1200" b="1" kern="1200" dirty="0">
                <a:solidFill>
                  <a:schemeClr val="tx1"/>
                </a:solidFill>
                <a:effectLst/>
                <a:latin typeface="+mn-lt"/>
                <a:ea typeface="+mn-ea"/>
                <a:cs typeface="+mn-cs"/>
              </a:rPr>
              <a:t>ilişkili kişi olmaması </a:t>
            </a:r>
            <a:r>
              <a:rPr lang="tr-TR" sz="1200" kern="1200" dirty="0">
                <a:solidFill>
                  <a:schemeClr val="tx1"/>
                </a:solidFill>
                <a:effectLst/>
                <a:latin typeface="+mn-lt"/>
                <a:ea typeface="+mn-ea"/>
                <a:cs typeface="+mn-cs"/>
              </a:rPr>
              <a:t>ve kiralanan yerin </a:t>
            </a:r>
            <a:r>
              <a:rPr lang="tr-TR" sz="1200" b="1" kern="1200" dirty="0">
                <a:solidFill>
                  <a:schemeClr val="tx1"/>
                </a:solidFill>
                <a:effectLst/>
                <a:latin typeface="+mn-lt"/>
                <a:ea typeface="+mn-ea"/>
                <a:cs typeface="+mn-cs"/>
              </a:rPr>
              <a:t>konut olarak kullanılmaması </a:t>
            </a:r>
            <a:r>
              <a:rPr lang="tr-TR" sz="1200" kern="1200" dirty="0">
                <a:solidFill>
                  <a:schemeClr val="tx1"/>
                </a:solidFill>
                <a:effectLst/>
                <a:latin typeface="+mn-lt"/>
                <a:ea typeface="+mn-ea"/>
                <a:cs typeface="+mn-cs"/>
              </a:rPr>
              <a:t>gerekir.</a:t>
            </a:r>
          </a:p>
          <a:p>
            <a:endParaRPr lang="tr-TR" sz="1200" kern="1200" dirty="0">
              <a:solidFill>
                <a:schemeClr val="tx1"/>
              </a:solidFill>
              <a:effectLst/>
              <a:latin typeface="+mn-lt"/>
              <a:ea typeface="+mn-ea"/>
              <a:cs typeface="+mn-cs"/>
            </a:endParaRPr>
          </a:p>
          <a:p>
            <a:r>
              <a:rPr lang="tr-TR" sz="1200" b="1" kern="1200" dirty="0">
                <a:solidFill>
                  <a:schemeClr val="tx1"/>
                </a:solidFill>
                <a:effectLst/>
                <a:latin typeface="+mn-lt"/>
                <a:ea typeface="+mn-ea"/>
                <a:cs typeface="+mn-cs"/>
              </a:rPr>
              <a:t>8. </a:t>
            </a:r>
            <a:r>
              <a:rPr lang="tr-TR" sz="1200" kern="1200" dirty="0">
                <a:solidFill>
                  <a:schemeClr val="tx1"/>
                </a:solidFill>
                <a:effectLst/>
                <a:latin typeface="+mn-lt"/>
                <a:ea typeface="+mn-ea"/>
                <a:cs typeface="+mn-cs"/>
              </a:rPr>
              <a:t>Bu Tebliğ kapsamındaki kira desteğinden </a:t>
            </a:r>
            <a:r>
              <a:rPr lang="tr-TR" sz="1200" b="1" kern="1200" dirty="0">
                <a:solidFill>
                  <a:schemeClr val="tx1"/>
                </a:solidFill>
                <a:effectLst/>
                <a:latin typeface="+mn-lt"/>
                <a:ea typeface="+mn-ea"/>
                <a:cs typeface="+mn-cs"/>
              </a:rPr>
              <a:t>en fazla 25 birim </a:t>
            </a:r>
            <a:r>
              <a:rPr lang="tr-TR" sz="1200" kern="1200" dirty="0">
                <a:solidFill>
                  <a:schemeClr val="tx1"/>
                </a:solidFill>
                <a:effectLst/>
                <a:latin typeface="+mn-lt"/>
                <a:ea typeface="+mn-ea"/>
                <a:cs typeface="+mn-cs"/>
              </a:rPr>
              <a:t>için yararlanılabilir.</a:t>
            </a:r>
          </a:p>
          <a:p>
            <a:endParaRPr lang="tr-TR" sz="1200" kern="1200" dirty="0">
              <a:solidFill>
                <a:schemeClr val="tx1"/>
              </a:solidFill>
              <a:effectLst/>
              <a:latin typeface="+mn-lt"/>
              <a:ea typeface="+mn-ea"/>
              <a:cs typeface="+mn-cs"/>
            </a:endParaRPr>
          </a:p>
          <a:p>
            <a:r>
              <a:rPr lang="tr-TR" sz="1200" b="1" kern="1200" dirty="0">
                <a:solidFill>
                  <a:schemeClr val="tx1"/>
                </a:solidFill>
                <a:effectLst/>
                <a:latin typeface="+mn-lt"/>
                <a:ea typeface="+mn-ea"/>
                <a:cs typeface="+mn-cs"/>
              </a:rPr>
              <a:t>9.</a:t>
            </a:r>
            <a:r>
              <a:rPr lang="tr-TR" sz="1200" kern="1200" dirty="0">
                <a:solidFill>
                  <a:schemeClr val="tx1"/>
                </a:solidFill>
                <a:effectLst/>
                <a:latin typeface="+mn-lt"/>
                <a:ea typeface="+mn-ea"/>
                <a:cs typeface="+mn-cs"/>
              </a:rPr>
              <a:t> </a:t>
            </a:r>
            <a:r>
              <a:rPr lang="tr-TR" sz="1200" b="1" kern="1200" dirty="0">
                <a:solidFill>
                  <a:schemeClr val="tx1"/>
                </a:solidFill>
                <a:effectLst/>
                <a:latin typeface="+mn-lt"/>
                <a:ea typeface="+mn-ea"/>
                <a:cs typeface="+mn-cs"/>
              </a:rPr>
              <a:t>İpotekli satış (</a:t>
            </a:r>
            <a:r>
              <a:rPr lang="tr-TR" sz="1200" b="1" kern="1200" dirty="0" err="1">
                <a:solidFill>
                  <a:schemeClr val="tx1"/>
                </a:solidFill>
                <a:effectLst/>
                <a:latin typeface="+mn-lt"/>
                <a:ea typeface="+mn-ea"/>
                <a:cs typeface="+mn-cs"/>
              </a:rPr>
              <a:t>mortgage</a:t>
            </a:r>
            <a:r>
              <a:rPr lang="tr-TR" sz="1200" b="1" kern="1200" dirty="0">
                <a:solidFill>
                  <a:schemeClr val="tx1"/>
                </a:solidFill>
                <a:effectLst/>
                <a:latin typeface="+mn-lt"/>
                <a:ea typeface="+mn-ea"/>
                <a:cs typeface="+mn-cs"/>
              </a:rPr>
              <a:t>) </a:t>
            </a:r>
            <a:r>
              <a:rPr lang="tr-TR" sz="1200" kern="1200" dirty="0">
                <a:solidFill>
                  <a:schemeClr val="tx1"/>
                </a:solidFill>
                <a:effectLst/>
                <a:latin typeface="+mn-lt"/>
                <a:ea typeface="+mn-ea"/>
                <a:cs typeface="+mn-cs"/>
              </a:rPr>
              <a:t>yöntemiyle satın alınan birimler için ödeme planında yer alan ödeme taksiti (anapara ödemesi) bu Tebliğ kapsamında kira gideri olarak değerlendirilir. Bu çerçevede yapılacak yıllık destek ödemesi, rayice göre hesaplanan yıllık kira destek ödeme tutarını geçemez.</a:t>
            </a:r>
          </a:p>
          <a:p>
            <a:endParaRPr lang="tr-TR" sz="1200" kern="1200" dirty="0">
              <a:solidFill>
                <a:schemeClr val="tx1"/>
              </a:solidFill>
              <a:effectLst/>
              <a:latin typeface="+mn-lt"/>
              <a:ea typeface="+mn-ea"/>
              <a:cs typeface="+mn-cs"/>
            </a:endParaRPr>
          </a:p>
          <a:p>
            <a:r>
              <a:rPr lang="tr-TR" sz="1200" b="1" kern="1200" dirty="0">
                <a:solidFill>
                  <a:schemeClr val="tx1"/>
                </a:solidFill>
                <a:effectLst/>
                <a:latin typeface="+mn-lt"/>
                <a:ea typeface="+mn-ea"/>
                <a:cs typeface="+mn-cs"/>
              </a:rPr>
              <a:t>10. </a:t>
            </a:r>
            <a:r>
              <a:rPr lang="tr-TR" sz="1200" kern="1200" dirty="0">
                <a:solidFill>
                  <a:schemeClr val="tx1"/>
                </a:solidFill>
                <a:effectLst/>
                <a:latin typeface="+mn-lt"/>
                <a:ea typeface="+mn-ea"/>
                <a:cs typeface="+mn-cs"/>
              </a:rPr>
              <a:t>Bu Tebliğ kapsamındaki desteklerden yararlanan birimlerde, </a:t>
            </a:r>
            <a:r>
              <a:rPr lang="tr-TR" sz="1200" b="1" kern="1200" dirty="0">
                <a:solidFill>
                  <a:schemeClr val="tx1"/>
                </a:solidFill>
                <a:effectLst/>
                <a:latin typeface="+mn-lt"/>
                <a:ea typeface="+mn-ea"/>
                <a:cs typeface="+mn-cs"/>
              </a:rPr>
              <a:t>Türkiye’de üretilen </a:t>
            </a:r>
            <a:r>
              <a:rPr lang="tr-TR" sz="1200" kern="1200" dirty="0">
                <a:solidFill>
                  <a:schemeClr val="tx1"/>
                </a:solidFill>
                <a:effectLst/>
                <a:latin typeface="+mn-lt"/>
                <a:ea typeface="+mn-ea"/>
                <a:cs typeface="+mn-cs"/>
              </a:rPr>
              <a:t>ürünlerin pazarlanması gerekir.</a:t>
            </a:r>
          </a:p>
          <a:p>
            <a:endParaRPr lang="tr-TR" sz="1200" kern="1200" dirty="0">
              <a:solidFill>
                <a:schemeClr val="tx1"/>
              </a:solidFill>
              <a:effectLst/>
              <a:latin typeface="+mn-lt"/>
              <a:ea typeface="+mn-ea"/>
              <a:cs typeface="+mn-cs"/>
            </a:endParaRPr>
          </a:p>
          <a:p>
            <a:r>
              <a:rPr lang="tr-TR" sz="1200" b="1" kern="1200" dirty="0">
                <a:solidFill>
                  <a:schemeClr val="tx1"/>
                </a:solidFill>
                <a:effectLst/>
                <a:latin typeface="+mn-lt"/>
                <a:ea typeface="+mn-ea"/>
                <a:cs typeface="+mn-cs"/>
              </a:rPr>
              <a:t>11.</a:t>
            </a:r>
            <a:r>
              <a:rPr lang="tr-TR" sz="1200" kern="1200" dirty="0">
                <a:solidFill>
                  <a:schemeClr val="tx1"/>
                </a:solidFill>
                <a:effectLst/>
                <a:latin typeface="+mn-lt"/>
                <a:ea typeface="+mn-ea"/>
                <a:cs typeface="+mn-cs"/>
              </a:rPr>
              <a:t> Yabancı markalar için yurt içinde </a:t>
            </a:r>
            <a:r>
              <a:rPr lang="tr-TR" sz="1200" b="1" kern="1200" dirty="0">
                <a:solidFill>
                  <a:schemeClr val="tx1"/>
                </a:solidFill>
                <a:effectLst/>
                <a:latin typeface="+mn-lt"/>
                <a:ea typeface="+mn-ea"/>
                <a:cs typeface="+mn-cs"/>
              </a:rPr>
              <a:t>fason</a:t>
            </a:r>
            <a:r>
              <a:rPr lang="tr-TR" sz="1200" kern="1200" dirty="0">
                <a:solidFill>
                  <a:schemeClr val="tx1"/>
                </a:solidFill>
                <a:effectLst/>
                <a:latin typeface="+mn-lt"/>
                <a:ea typeface="+mn-ea"/>
                <a:cs typeface="+mn-cs"/>
              </a:rPr>
              <a:t> olarak üretilen ürünlerin reklâm, tanıtım, pazarlama ve kira giderleri bu Tebliğ kapsamında </a:t>
            </a:r>
            <a:r>
              <a:rPr lang="tr-TR" sz="1200" b="1" kern="1200" dirty="0">
                <a:solidFill>
                  <a:schemeClr val="tx1"/>
                </a:solidFill>
                <a:effectLst/>
                <a:latin typeface="+mn-lt"/>
                <a:ea typeface="+mn-ea"/>
                <a:cs typeface="+mn-cs"/>
              </a:rPr>
              <a:t>desteklenmez</a:t>
            </a:r>
            <a:r>
              <a:rPr lang="tr-TR" sz="1200" kern="1200" dirty="0">
                <a:solidFill>
                  <a:schemeClr val="tx1"/>
                </a:solidFill>
                <a:effectLst/>
                <a:latin typeface="+mn-lt"/>
                <a:ea typeface="+mn-ea"/>
                <a:cs typeface="+mn-cs"/>
              </a:rPr>
              <a:t>.</a:t>
            </a:r>
          </a:p>
          <a:p>
            <a:endParaRPr lang="tr-TR" sz="1200" kern="1200" dirty="0">
              <a:solidFill>
                <a:schemeClr val="tx1"/>
              </a:solidFill>
              <a:effectLst/>
              <a:latin typeface="+mn-lt"/>
              <a:ea typeface="+mn-ea"/>
              <a:cs typeface="+mn-cs"/>
            </a:endParaRPr>
          </a:p>
          <a:p>
            <a:r>
              <a:rPr lang="tr-TR" sz="1200" b="1" kern="1200" dirty="0">
                <a:solidFill>
                  <a:schemeClr val="tx1"/>
                </a:solidFill>
                <a:effectLst/>
                <a:latin typeface="+mn-lt"/>
                <a:ea typeface="+mn-ea"/>
                <a:cs typeface="+mn-cs"/>
              </a:rPr>
              <a:t>12.</a:t>
            </a:r>
            <a:r>
              <a:rPr lang="tr-TR" sz="1200" kern="1200" dirty="0">
                <a:solidFill>
                  <a:schemeClr val="tx1"/>
                </a:solidFill>
                <a:effectLst/>
                <a:latin typeface="+mn-lt"/>
                <a:ea typeface="+mn-ea"/>
                <a:cs typeface="+mn-cs"/>
              </a:rPr>
              <a:t> Yurt dışı ana sanayiye orijinal parça üreten ve/veya tedarik eden sınai ve ticari şirketler için Türkiye’de üretilen ara mallar fason olarak değerlendirilmez.</a:t>
            </a:r>
          </a:p>
          <a:p>
            <a:endParaRPr lang="tr-TR" sz="1200" kern="1200" dirty="0">
              <a:solidFill>
                <a:schemeClr val="tx1"/>
              </a:solidFill>
              <a:effectLst/>
              <a:latin typeface="+mn-lt"/>
              <a:ea typeface="+mn-ea"/>
              <a:cs typeface="+mn-cs"/>
            </a:endParaRPr>
          </a:p>
          <a:p>
            <a:r>
              <a:rPr lang="tr-TR" sz="1200" b="1" kern="1200" dirty="0">
                <a:solidFill>
                  <a:schemeClr val="tx1"/>
                </a:solidFill>
                <a:effectLst/>
                <a:latin typeface="+mn-lt"/>
                <a:ea typeface="+mn-ea"/>
                <a:cs typeface="+mn-cs"/>
              </a:rPr>
              <a:t>13. </a:t>
            </a:r>
            <a:r>
              <a:rPr lang="tr-TR" sz="1200" kern="1200" dirty="0">
                <a:solidFill>
                  <a:schemeClr val="tx1"/>
                </a:solidFill>
                <a:effectLst/>
                <a:latin typeface="+mn-lt"/>
                <a:ea typeface="+mn-ea"/>
                <a:cs typeface="+mn-cs"/>
              </a:rPr>
              <a:t>Yurt dışı birimin kapatılması/taşınması ya da organik bağın sona ermesi durumunda; birimin kapandığı/taşındığı ya da organik bağın sona erdiği tarihten itibaren bir ay içinde şirket veya İşbirliği Kuruluşu tarafından, Ticaret Müşaviri/Ataşesi/Bakanlık Temsilcisine bildirilir. Ticaret Müşaviri/Ataşesi/Bakanlık Temsilcisi kapanan/taşınan/organik bağı sona eren birimi şirket ise </a:t>
            </a:r>
            <a:r>
              <a:rPr lang="tr-TR" sz="1200" kern="1200" dirty="0" err="1">
                <a:solidFill>
                  <a:schemeClr val="tx1"/>
                </a:solidFill>
                <a:effectLst/>
                <a:latin typeface="+mn-lt"/>
                <a:ea typeface="+mn-ea"/>
                <a:cs typeface="+mn-cs"/>
              </a:rPr>
              <a:t>İBGS’ye</a:t>
            </a:r>
            <a:r>
              <a:rPr lang="tr-TR" sz="1200" kern="1200" dirty="0">
                <a:solidFill>
                  <a:schemeClr val="tx1"/>
                </a:solidFill>
                <a:effectLst/>
                <a:latin typeface="+mn-lt"/>
                <a:ea typeface="+mn-ea"/>
                <a:cs typeface="+mn-cs"/>
              </a:rPr>
              <a:t>, İşbirliği Kuruluşu ise Bakanlığa derhal bildirir. Söz konusu bildirimin yapılmaması durumunda haksız olarak yapıldığı tespit edilen ödemeler geri alınır.</a:t>
            </a:r>
          </a:p>
          <a:p>
            <a:endParaRPr lang="tr-TR" sz="1200" kern="1200" dirty="0">
              <a:solidFill>
                <a:schemeClr val="tx1"/>
              </a:solidFill>
              <a:effectLst/>
              <a:latin typeface="+mn-lt"/>
              <a:ea typeface="+mn-ea"/>
              <a:cs typeface="+mn-cs"/>
            </a:endParaRPr>
          </a:p>
          <a:p>
            <a:r>
              <a:rPr lang="tr-TR" sz="1200" b="1" u="sng" kern="1200" dirty="0">
                <a:solidFill>
                  <a:schemeClr val="tx1"/>
                </a:solidFill>
                <a:effectLst/>
                <a:latin typeface="+mn-lt"/>
                <a:ea typeface="+mn-ea"/>
                <a:cs typeface="+mn-cs"/>
              </a:rPr>
              <a:t>Sınai ve Ticari Şirketler</a:t>
            </a:r>
          </a:p>
          <a:p>
            <a:endParaRPr lang="tr-TR" sz="1200" kern="1200" dirty="0">
              <a:solidFill>
                <a:schemeClr val="tx1"/>
              </a:solidFill>
              <a:effectLst/>
              <a:latin typeface="+mn-lt"/>
              <a:ea typeface="+mn-ea"/>
              <a:cs typeface="+mn-cs"/>
            </a:endParaRPr>
          </a:p>
          <a:p>
            <a:r>
              <a:rPr lang="tr-TR" sz="1200" b="1" kern="1200" dirty="0">
                <a:solidFill>
                  <a:schemeClr val="tx1"/>
                </a:solidFill>
                <a:effectLst/>
                <a:latin typeface="+mn-lt"/>
                <a:ea typeface="+mn-ea"/>
                <a:cs typeface="+mn-cs"/>
              </a:rPr>
              <a:t>1.</a:t>
            </a:r>
            <a:r>
              <a:rPr lang="tr-TR" sz="1200" kern="1200" baseline="0" dirty="0">
                <a:solidFill>
                  <a:schemeClr val="tx1"/>
                </a:solidFill>
                <a:effectLst/>
                <a:latin typeface="+mn-lt"/>
                <a:ea typeface="+mn-ea"/>
                <a:cs typeface="+mn-cs"/>
              </a:rPr>
              <a:t> </a:t>
            </a:r>
            <a:r>
              <a:rPr lang="tr-TR" sz="1200" kern="1200" dirty="0">
                <a:solidFill>
                  <a:schemeClr val="tx1"/>
                </a:solidFill>
                <a:effectLst/>
                <a:latin typeface="+mn-lt"/>
                <a:ea typeface="+mn-ea"/>
                <a:cs typeface="+mn-cs"/>
              </a:rPr>
              <a:t>Sınai ve ticari şirketler veya bu şirketlerle aralarında organik bağ bulunan ve yurt dışında faaliyet gösteren şirket veya şubeleri tarafından yurt dışında açılan birimlerin kira giderleri (reyon olması halinde kira veya komisyon giderleri), her bir birim başına;</a:t>
            </a:r>
          </a:p>
          <a:p>
            <a:endParaRPr lang="tr-TR" sz="1200" kern="1200" dirty="0">
              <a:solidFill>
                <a:schemeClr val="tx1"/>
              </a:solidFill>
              <a:effectLst/>
              <a:latin typeface="+mn-lt"/>
              <a:ea typeface="+mn-ea"/>
              <a:cs typeface="+mn-cs"/>
            </a:endParaRPr>
          </a:p>
          <a:p>
            <a:r>
              <a:rPr lang="tr-TR" sz="1200" kern="1200" dirty="0">
                <a:solidFill>
                  <a:schemeClr val="tx1"/>
                </a:solidFill>
                <a:effectLst/>
                <a:latin typeface="+mn-lt"/>
                <a:ea typeface="+mn-ea"/>
                <a:cs typeface="+mn-cs"/>
              </a:rPr>
              <a:t>a) Açılan birimin </a:t>
            </a:r>
            <a:r>
              <a:rPr lang="tr-TR" sz="1200" b="1" kern="1200" dirty="0">
                <a:solidFill>
                  <a:schemeClr val="tx1"/>
                </a:solidFill>
                <a:effectLst/>
                <a:latin typeface="+mn-lt"/>
                <a:ea typeface="+mn-ea"/>
                <a:cs typeface="+mn-cs"/>
              </a:rPr>
              <a:t>mağaza</a:t>
            </a:r>
            <a:r>
              <a:rPr lang="tr-TR" sz="1200" kern="1200" dirty="0">
                <a:solidFill>
                  <a:schemeClr val="tx1"/>
                </a:solidFill>
                <a:effectLst/>
                <a:latin typeface="+mn-lt"/>
                <a:ea typeface="+mn-ea"/>
                <a:cs typeface="+mn-cs"/>
              </a:rPr>
              <a:t> olması halinde </a:t>
            </a:r>
            <a:r>
              <a:rPr lang="tr-TR" sz="1200" b="1" kern="1200" dirty="0">
                <a:solidFill>
                  <a:schemeClr val="tx1"/>
                </a:solidFill>
                <a:effectLst/>
                <a:latin typeface="+mn-lt"/>
                <a:ea typeface="+mn-ea"/>
                <a:cs typeface="+mn-cs"/>
              </a:rPr>
              <a:t>% 50 </a:t>
            </a:r>
            <a:r>
              <a:rPr lang="tr-TR" sz="1200" kern="1200" dirty="0">
                <a:solidFill>
                  <a:schemeClr val="tx1"/>
                </a:solidFill>
                <a:effectLst/>
                <a:latin typeface="+mn-lt"/>
                <a:ea typeface="+mn-ea"/>
                <a:cs typeface="+mn-cs"/>
              </a:rPr>
              <a:t>oranında ve yıllık en fazla </a:t>
            </a:r>
            <a:r>
              <a:rPr lang="tr-TR" sz="1200" b="1" kern="1200" dirty="0">
                <a:solidFill>
                  <a:schemeClr val="tx1"/>
                </a:solidFill>
                <a:effectLst/>
                <a:latin typeface="+mn-lt"/>
                <a:ea typeface="+mn-ea"/>
                <a:cs typeface="+mn-cs"/>
              </a:rPr>
              <a:t>120.000 ABD Dolarına </a:t>
            </a:r>
            <a:r>
              <a:rPr lang="tr-TR" sz="1200" kern="1200" dirty="0">
                <a:solidFill>
                  <a:schemeClr val="tx1"/>
                </a:solidFill>
                <a:effectLst/>
                <a:latin typeface="+mn-lt"/>
                <a:ea typeface="+mn-ea"/>
                <a:cs typeface="+mn-cs"/>
              </a:rPr>
              <a:t>kadar,</a:t>
            </a:r>
          </a:p>
          <a:p>
            <a:r>
              <a:rPr lang="tr-TR" sz="1200" kern="1200" dirty="0">
                <a:solidFill>
                  <a:schemeClr val="tx1"/>
                </a:solidFill>
                <a:effectLst/>
                <a:latin typeface="+mn-lt"/>
                <a:ea typeface="+mn-ea"/>
                <a:cs typeface="+mn-cs"/>
              </a:rPr>
              <a:t>b) Açılan birimin depo, ofis, </a:t>
            </a:r>
            <a:r>
              <a:rPr lang="tr-TR" sz="1200" kern="1200" dirty="0" err="1">
                <a:solidFill>
                  <a:schemeClr val="tx1"/>
                </a:solidFill>
                <a:effectLst/>
                <a:latin typeface="+mn-lt"/>
                <a:ea typeface="+mn-ea"/>
                <a:cs typeface="+mn-cs"/>
              </a:rPr>
              <a:t>showroom</a:t>
            </a:r>
            <a:r>
              <a:rPr lang="tr-TR" sz="1200" kern="1200" dirty="0">
                <a:solidFill>
                  <a:schemeClr val="tx1"/>
                </a:solidFill>
                <a:effectLst/>
                <a:latin typeface="+mn-lt"/>
                <a:ea typeface="+mn-ea"/>
                <a:cs typeface="+mn-cs"/>
              </a:rPr>
              <a:t>, ürün teşhir serası/tarlası veya reyon ile üzerine bina yapılmak üzere kiralanan arsa olması halinde </a:t>
            </a:r>
            <a:r>
              <a:rPr lang="tr-TR" sz="1200" b="1" kern="1200" dirty="0">
                <a:solidFill>
                  <a:schemeClr val="tx1"/>
                </a:solidFill>
                <a:effectLst/>
                <a:latin typeface="+mn-lt"/>
                <a:ea typeface="+mn-ea"/>
                <a:cs typeface="+mn-cs"/>
              </a:rPr>
              <a:t>% 50 </a:t>
            </a:r>
            <a:r>
              <a:rPr lang="tr-TR" sz="1200" kern="1200" dirty="0">
                <a:solidFill>
                  <a:schemeClr val="tx1"/>
                </a:solidFill>
                <a:effectLst/>
                <a:latin typeface="+mn-lt"/>
                <a:ea typeface="+mn-ea"/>
                <a:cs typeface="+mn-cs"/>
              </a:rPr>
              <a:t>oranında ve yıllık en fazla </a:t>
            </a:r>
            <a:r>
              <a:rPr lang="tr-TR" sz="1200" b="1" kern="1200" dirty="0">
                <a:solidFill>
                  <a:schemeClr val="tx1"/>
                </a:solidFill>
                <a:effectLst/>
                <a:latin typeface="+mn-lt"/>
                <a:ea typeface="+mn-ea"/>
                <a:cs typeface="+mn-cs"/>
              </a:rPr>
              <a:t>100.000 ABD Dolarına </a:t>
            </a:r>
            <a:r>
              <a:rPr lang="tr-TR" sz="1200" kern="1200" dirty="0">
                <a:solidFill>
                  <a:schemeClr val="tx1"/>
                </a:solidFill>
                <a:effectLst/>
                <a:latin typeface="+mn-lt"/>
                <a:ea typeface="+mn-ea"/>
                <a:cs typeface="+mn-cs"/>
              </a:rPr>
              <a:t>kadar,</a:t>
            </a:r>
          </a:p>
          <a:p>
            <a:r>
              <a:rPr lang="tr-TR" sz="1200" kern="1200" dirty="0">
                <a:solidFill>
                  <a:schemeClr val="tx1"/>
                </a:solidFill>
                <a:effectLst/>
                <a:latin typeface="+mn-lt"/>
                <a:ea typeface="+mn-ea"/>
                <a:cs typeface="+mn-cs"/>
              </a:rPr>
              <a:t>desteklenir.</a:t>
            </a:r>
          </a:p>
          <a:p>
            <a:endParaRPr lang="tr-TR" sz="1200" kern="1200" dirty="0">
              <a:solidFill>
                <a:schemeClr val="tx1"/>
              </a:solidFill>
              <a:effectLst/>
              <a:latin typeface="+mn-lt"/>
              <a:ea typeface="+mn-ea"/>
              <a:cs typeface="+mn-cs"/>
            </a:endParaRPr>
          </a:p>
          <a:p>
            <a:r>
              <a:rPr lang="tr-TR" sz="1200" b="1" kern="1200" dirty="0">
                <a:solidFill>
                  <a:schemeClr val="tx1"/>
                </a:solidFill>
                <a:effectLst/>
                <a:latin typeface="+mn-lt"/>
                <a:ea typeface="+mn-ea"/>
                <a:cs typeface="+mn-cs"/>
              </a:rPr>
              <a:t>2.</a:t>
            </a:r>
            <a:r>
              <a:rPr lang="tr-TR" sz="1200" kern="1200" dirty="0">
                <a:solidFill>
                  <a:schemeClr val="tx1"/>
                </a:solidFill>
                <a:effectLst/>
                <a:latin typeface="+mn-lt"/>
                <a:ea typeface="+mn-ea"/>
                <a:cs typeface="+mn-cs"/>
              </a:rPr>
              <a:t> Yurt dışı ana sanayiye orijinal parça üreten ve/veya tedarik eden sınai ve ticari şirketler veya bu şirketlerle aralarında organik bağ bulunan ve yurt dışında faaliyet gösteren şirket veya şubeleri tarafından yurt dışında kiralanan </a:t>
            </a:r>
            <a:r>
              <a:rPr lang="tr-TR" sz="1200" b="1" kern="1200" dirty="0">
                <a:solidFill>
                  <a:schemeClr val="tx1"/>
                </a:solidFill>
                <a:effectLst/>
                <a:latin typeface="+mn-lt"/>
                <a:ea typeface="+mn-ea"/>
                <a:cs typeface="+mn-cs"/>
              </a:rPr>
              <a:t>depo kira gideri</a:t>
            </a:r>
            <a:r>
              <a:rPr lang="tr-TR" sz="1200" kern="1200" dirty="0">
                <a:solidFill>
                  <a:schemeClr val="tx1"/>
                </a:solidFill>
                <a:effectLst/>
                <a:latin typeface="+mn-lt"/>
                <a:ea typeface="+mn-ea"/>
                <a:cs typeface="+mn-cs"/>
              </a:rPr>
              <a:t> ile Genelgede belirtilen </a:t>
            </a:r>
            <a:r>
              <a:rPr lang="tr-TR" sz="1200" b="1" kern="1200" dirty="0">
                <a:solidFill>
                  <a:schemeClr val="tx1"/>
                </a:solidFill>
                <a:effectLst/>
                <a:latin typeface="+mn-lt"/>
                <a:ea typeface="+mn-ea"/>
                <a:cs typeface="+mn-cs"/>
              </a:rPr>
              <a:t>depolama hizmetlerine yönelik giderler % 50 </a:t>
            </a:r>
            <a:r>
              <a:rPr lang="tr-TR" sz="1200" kern="1200" dirty="0">
                <a:solidFill>
                  <a:schemeClr val="tx1"/>
                </a:solidFill>
                <a:effectLst/>
                <a:latin typeface="+mn-lt"/>
                <a:ea typeface="+mn-ea"/>
                <a:cs typeface="+mn-cs"/>
              </a:rPr>
              <a:t>oranında ve yıllık en fazla </a:t>
            </a:r>
            <a:r>
              <a:rPr lang="tr-TR" sz="1200" b="1" kern="1200" dirty="0">
                <a:solidFill>
                  <a:schemeClr val="tx1"/>
                </a:solidFill>
                <a:effectLst/>
                <a:latin typeface="+mn-lt"/>
                <a:ea typeface="+mn-ea"/>
                <a:cs typeface="+mn-cs"/>
              </a:rPr>
              <a:t>250.000 ABD Dolarına </a:t>
            </a:r>
            <a:r>
              <a:rPr lang="tr-TR" sz="1200" kern="1200" dirty="0">
                <a:solidFill>
                  <a:schemeClr val="tx1"/>
                </a:solidFill>
                <a:effectLst/>
                <a:latin typeface="+mn-lt"/>
                <a:ea typeface="+mn-ea"/>
                <a:cs typeface="+mn-cs"/>
              </a:rPr>
              <a:t>kadar desteklenir.</a:t>
            </a:r>
          </a:p>
          <a:p>
            <a:endParaRPr lang="tr-TR" sz="1200" kern="1200" dirty="0">
              <a:solidFill>
                <a:schemeClr val="tx1"/>
              </a:solidFill>
              <a:effectLst/>
              <a:latin typeface="+mn-lt"/>
              <a:ea typeface="+mn-ea"/>
              <a:cs typeface="+mn-cs"/>
            </a:endParaRPr>
          </a:p>
          <a:p>
            <a:r>
              <a:rPr lang="tr-TR" sz="1200" b="1" kern="1200" dirty="0">
                <a:solidFill>
                  <a:schemeClr val="tx1"/>
                </a:solidFill>
                <a:effectLst/>
                <a:latin typeface="+mn-lt"/>
                <a:ea typeface="+mn-ea"/>
                <a:cs typeface="+mn-cs"/>
              </a:rPr>
              <a:t>3.</a:t>
            </a:r>
            <a:r>
              <a:rPr lang="tr-TR" sz="1200" kern="1200" baseline="0" dirty="0">
                <a:solidFill>
                  <a:schemeClr val="tx1"/>
                </a:solidFill>
                <a:effectLst/>
                <a:latin typeface="+mn-lt"/>
                <a:ea typeface="+mn-ea"/>
                <a:cs typeface="+mn-cs"/>
              </a:rPr>
              <a:t> </a:t>
            </a:r>
            <a:r>
              <a:rPr lang="tr-TR" sz="1200" b="1" kern="1200" dirty="0">
                <a:solidFill>
                  <a:schemeClr val="tx1"/>
                </a:solidFill>
                <a:effectLst/>
                <a:latin typeface="+mn-lt"/>
                <a:ea typeface="+mn-ea"/>
                <a:cs typeface="+mn-cs"/>
              </a:rPr>
              <a:t>İşbirliği Kuruluşlarının </a:t>
            </a:r>
            <a:r>
              <a:rPr lang="tr-TR" sz="1200" kern="1200" dirty="0">
                <a:solidFill>
                  <a:schemeClr val="tx1"/>
                </a:solidFill>
                <a:effectLst/>
                <a:latin typeface="+mn-lt"/>
                <a:ea typeface="+mn-ea"/>
                <a:cs typeface="+mn-cs"/>
              </a:rPr>
              <a:t>üyelerinin faaliyette bulunması amacıyla kiralayacakları </a:t>
            </a:r>
            <a:r>
              <a:rPr lang="tr-TR" sz="1200" b="1" kern="1200" dirty="0">
                <a:solidFill>
                  <a:schemeClr val="tx1"/>
                </a:solidFill>
                <a:effectLst/>
                <a:latin typeface="+mn-lt"/>
                <a:ea typeface="+mn-ea"/>
                <a:cs typeface="+mn-cs"/>
              </a:rPr>
              <a:t>yurt dışı ofislerin kira giderleri % 50 </a:t>
            </a:r>
            <a:r>
              <a:rPr lang="tr-TR" sz="1200" kern="1200" dirty="0">
                <a:solidFill>
                  <a:schemeClr val="tx1"/>
                </a:solidFill>
                <a:effectLst/>
                <a:latin typeface="+mn-lt"/>
                <a:ea typeface="+mn-ea"/>
                <a:cs typeface="+mn-cs"/>
              </a:rPr>
              <a:t>oranında ve yıllık en fazla </a:t>
            </a:r>
            <a:r>
              <a:rPr lang="tr-TR" sz="1200" b="1" kern="1200" dirty="0">
                <a:solidFill>
                  <a:schemeClr val="tx1"/>
                </a:solidFill>
                <a:effectLst/>
                <a:latin typeface="+mn-lt"/>
                <a:ea typeface="+mn-ea"/>
                <a:cs typeface="+mn-cs"/>
              </a:rPr>
              <a:t>100.000 ABD Dolarına </a:t>
            </a:r>
            <a:r>
              <a:rPr lang="tr-TR" sz="1200" kern="1200" dirty="0">
                <a:solidFill>
                  <a:schemeClr val="tx1"/>
                </a:solidFill>
                <a:effectLst/>
                <a:latin typeface="+mn-lt"/>
                <a:ea typeface="+mn-ea"/>
                <a:cs typeface="+mn-cs"/>
              </a:rPr>
              <a:t>kadar desteklenir.</a:t>
            </a:r>
          </a:p>
          <a:p>
            <a:endParaRPr lang="tr-TR" sz="1200" kern="1200" dirty="0">
              <a:solidFill>
                <a:schemeClr val="tx1"/>
              </a:solidFill>
              <a:effectLst/>
              <a:latin typeface="+mn-lt"/>
              <a:ea typeface="+mn-ea"/>
              <a:cs typeface="+mn-cs"/>
            </a:endParaRPr>
          </a:p>
          <a:p>
            <a:r>
              <a:rPr lang="tr-TR" sz="1200" b="1" u="sng" kern="1200" dirty="0">
                <a:solidFill>
                  <a:schemeClr val="tx1"/>
                </a:solidFill>
                <a:effectLst/>
                <a:latin typeface="+mn-lt"/>
                <a:ea typeface="+mn-ea"/>
                <a:cs typeface="+mn-cs"/>
              </a:rPr>
              <a:t>Ticari Şirketler</a:t>
            </a:r>
          </a:p>
          <a:p>
            <a:pPr marL="0" indent="0">
              <a:buNone/>
            </a:pPr>
            <a:endParaRPr lang="tr-TR" sz="1200" kern="1200" dirty="0">
              <a:solidFill>
                <a:schemeClr val="tx1"/>
              </a:solidFill>
              <a:effectLst/>
              <a:latin typeface="+mn-lt"/>
              <a:ea typeface="+mn-ea"/>
              <a:cs typeface="+mn-cs"/>
            </a:endParaRPr>
          </a:p>
          <a:p>
            <a:pPr marL="0" indent="0">
              <a:buNone/>
            </a:pPr>
            <a:r>
              <a:rPr lang="tr-TR" sz="1200" b="1" kern="1200" dirty="0">
                <a:solidFill>
                  <a:schemeClr val="tx1"/>
                </a:solidFill>
                <a:effectLst/>
                <a:latin typeface="+mn-lt"/>
                <a:ea typeface="+mn-ea"/>
                <a:cs typeface="+mn-cs"/>
              </a:rPr>
              <a:t>1.</a:t>
            </a:r>
            <a:r>
              <a:rPr lang="tr-TR" sz="1200" kern="1200" baseline="0" dirty="0">
                <a:solidFill>
                  <a:schemeClr val="tx1"/>
                </a:solidFill>
                <a:effectLst/>
                <a:latin typeface="+mn-lt"/>
                <a:ea typeface="+mn-ea"/>
                <a:cs typeface="+mn-cs"/>
              </a:rPr>
              <a:t> </a:t>
            </a:r>
            <a:r>
              <a:rPr lang="tr-TR" sz="1200" kern="1200" dirty="0">
                <a:solidFill>
                  <a:schemeClr val="tx1"/>
                </a:solidFill>
                <a:effectLst/>
                <a:latin typeface="+mn-lt"/>
                <a:ea typeface="+mn-ea"/>
                <a:cs typeface="+mn-cs"/>
              </a:rPr>
              <a:t>Ticari şirketler veya bu şirketlerle aralarında organik bağ bulunan ve yurt dışında faaliyet gösteren şirket veya şubeleri tarafından yurt dışında açılan birimlerin kira giderleri (reyon olması halinde kira veya komisyon giderleri), her bir birim başına;</a:t>
            </a:r>
          </a:p>
          <a:p>
            <a:pPr marL="228600" indent="-228600">
              <a:buAutoNum type="arabicPeriod"/>
            </a:pPr>
            <a:endParaRPr lang="tr-TR" sz="1200" kern="1200" dirty="0">
              <a:solidFill>
                <a:schemeClr val="tx1"/>
              </a:solidFill>
              <a:effectLst/>
              <a:latin typeface="+mn-lt"/>
              <a:ea typeface="+mn-ea"/>
              <a:cs typeface="+mn-cs"/>
            </a:endParaRPr>
          </a:p>
          <a:p>
            <a:r>
              <a:rPr lang="tr-TR" sz="1200" kern="1200" dirty="0">
                <a:solidFill>
                  <a:schemeClr val="tx1"/>
                </a:solidFill>
                <a:effectLst/>
                <a:latin typeface="+mn-lt"/>
                <a:ea typeface="+mn-ea"/>
                <a:cs typeface="+mn-cs"/>
              </a:rPr>
              <a:t>a) Açılan birimin </a:t>
            </a:r>
            <a:r>
              <a:rPr lang="tr-TR" sz="1200" b="1" kern="1200" dirty="0">
                <a:solidFill>
                  <a:schemeClr val="tx1"/>
                </a:solidFill>
                <a:effectLst/>
                <a:latin typeface="+mn-lt"/>
                <a:ea typeface="+mn-ea"/>
                <a:cs typeface="+mn-cs"/>
              </a:rPr>
              <a:t>mağaza</a:t>
            </a:r>
            <a:r>
              <a:rPr lang="tr-TR" sz="1200" kern="1200" dirty="0">
                <a:solidFill>
                  <a:schemeClr val="tx1"/>
                </a:solidFill>
                <a:effectLst/>
                <a:latin typeface="+mn-lt"/>
                <a:ea typeface="+mn-ea"/>
                <a:cs typeface="+mn-cs"/>
              </a:rPr>
              <a:t> olması halinde </a:t>
            </a:r>
            <a:r>
              <a:rPr lang="tr-TR" sz="1200" b="1" kern="1200" dirty="0">
                <a:solidFill>
                  <a:schemeClr val="tx1"/>
                </a:solidFill>
                <a:effectLst/>
                <a:latin typeface="+mn-lt"/>
                <a:ea typeface="+mn-ea"/>
                <a:cs typeface="+mn-cs"/>
              </a:rPr>
              <a:t>% 40 </a:t>
            </a:r>
            <a:r>
              <a:rPr lang="tr-TR" sz="1200" kern="1200" dirty="0">
                <a:solidFill>
                  <a:schemeClr val="tx1"/>
                </a:solidFill>
                <a:effectLst/>
                <a:latin typeface="+mn-lt"/>
                <a:ea typeface="+mn-ea"/>
                <a:cs typeface="+mn-cs"/>
              </a:rPr>
              <a:t>oranında ve yıllık en fazla </a:t>
            </a:r>
            <a:r>
              <a:rPr lang="tr-TR" sz="1200" b="1" kern="1200" dirty="0">
                <a:solidFill>
                  <a:schemeClr val="tx1"/>
                </a:solidFill>
                <a:effectLst/>
                <a:latin typeface="+mn-lt"/>
                <a:ea typeface="+mn-ea"/>
                <a:cs typeface="+mn-cs"/>
              </a:rPr>
              <a:t>100.000 ABD Dolarına </a:t>
            </a:r>
            <a:r>
              <a:rPr lang="tr-TR" sz="1200" kern="1200" dirty="0">
                <a:solidFill>
                  <a:schemeClr val="tx1"/>
                </a:solidFill>
                <a:effectLst/>
                <a:latin typeface="+mn-lt"/>
                <a:ea typeface="+mn-ea"/>
                <a:cs typeface="+mn-cs"/>
              </a:rPr>
              <a:t>kadar,</a:t>
            </a:r>
          </a:p>
          <a:p>
            <a:r>
              <a:rPr lang="tr-TR" sz="1200" kern="1200" dirty="0">
                <a:solidFill>
                  <a:schemeClr val="tx1"/>
                </a:solidFill>
                <a:effectLst/>
                <a:latin typeface="+mn-lt"/>
                <a:ea typeface="+mn-ea"/>
                <a:cs typeface="+mn-cs"/>
              </a:rPr>
              <a:t>b) Açılan birimin depo, ofis, </a:t>
            </a:r>
            <a:r>
              <a:rPr lang="tr-TR" sz="1200" kern="1200" dirty="0" err="1">
                <a:solidFill>
                  <a:schemeClr val="tx1"/>
                </a:solidFill>
                <a:effectLst/>
                <a:latin typeface="+mn-lt"/>
                <a:ea typeface="+mn-ea"/>
                <a:cs typeface="+mn-cs"/>
              </a:rPr>
              <a:t>showroom</a:t>
            </a:r>
            <a:r>
              <a:rPr lang="tr-TR" sz="1200" kern="1200" dirty="0">
                <a:solidFill>
                  <a:schemeClr val="tx1"/>
                </a:solidFill>
                <a:effectLst/>
                <a:latin typeface="+mn-lt"/>
                <a:ea typeface="+mn-ea"/>
                <a:cs typeface="+mn-cs"/>
              </a:rPr>
              <a:t>, ürün teşhir serası/tarlası veya reyon ile üzerine bina yapılmak üzere kiralanan arsa olması halinde </a:t>
            </a:r>
            <a:r>
              <a:rPr lang="tr-TR" sz="1200" b="1" kern="1200" dirty="0">
                <a:solidFill>
                  <a:schemeClr val="tx1"/>
                </a:solidFill>
                <a:effectLst/>
                <a:latin typeface="+mn-lt"/>
                <a:ea typeface="+mn-ea"/>
                <a:cs typeface="+mn-cs"/>
              </a:rPr>
              <a:t>% 40 </a:t>
            </a:r>
            <a:r>
              <a:rPr lang="tr-TR" sz="1200" kern="1200" dirty="0">
                <a:solidFill>
                  <a:schemeClr val="tx1"/>
                </a:solidFill>
                <a:effectLst/>
                <a:latin typeface="+mn-lt"/>
                <a:ea typeface="+mn-ea"/>
                <a:cs typeface="+mn-cs"/>
              </a:rPr>
              <a:t>oranında ve yıllık en fazla </a:t>
            </a:r>
            <a:r>
              <a:rPr lang="tr-TR" sz="1200" b="1" kern="1200" dirty="0">
                <a:solidFill>
                  <a:schemeClr val="tx1"/>
                </a:solidFill>
                <a:effectLst/>
                <a:latin typeface="+mn-lt"/>
                <a:ea typeface="+mn-ea"/>
                <a:cs typeface="+mn-cs"/>
              </a:rPr>
              <a:t>75.000 ABD Dolarına </a:t>
            </a:r>
            <a:r>
              <a:rPr lang="tr-TR" sz="1200" kern="1200" dirty="0">
                <a:solidFill>
                  <a:schemeClr val="tx1"/>
                </a:solidFill>
                <a:effectLst/>
                <a:latin typeface="+mn-lt"/>
                <a:ea typeface="+mn-ea"/>
                <a:cs typeface="+mn-cs"/>
              </a:rPr>
              <a:t>kadar,</a:t>
            </a:r>
          </a:p>
          <a:p>
            <a:r>
              <a:rPr lang="tr-TR" sz="1200" kern="1200" dirty="0">
                <a:solidFill>
                  <a:schemeClr val="tx1"/>
                </a:solidFill>
                <a:effectLst/>
                <a:latin typeface="+mn-lt"/>
                <a:ea typeface="+mn-ea"/>
                <a:cs typeface="+mn-cs"/>
              </a:rPr>
              <a:t>desteklenir.</a:t>
            </a:r>
          </a:p>
          <a:p>
            <a:endParaRPr lang="tr-TR" sz="1200" kern="1200" dirty="0">
              <a:solidFill>
                <a:schemeClr val="tx1"/>
              </a:solidFill>
              <a:effectLst/>
              <a:latin typeface="+mn-lt"/>
              <a:ea typeface="+mn-ea"/>
              <a:cs typeface="+mn-cs"/>
            </a:endParaRPr>
          </a:p>
          <a:p>
            <a:r>
              <a:rPr lang="tr-TR" sz="1200" b="1" u="sng" kern="1200" dirty="0">
                <a:solidFill>
                  <a:schemeClr val="tx1"/>
                </a:solidFill>
                <a:effectLst/>
                <a:latin typeface="+mn-lt"/>
                <a:ea typeface="+mn-ea"/>
                <a:cs typeface="+mn-cs"/>
              </a:rPr>
              <a:t>Tanıtım Faaliyetlerinin Desteklenmesi</a:t>
            </a:r>
          </a:p>
          <a:p>
            <a:endParaRPr lang="tr-TR" sz="1200" u="sng" kern="1200" dirty="0">
              <a:solidFill>
                <a:schemeClr val="tx1"/>
              </a:solidFill>
              <a:effectLst/>
              <a:latin typeface="+mn-lt"/>
              <a:ea typeface="+mn-ea"/>
              <a:cs typeface="+mn-cs"/>
            </a:endParaRPr>
          </a:p>
          <a:p>
            <a:pPr marL="0" indent="0">
              <a:buNone/>
            </a:pPr>
            <a:r>
              <a:rPr lang="tr-TR" sz="1200" b="1" kern="1200" dirty="0">
                <a:solidFill>
                  <a:schemeClr val="tx1"/>
                </a:solidFill>
                <a:effectLst/>
                <a:latin typeface="+mn-lt"/>
                <a:ea typeface="+mn-ea"/>
                <a:cs typeface="+mn-cs"/>
              </a:rPr>
              <a:t>1. </a:t>
            </a:r>
            <a:r>
              <a:rPr lang="tr-TR" sz="1200" kern="1200" dirty="0">
                <a:solidFill>
                  <a:schemeClr val="tx1"/>
                </a:solidFill>
                <a:effectLst/>
                <a:latin typeface="+mn-lt"/>
                <a:ea typeface="+mn-ea"/>
                <a:cs typeface="+mn-cs"/>
              </a:rPr>
              <a:t>Şirketler ve İşbirliği Kuruluşlarınca veya organik bağının bulunduğu yurt dışı şirketi veya şubelerince Türkiye’de üretilen ürünlerle ilgili olarak yurt dışına yönelik olarak gerçekleştirilen </a:t>
            </a:r>
            <a:r>
              <a:rPr lang="tr-TR" sz="1200" b="1" kern="1200" dirty="0">
                <a:solidFill>
                  <a:schemeClr val="tx1"/>
                </a:solidFill>
                <a:effectLst/>
                <a:latin typeface="+mn-lt"/>
                <a:ea typeface="+mn-ea"/>
                <a:cs typeface="+mn-cs"/>
              </a:rPr>
              <a:t>reklam, tanıtım ve pazarlama faaliyetleri</a:t>
            </a:r>
            <a:r>
              <a:rPr lang="tr-TR" sz="1200" kern="1200" dirty="0">
                <a:solidFill>
                  <a:schemeClr val="tx1"/>
                </a:solidFill>
                <a:effectLst/>
                <a:latin typeface="+mn-lt"/>
                <a:ea typeface="+mn-ea"/>
                <a:cs typeface="+mn-cs"/>
              </a:rPr>
              <a:t>ne ilişkin giderler desteklenir.</a:t>
            </a:r>
          </a:p>
          <a:p>
            <a:pPr marL="228600" indent="-228600">
              <a:buAutoNum type="arabicPeriod"/>
            </a:pPr>
            <a:endParaRPr lang="tr-TR" sz="1200" kern="1200" dirty="0">
              <a:solidFill>
                <a:schemeClr val="tx1"/>
              </a:solidFill>
              <a:effectLst/>
              <a:latin typeface="+mn-lt"/>
              <a:ea typeface="+mn-ea"/>
              <a:cs typeface="+mn-cs"/>
            </a:endParaRPr>
          </a:p>
          <a:p>
            <a:r>
              <a:rPr lang="tr-TR" sz="1200" b="1" kern="1200" dirty="0">
                <a:solidFill>
                  <a:schemeClr val="tx1"/>
                </a:solidFill>
                <a:effectLst/>
                <a:latin typeface="+mn-lt"/>
                <a:ea typeface="+mn-ea"/>
                <a:cs typeface="+mn-cs"/>
              </a:rPr>
              <a:t>2. </a:t>
            </a:r>
            <a:r>
              <a:rPr lang="tr-TR" sz="1200" kern="1200" dirty="0">
                <a:solidFill>
                  <a:schemeClr val="tx1"/>
                </a:solidFill>
                <a:effectLst/>
                <a:latin typeface="+mn-lt"/>
                <a:ea typeface="+mn-ea"/>
                <a:cs typeface="+mn-cs"/>
              </a:rPr>
              <a:t>Destek ödemesi yurt dışı ortaklık oranına göre hesaplanır.</a:t>
            </a:r>
          </a:p>
          <a:p>
            <a:endParaRPr lang="tr-TR" sz="1200" kern="1200" dirty="0">
              <a:solidFill>
                <a:schemeClr val="tx1"/>
              </a:solidFill>
              <a:effectLst/>
              <a:latin typeface="+mn-lt"/>
              <a:ea typeface="+mn-ea"/>
              <a:cs typeface="+mn-cs"/>
            </a:endParaRPr>
          </a:p>
          <a:p>
            <a:r>
              <a:rPr lang="tr-TR" sz="1200" b="1" kern="1200" dirty="0">
                <a:solidFill>
                  <a:schemeClr val="tx1"/>
                </a:solidFill>
                <a:effectLst/>
                <a:latin typeface="+mn-lt"/>
                <a:ea typeface="+mn-ea"/>
                <a:cs typeface="+mn-cs"/>
              </a:rPr>
              <a:t>3.</a:t>
            </a:r>
            <a:r>
              <a:rPr lang="tr-TR" sz="1200" kern="1200" dirty="0">
                <a:solidFill>
                  <a:schemeClr val="tx1"/>
                </a:solidFill>
                <a:effectLst/>
                <a:latin typeface="+mn-lt"/>
                <a:ea typeface="+mn-ea"/>
                <a:cs typeface="+mn-cs"/>
              </a:rPr>
              <a:t> Bu Tebliğ kapsamında desteklenen yurt dışı birimi bulunan şirketler ve İşbirliği Kuruluşlarınca, Türkiye’de üretilen ürünlerle ilgili olarak yurt dışında gerçekleştirilen reklam, tanıtım ve pazarlama faaliyetlerine ilişkin giderler; </a:t>
            </a:r>
            <a:r>
              <a:rPr lang="tr-TR" sz="1200" b="1" kern="1200" dirty="0">
                <a:solidFill>
                  <a:schemeClr val="tx1"/>
                </a:solidFill>
                <a:effectLst/>
                <a:latin typeface="+mn-lt"/>
                <a:ea typeface="+mn-ea"/>
                <a:cs typeface="+mn-cs"/>
              </a:rPr>
              <a:t>% 60 </a:t>
            </a:r>
            <a:r>
              <a:rPr lang="tr-TR" sz="1200" kern="1200" dirty="0">
                <a:solidFill>
                  <a:schemeClr val="tx1"/>
                </a:solidFill>
                <a:effectLst/>
                <a:latin typeface="+mn-lt"/>
                <a:ea typeface="+mn-ea"/>
                <a:cs typeface="+mn-cs"/>
              </a:rPr>
              <a:t>oranında ve yurt dışı birimin bulunduğu </a:t>
            </a:r>
            <a:r>
              <a:rPr lang="tr-TR" sz="1200" b="1" kern="1200" dirty="0">
                <a:solidFill>
                  <a:schemeClr val="tx1"/>
                </a:solidFill>
                <a:effectLst/>
                <a:latin typeface="+mn-lt"/>
                <a:ea typeface="+mn-ea"/>
                <a:cs typeface="+mn-cs"/>
              </a:rPr>
              <a:t>her bir ülke için yıllık en fazla 150.000 ABD Dolarına </a:t>
            </a:r>
            <a:r>
              <a:rPr lang="tr-TR" sz="1200" kern="1200" dirty="0">
                <a:solidFill>
                  <a:schemeClr val="tx1"/>
                </a:solidFill>
                <a:effectLst/>
                <a:latin typeface="+mn-lt"/>
                <a:ea typeface="+mn-ea"/>
                <a:cs typeface="+mn-cs"/>
              </a:rPr>
              <a:t>kadar desteklenir.</a:t>
            </a:r>
          </a:p>
          <a:p>
            <a:endParaRPr lang="tr-TR" sz="1200" kern="1200" dirty="0">
              <a:solidFill>
                <a:schemeClr val="tx1"/>
              </a:solidFill>
              <a:effectLst/>
              <a:latin typeface="+mn-lt"/>
              <a:ea typeface="+mn-ea"/>
              <a:cs typeface="+mn-cs"/>
            </a:endParaRPr>
          </a:p>
          <a:p>
            <a:r>
              <a:rPr lang="tr-TR" sz="1200" b="1" kern="1200" dirty="0">
                <a:solidFill>
                  <a:schemeClr val="tx1"/>
                </a:solidFill>
                <a:effectLst/>
                <a:latin typeface="+mn-lt"/>
                <a:ea typeface="+mn-ea"/>
                <a:cs typeface="+mn-cs"/>
              </a:rPr>
              <a:t>4.</a:t>
            </a:r>
            <a:r>
              <a:rPr lang="tr-TR" sz="1200" kern="1200" baseline="0" dirty="0">
                <a:solidFill>
                  <a:schemeClr val="tx1"/>
                </a:solidFill>
                <a:effectLst/>
                <a:latin typeface="+mn-lt"/>
                <a:ea typeface="+mn-ea"/>
                <a:cs typeface="+mn-cs"/>
              </a:rPr>
              <a:t> </a:t>
            </a:r>
            <a:r>
              <a:rPr lang="tr-TR" sz="1200" kern="1200" dirty="0">
                <a:solidFill>
                  <a:schemeClr val="tx1"/>
                </a:solidFill>
                <a:effectLst/>
                <a:latin typeface="+mn-lt"/>
                <a:ea typeface="+mn-ea"/>
                <a:cs typeface="+mn-cs"/>
              </a:rPr>
              <a:t>Desteklenen yurt dışı birimi bulunan şirketlerce, yurt dışı biriminin bulunmadığı ülkelerde Türkiye’de üretilen ürünlerle ilgili olarak yurt dışında gerçekleştirilen reklam, tanıtım ve pazarlama faaliyetlerine ilişkin giderler, yurt içi marka tescil belgesi bulunması ve tanıtım yapacağı ülkede marka tescil belgesine sahip olunması ya da marka tescili için başvurulmuş olması koşuluyla, </a:t>
            </a:r>
            <a:r>
              <a:rPr lang="tr-TR" sz="1200" b="1" kern="1200" dirty="0">
                <a:solidFill>
                  <a:schemeClr val="tx1"/>
                </a:solidFill>
                <a:effectLst/>
                <a:latin typeface="+mn-lt"/>
                <a:ea typeface="+mn-ea"/>
                <a:cs typeface="+mn-cs"/>
              </a:rPr>
              <a:t>% 60</a:t>
            </a:r>
            <a:r>
              <a:rPr lang="tr-TR" sz="1200" kern="1200" dirty="0">
                <a:solidFill>
                  <a:schemeClr val="tx1"/>
                </a:solidFill>
                <a:effectLst/>
                <a:latin typeface="+mn-lt"/>
                <a:ea typeface="+mn-ea"/>
                <a:cs typeface="+mn-cs"/>
              </a:rPr>
              <a:t> oranında ve yıllık en fazla </a:t>
            </a:r>
            <a:r>
              <a:rPr lang="tr-TR" sz="1200" b="1" kern="1200" dirty="0">
                <a:solidFill>
                  <a:schemeClr val="tx1"/>
                </a:solidFill>
                <a:effectLst/>
                <a:latin typeface="+mn-lt"/>
                <a:ea typeface="+mn-ea"/>
                <a:cs typeface="+mn-cs"/>
              </a:rPr>
              <a:t>150.000 ABD Dolarına</a:t>
            </a:r>
            <a:r>
              <a:rPr lang="tr-TR" sz="1200" kern="1200" dirty="0">
                <a:solidFill>
                  <a:schemeClr val="tx1"/>
                </a:solidFill>
                <a:effectLst/>
                <a:latin typeface="+mn-lt"/>
                <a:ea typeface="+mn-ea"/>
                <a:cs typeface="+mn-cs"/>
              </a:rPr>
              <a:t> kadar desteklenir.</a:t>
            </a:r>
          </a:p>
          <a:p>
            <a:endParaRPr lang="tr-TR" sz="1200" kern="1200" dirty="0">
              <a:solidFill>
                <a:schemeClr val="tx1"/>
              </a:solidFill>
              <a:effectLst/>
              <a:latin typeface="+mn-lt"/>
              <a:ea typeface="+mn-ea"/>
              <a:cs typeface="+mn-cs"/>
            </a:endParaRPr>
          </a:p>
          <a:p>
            <a:r>
              <a:rPr lang="tr-TR" sz="1200" b="1" kern="1200" dirty="0">
                <a:solidFill>
                  <a:schemeClr val="tx1"/>
                </a:solidFill>
                <a:effectLst/>
                <a:latin typeface="+mn-lt"/>
                <a:ea typeface="+mn-ea"/>
                <a:cs typeface="+mn-cs"/>
              </a:rPr>
              <a:t>5. </a:t>
            </a:r>
            <a:r>
              <a:rPr lang="tr-TR" sz="1200" kern="1200" dirty="0">
                <a:solidFill>
                  <a:schemeClr val="tx1"/>
                </a:solidFill>
                <a:effectLst/>
                <a:latin typeface="+mn-lt"/>
                <a:ea typeface="+mn-ea"/>
                <a:cs typeface="+mn-cs"/>
              </a:rPr>
              <a:t>Bu Tebliğ kapsamında desteklenen yurt dışı birimi bulunmayan ancak yurt içi marka tescil belgesi olan ve tanıtım yapacağı ülkede marka tescil belgesine sahip ya da marka tescil başvurusu yapmış şirketlerce Türkiye’de üretilen ürünlerle ilgili olarak yurt dışında gerçekleştirilen reklam, tanıtım ve pazarlama faaliyetlerine ilişkin giderler </a:t>
            </a:r>
            <a:r>
              <a:rPr lang="tr-TR" sz="1200" b="1" kern="1200" dirty="0">
                <a:solidFill>
                  <a:schemeClr val="tx1"/>
                </a:solidFill>
                <a:effectLst/>
                <a:latin typeface="+mn-lt"/>
                <a:ea typeface="+mn-ea"/>
                <a:cs typeface="+mn-cs"/>
              </a:rPr>
              <a:t>% 60</a:t>
            </a:r>
            <a:r>
              <a:rPr lang="tr-TR" sz="1200" kern="1200" dirty="0">
                <a:solidFill>
                  <a:schemeClr val="tx1"/>
                </a:solidFill>
                <a:effectLst/>
                <a:latin typeface="+mn-lt"/>
                <a:ea typeface="+mn-ea"/>
                <a:cs typeface="+mn-cs"/>
              </a:rPr>
              <a:t> oranında ve yıllık en fazla </a:t>
            </a:r>
            <a:r>
              <a:rPr lang="tr-TR" sz="1200" b="1" kern="1200" dirty="0">
                <a:solidFill>
                  <a:schemeClr val="tx1"/>
                </a:solidFill>
                <a:effectLst/>
                <a:latin typeface="+mn-lt"/>
                <a:ea typeface="+mn-ea"/>
                <a:cs typeface="+mn-cs"/>
              </a:rPr>
              <a:t>250.000 ABD Dolarına </a:t>
            </a:r>
            <a:r>
              <a:rPr lang="tr-TR" sz="1200" kern="1200" dirty="0">
                <a:solidFill>
                  <a:schemeClr val="tx1"/>
                </a:solidFill>
                <a:effectLst/>
                <a:latin typeface="+mn-lt"/>
                <a:ea typeface="+mn-ea"/>
                <a:cs typeface="+mn-cs"/>
              </a:rPr>
              <a:t>kadar desteklenir.</a:t>
            </a:r>
          </a:p>
          <a:p>
            <a:endParaRPr lang="tr-TR" sz="1200" kern="1200" dirty="0">
              <a:solidFill>
                <a:schemeClr val="tx1"/>
              </a:solidFill>
              <a:effectLst/>
              <a:latin typeface="+mn-lt"/>
              <a:ea typeface="+mn-ea"/>
              <a:cs typeface="+mn-cs"/>
            </a:endParaRPr>
          </a:p>
          <a:p>
            <a:r>
              <a:rPr lang="tr-TR" sz="1200" b="1" kern="1200" dirty="0">
                <a:solidFill>
                  <a:schemeClr val="tx1"/>
                </a:solidFill>
                <a:effectLst/>
                <a:latin typeface="+mn-lt"/>
                <a:ea typeface="+mn-ea"/>
                <a:cs typeface="+mn-cs"/>
              </a:rPr>
              <a:t>6.</a:t>
            </a:r>
            <a:r>
              <a:rPr lang="tr-TR" sz="1200" kern="1200" baseline="0" dirty="0">
                <a:solidFill>
                  <a:schemeClr val="tx1"/>
                </a:solidFill>
                <a:effectLst/>
                <a:latin typeface="+mn-lt"/>
                <a:ea typeface="+mn-ea"/>
                <a:cs typeface="+mn-cs"/>
              </a:rPr>
              <a:t> </a:t>
            </a:r>
            <a:r>
              <a:rPr lang="tr-TR" sz="1200" kern="1200" dirty="0">
                <a:solidFill>
                  <a:schemeClr val="tx1"/>
                </a:solidFill>
                <a:effectLst/>
                <a:latin typeface="+mn-lt"/>
                <a:ea typeface="+mn-ea"/>
                <a:cs typeface="+mn-cs"/>
              </a:rPr>
              <a:t>Bir markaya ilişkin, yurt içi marka tescil belgesine sahip şirket ile organik bağı olan şirket tarafından gerçekleştirilen yurt dışı tanıtım faaliyetleri de birinci fıkra kapsamında desteklenir.</a:t>
            </a:r>
          </a:p>
          <a:p>
            <a:endParaRPr lang="tr-TR" sz="1200" kern="1200" dirty="0">
              <a:solidFill>
                <a:schemeClr val="tx1"/>
              </a:solidFill>
              <a:effectLst/>
              <a:latin typeface="+mn-lt"/>
              <a:ea typeface="+mn-ea"/>
              <a:cs typeface="+mn-cs"/>
            </a:endParaRPr>
          </a:p>
          <a:p>
            <a:r>
              <a:rPr lang="tr-TR" sz="1200" b="1" kern="1200" dirty="0">
                <a:solidFill>
                  <a:schemeClr val="tx1"/>
                </a:solidFill>
                <a:effectLst/>
                <a:latin typeface="+mn-lt"/>
                <a:ea typeface="+mn-ea"/>
                <a:cs typeface="+mn-cs"/>
              </a:rPr>
              <a:t>7.</a:t>
            </a:r>
            <a:r>
              <a:rPr lang="tr-TR" sz="1200" kern="1200" dirty="0">
                <a:solidFill>
                  <a:schemeClr val="tx1"/>
                </a:solidFill>
                <a:effectLst/>
                <a:latin typeface="+mn-lt"/>
                <a:ea typeface="+mn-ea"/>
                <a:cs typeface="+mn-cs"/>
              </a:rPr>
              <a:t> Yurt içi marka tescil belgesine sahip şirket ile yurt dışı tanıtım faaliyetini gerçekleştiren şirket arasında organik bağın olduğuna aşağıdaki hallerde hükmedilir:</a:t>
            </a:r>
          </a:p>
          <a:p>
            <a:r>
              <a:rPr lang="tr-TR" sz="1200" kern="1200" dirty="0">
                <a:solidFill>
                  <a:schemeClr val="tx1"/>
                </a:solidFill>
                <a:effectLst/>
                <a:latin typeface="+mn-lt"/>
                <a:ea typeface="+mn-ea"/>
                <a:cs typeface="+mn-cs"/>
              </a:rPr>
              <a:t>a) Yurt içi marka tescil belgesine sahip şirketin en az % 51 oranında yurt dışı tanıtım faaliyetini gerçekleştiren yurt içi şirkete ortak olması,</a:t>
            </a:r>
          </a:p>
          <a:p>
            <a:r>
              <a:rPr lang="tr-TR" sz="1200" kern="1200" dirty="0">
                <a:solidFill>
                  <a:schemeClr val="tx1"/>
                </a:solidFill>
                <a:effectLst/>
                <a:latin typeface="+mn-lt"/>
                <a:ea typeface="+mn-ea"/>
                <a:cs typeface="+mn-cs"/>
              </a:rPr>
              <a:t>b) Yurt içi marka tescil belgesine sahip şirketin en az % 51’ine sahip ortak veya ortaklarının yurt dışı tanıtım faaliyetini gerçekleştiren yurt içi şirkete ortak olması,</a:t>
            </a:r>
          </a:p>
          <a:p>
            <a:r>
              <a:rPr lang="tr-TR" sz="1200" kern="1200" dirty="0">
                <a:solidFill>
                  <a:schemeClr val="tx1"/>
                </a:solidFill>
                <a:effectLst/>
                <a:latin typeface="+mn-lt"/>
                <a:ea typeface="+mn-ea"/>
                <a:cs typeface="+mn-cs"/>
              </a:rPr>
              <a:t>c) Yurt içi marka tescil belgesine sahip şirketin halka açık olması halinde; halka açıklık oranı düştükten sonra şirketin %51’ine sahip gerçek ya da tüzel kişilerin yurt dışında tanıtım faaliyetini gerçekleştiren yurt içi şirkete ortak olması.</a:t>
            </a:r>
          </a:p>
          <a:p>
            <a:endParaRPr lang="tr-TR" sz="1200" b="1" kern="1200" dirty="0">
              <a:solidFill>
                <a:schemeClr val="tx1"/>
              </a:solidFill>
              <a:effectLst/>
              <a:latin typeface="+mn-lt"/>
              <a:ea typeface="+mn-ea"/>
              <a:cs typeface="+mn-cs"/>
            </a:endParaRPr>
          </a:p>
          <a:p>
            <a:r>
              <a:rPr lang="tr-TR" sz="1200" b="1" kern="1200" dirty="0">
                <a:solidFill>
                  <a:schemeClr val="tx1"/>
                </a:solidFill>
                <a:effectLst/>
                <a:latin typeface="+mn-lt"/>
                <a:ea typeface="+mn-ea"/>
                <a:cs typeface="+mn-cs"/>
              </a:rPr>
              <a:t>8. </a:t>
            </a:r>
            <a:r>
              <a:rPr lang="tr-TR" sz="1200" kern="1200" dirty="0">
                <a:solidFill>
                  <a:schemeClr val="tx1"/>
                </a:solidFill>
                <a:effectLst/>
                <a:latin typeface="+mn-lt"/>
                <a:ea typeface="+mn-ea"/>
                <a:cs typeface="+mn-cs"/>
              </a:rPr>
              <a:t>Şirketler ve İşbirliği Kuruluşları tanıtım desteğinden en fazla 4 (dört) yıl süresince yararlanır. </a:t>
            </a:r>
          </a:p>
          <a:p>
            <a:endParaRPr lang="tr-TR" sz="1200" kern="1200" dirty="0">
              <a:solidFill>
                <a:schemeClr val="tx1"/>
              </a:solidFill>
              <a:effectLst/>
              <a:latin typeface="+mn-lt"/>
              <a:ea typeface="+mn-ea"/>
              <a:cs typeface="+mn-cs"/>
            </a:endParaRPr>
          </a:p>
          <a:p>
            <a:r>
              <a:rPr lang="tr-TR" sz="1200" b="1" kern="1200" dirty="0">
                <a:solidFill>
                  <a:schemeClr val="tx1"/>
                </a:solidFill>
                <a:effectLst/>
                <a:latin typeface="+mn-lt"/>
                <a:ea typeface="+mn-ea"/>
                <a:cs typeface="+mn-cs"/>
              </a:rPr>
              <a:t>9.</a:t>
            </a:r>
            <a:r>
              <a:rPr lang="tr-TR" sz="1200" kern="1200" dirty="0">
                <a:solidFill>
                  <a:schemeClr val="tx1"/>
                </a:solidFill>
                <a:effectLst/>
                <a:latin typeface="+mn-lt"/>
                <a:ea typeface="+mn-ea"/>
                <a:cs typeface="+mn-cs"/>
              </a:rPr>
              <a:t> Tanıtım desteği, tanıtım malzemelerinin yurt dışına çıkan miktarına göre hesaplanır.</a:t>
            </a: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p:txBody>
      </p:sp>
      <p:sp>
        <p:nvSpPr>
          <p:cNvPr id="4" name="Slayt Numarası Yer Tutucusu 3"/>
          <p:cNvSpPr>
            <a:spLocks noGrp="1"/>
          </p:cNvSpPr>
          <p:nvPr>
            <p:ph type="sldNum" sz="quarter" idx="10"/>
          </p:nvPr>
        </p:nvSpPr>
        <p:spPr/>
        <p:txBody>
          <a:bodyPr/>
          <a:lstStyle/>
          <a:p>
            <a:pPr>
              <a:defRPr/>
            </a:pPr>
            <a:fld id="{E0FE8451-306F-4C9B-A0DD-03B4AFD64E90}" type="slidenum">
              <a:rPr lang="en-US" altLang="tr-TR" smtClean="0"/>
              <a:pPr>
                <a:defRPr/>
              </a:pPr>
              <a:t>46</a:t>
            </a:fld>
            <a:endParaRPr lang="en-US" altLang="tr-TR"/>
          </a:p>
        </p:txBody>
      </p:sp>
    </p:spTree>
    <p:extLst>
      <p:ext uri="{BB962C8B-B14F-4D97-AF65-F5344CB8AC3E}">
        <p14:creationId xmlns:p14="http://schemas.microsoft.com/office/powerpoint/2010/main" val="28383640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E0FE8451-306F-4C9B-A0DD-03B4AFD64E90}" type="slidenum">
              <a:rPr lang="en-US" altLang="tr-TR" smtClean="0"/>
              <a:pPr>
                <a:defRPr/>
              </a:pPr>
              <a:t>47</a:t>
            </a:fld>
            <a:endParaRPr lang="en-US" altLang="tr-TR"/>
          </a:p>
        </p:txBody>
      </p:sp>
    </p:spTree>
    <p:extLst>
      <p:ext uri="{BB962C8B-B14F-4D97-AF65-F5344CB8AC3E}">
        <p14:creationId xmlns:p14="http://schemas.microsoft.com/office/powerpoint/2010/main" val="4005188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75779" name="Not Yer Tutucusu 2"/>
          <p:cNvSpPr>
            <a:spLocks noGrp="1"/>
          </p:cNvSpPr>
          <p:nvPr>
            <p:ph type="body" idx="1"/>
          </p:nvPr>
        </p:nvSpPr>
        <p:spPr bwMode="auto">
          <a:noFill/>
        </p:spPr>
        <p:txBody>
          <a:bodyPr wrap="square" numCol="1" anchor="t" anchorCtr="0" compatLnSpc="1">
            <a:prstTxWarp prst="textNoShape">
              <a:avLst/>
            </a:prstTxWarp>
          </a:bodyPr>
          <a:lstStyle/>
          <a:p>
            <a:endParaRPr lang="tr-TR" altLang="tr-TR"/>
          </a:p>
        </p:txBody>
      </p:sp>
      <p:sp>
        <p:nvSpPr>
          <p:cNvPr id="75780" name="Slayt Numarası Yer Tutucusu 3"/>
          <p:cNvSpPr txBox="1">
            <a:spLocks noGrp="1"/>
          </p:cNvSpPr>
          <p:nvPr/>
        </p:nvSpPr>
        <p:spPr bwMode="auto">
          <a:xfrm>
            <a:off x="3849690" y="9429751"/>
            <a:ext cx="2946400" cy="496888"/>
          </a:xfrm>
          <a:prstGeom prst="rect">
            <a:avLst/>
          </a:prstGeom>
          <a:noFill/>
          <a:ln w="9525">
            <a:noFill/>
            <a:miter lim="800000"/>
            <a:headEnd/>
            <a:tailEnd/>
          </a:ln>
        </p:spPr>
        <p:txBody>
          <a:bodyPr anchor="b"/>
          <a:lstStyle/>
          <a:p>
            <a:pPr algn="r" eaLnBrk="1" hangingPunct="1"/>
            <a:fld id="{082737CA-ACC1-4B41-93B1-58408CAE645C}" type="slidenum">
              <a:rPr lang="en-US" altLang="tr-TR" sz="1200">
                <a:latin typeface="Calibri" pitchFamily="34" charset="0"/>
                <a:cs typeface="Arial" pitchFamily="34" charset="0"/>
              </a:rPr>
              <a:pPr algn="r" eaLnBrk="1" hangingPunct="1"/>
              <a:t>48</a:t>
            </a:fld>
            <a:endParaRPr lang="en-US" altLang="tr-TR" sz="1200">
              <a:latin typeface="Calibri" pitchFamily="34" charset="0"/>
              <a:cs typeface="Arial" pitchFamily="34" charset="0"/>
            </a:endParaRPr>
          </a:p>
        </p:txBody>
      </p:sp>
    </p:spTree>
    <p:extLst>
      <p:ext uri="{BB962C8B-B14F-4D97-AF65-F5344CB8AC3E}">
        <p14:creationId xmlns:p14="http://schemas.microsoft.com/office/powerpoint/2010/main" val="28811237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E0FE8451-306F-4C9B-A0DD-03B4AFD64E90}" type="slidenum">
              <a:rPr lang="en-US" altLang="tr-TR" smtClean="0"/>
              <a:pPr>
                <a:defRPr/>
              </a:pPr>
              <a:t>49</a:t>
            </a:fld>
            <a:endParaRPr lang="en-US" altLang="tr-TR"/>
          </a:p>
        </p:txBody>
      </p:sp>
    </p:spTree>
    <p:extLst>
      <p:ext uri="{BB962C8B-B14F-4D97-AF65-F5344CB8AC3E}">
        <p14:creationId xmlns:p14="http://schemas.microsoft.com/office/powerpoint/2010/main" val="3196682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64515" name="Not Yer Tutucusu 2"/>
          <p:cNvSpPr>
            <a:spLocks noGrp="1"/>
          </p:cNvSpPr>
          <p:nvPr>
            <p:ph type="body" idx="1"/>
          </p:nvPr>
        </p:nvSpPr>
        <p:spPr bwMode="auto">
          <a:noFill/>
        </p:spPr>
        <p:txBody>
          <a:bodyPr wrap="square" numCol="1" anchor="t" anchorCtr="0" compatLnSpc="1">
            <a:prstTxWarp prst="textNoShape">
              <a:avLst/>
            </a:prstTxWarp>
          </a:bodyPr>
          <a:lstStyle/>
          <a:p>
            <a:endParaRPr lang="tr-TR" altLang="tr-TR" dirty="0"/>
          </a:p>
          <a:p>
            <a:pPr eaLnBrk="1" hangingPunct="1">
              <a:spcBef>
                <a:spcPct val="0"/>
              </a:spcBef>
            </a:pPr>
            <a:r>
              <a:rPr lang="tr-TR" b="1" dirty="0"/>
              <a:t>UR-GE Desteği</a:t>
            </a:r>
          </a:p>
          <a:p>
            <a:pPr eaLnBrk="1" hangingPunct="1">
              <a:spcBef>
                <a:spcPct val="0"/>
              </a:spcBef>
            </a:pPr>
            <a:endParaRPr lang="tr-TR" b="1" dirty="0"/>
          </a:p>
          <a:p>
            <a:pPr marL="228600" indent="-228600" eaLnBrk="1" hangingPunct="1">
              <a:spcBef>
                <a:spcPct val="0"/>
              </a:spcBef>
              <a:buAutoNum type="arabicPeriod"/>
            </a:pPr>
            <a:r>
              <a:rPr lang="tr-TR" dirty="0"/>
              <a:t>UR-GE desteğinin amacı, bir proje mekanizması çerçevesinde, şirketlerin uluslararası rekabet güçlerinin geliştirilmesine yönelik olarak, şirketlerimiz, İşbirliği Kuruluşları ve Bakanlığımız tarafından gerçekleştirilecek faaliyetlere ilişkin giderlerin Destekleme ve Fiyat İstikrar Fonu’ndan (DFİF) karşılanmasıdır.</a:t>
            </a:r>
          </a:p>
          <a:p>
            <a:pPr marL="228600" indent="-228600" eaLnBrk="1" hangingPunct="1">
              <a:spcBef>
                <a:spcPct val="0"/>
              </a:spcBef>
              <a:buAutoNum type="arabicPeriod"/>
            </a:pPr>
            <a:r>
              <a:rPr lang="tr-TR" sz="1200" kern="1200" dirty="0">
                <a:solidFill>
                  <a:schemeClr val="tx1"/>
                </a:solidFill>
                <a:effectLst/>
                <a:latin typeface="+mn-lt"/>
                <a:ea typeface="+mn-ea"/>
                <a:cs typeface="+mn-cs"/>
              </a:rPr>
              <a:t>Bu destek mekanizması çerçevesinde, özellikle ihracata yeni başlayan ve aynı sektörde yer alan firmalarımızın rekabet gücünü artırmak için sanayi kümeleri oluşturulmaktadır.</a:t>
            </a:r>
            <a:endParaRPr lang="tr-TR" dirty="0"/>
          </a:p>
          <a:p>
            <a:pPr marL="228600" indent="-228600" eaLnBrk="1" hangingPunct="1">
              <a:spcBef>
                <a:spcPct val="0"/>
              </a:spcBef>
              <a:buAutoNum type="arabicPeriod"/>
            </a:pPr>
            <a:endParaRPr lang="tr-TR" dirty="0"/>
          </a:p>
          <a:p>
            <a:endParaRPr lang="tr-TR" altLang="tr-TR" dirty="0"/>
          </a:p>
          <a:p>
            <a:pPr marL="0" indent="0" eaLnBrk="1" hangingPunct="1">
              <a:spcBef>
                <a:spcPct val="0"/>
              </a:spcBef>
              <a:buNone/>
            </a:pPr>
            <a:r>
              <a:rPr lang="tr-TR" b="1" dirty="0"/>
              <a:t>İşbirliği Kuruluşları</a:t>
            </a:r>
          </a:p>
          <a:p>
            <a:pPr marL="228600" indent="-228600" eaLnBrk="1" hangingPunct="1">
              <a:spcBef>
                <a:spcPct val="0"/>
              </a:spcBef>
              <a:buAutoNum type="arabicPeriod"/>
            </a:pPr>
            <a:endParaRPr lang="tr-TR" dirty="0"/>
          </a:p>
          <a:p>
            <a:pPr marL="228600" indent="-228600" eaLnBrk="1" hangingPunct="1">
              <a:spcBef>
                <a:spcPct val="0"/>
              </a:spcBef>
              <a:buAutoNum type="arabicPeriod"/>
            </a:pPr>
            <a:r>
              <a:rPr lang="tr-TR" dirty="0"/>
              <a:t>UR-GE</a:t>
            </a:r>
            <a:r>
              <a:rPr lang="tr-TR" baseline="0" dirty="0"/>
              <a:t> projeleri, Bakanlığımız koordinasyonunda İşbirliği Kuruluşlarımız eliyle yürütülmektedir.</a:t>
            </a:r>
          </a:p>
          <a:p>
            <a:pPr marL="228600" indent="-228600" eaLnBrk="1" hangingPunct="1">
              <a:spcBef>
                <a:spcPct val="0"/>
              </a:spcBef>
              <a:buAutoNum type="arabicPeriod"/>
            </a:pPr>
            <a:r>
              <a:rPr lang="tr-TR" dirty="0"/>
              <a:t>«İşbirliği Kuruluşu» 2010/8</a:t>
            </a:r>
            <a:r>
              <a:rPr lang="tr-TR" baseline="0" dirty="0"/>
              <a:t> sayılı Tebliğ’de, </a:t>
            </a:r>
            <a:r>
              <a:rPr lang="tr-TR" dirty="0"/>
              <a:t>Türkiye İhracatçılar Meclisi, Türkiye Odalar ve Borsalar Birliği, Dış Ekonomik İlişkiler Kurulu, İhracatçı Birlikleri, Ticaret ve/veya Sanayi Odaları, Organize Sanayi Bölgeleri, Endüstri Bölgeleri, Teknoloji Geliştirme Bölgeleri, Sektör Dernekleri ve Kuruluşları, </a:t>
            </a:r>
            <a:r>
              <a:rPr lang="tr-TR" dirty="0" err="1"/>
              <a:t>Sektörel</a:t>
            </a:r>
            <a:r>
              <a:rPr lang="tr-TR" dirty="0"/>
              <a:t> Dış Ticaret Şirketleri (SDŞ), Ticaret Borsaları, İşveren Sendikaları ile imalatçıların kurduğu dernek, birlik ve kooperatifleri</a:t>
            </a:r>
            <a:r>
              <a:rPr lang="tr-TR" baseline="0" dirty="0"/>
              <a:t> olarak tanımlanmaktadır.</a:t>
            </a:r>
            <a:endParaRPr lang="tr-TR" dirty="0"/>
          </a:p>
          <a:p>
            <a:endParaRPr lang="tr-TR" altLang="tr-TR" dirty="0"/>
          </a:p>
        </p:txBody>
      </p:sp>
      <p:sp>
        <p:nvSpPr>
          <p:cNvPr id="64516" name="Slayt Numarası Yer Tutucusu 3"/>
          <p:cNvSpPr txBox="1">
            <a:spLocks noGrp="1"/>
          </p:cNvSpPr>
          <p:nvPr/>
        </p:nvSpPr>
        <p:spPr bwMode="auto">
          <a:xfrm>
            <a:off x="3849690" y="9429751"/>
            <a:ext cx="2946400" cy="496888"/>
          </a:xfrm>
          <a:prstGeom prst="rect">
            <a:avLst/>
          </a:prstGeom>
          <a:noFill/>
          <a:ln w="9525">
            <a:noFill/>
            <a:miter lim="800000"/>
            <a:headEnd/>
            <a:tailEnd/>
          </a:ln>
        </p:spPr>
        <p:txBody>
          <a:bodyPr anchor="b"/>
          <a:lstStyle/>
          <a:p>
            <a:pPr algn="r" eaLnBrk="1" hangingPunct="1"/>
            <a:fld id="{46CA0B8C-4F65-4BAF-AEF9-77390EDB32E3}" type="slidenum">
              <a:rPr lang="en-US" altLang="tr-TR" sz="1200">
                <a:latin typeface="Calibri" pitchFamily="34" charset="0"/>
                <a:cs typeface="Arial" pitchFamily="34" charset="0"/>
              </a:rPr>
              <a:pPr algn="r" eaLnBrk="1" hangingPunct="1"/>
              <a:t>5</a:t>
            </a:fld>
            <a:endParaRPr lang="en-US" altLang="tr-TR" sz="1200">
              <a:latin typeface="Calibri" pitchFamily="34" charset="0"/>
              <a:cs typeface="Arial" pitchFamily="34" charset="0"/>
            </a:endParaRPr>
          </a:p>
        </p:txBody>
      </p:sp>
    </p:spTree>
    <p:extLst>
      <p:ext uri="{BB962C8B-B14F-4D97-AF65-F5344CB8AC3E}">
        <p14:creationId xmlns:p14="http://schemas.microsoft.com/office/powerpoint/2010/main" val="29652339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tr-TR" sz="1200" kern="1200" dirty="0">
                <a:solidFill>
                  <a:schemeClr val="tx1"/>
                </a:solidFill>
                <a:effectLst/>
                <a:latin typeface="+mn-lt"/>
                <a:ea typeface="+mn-ea"/>
                <a:cs typeface="+mn-cs"/>
              </a:rPr>
              <a:t>Türkiye'de tasarım kültürünün oluşturulması ve yaygınlaştırılmasını </a:t>
            </a:r>
            <a:r>
              <a:rPr lang="tr-TR" sz="1200" kern="1200" dirty="0" err="1">
                <a:solidFill>
                  <a:schemeClr val="tx1"/>
                </a:solidFill>
                <a:effectLst/>
                <a:latin typeface="+mn-lt"/>
                <a:ea typeface="+mn-ea"/>
                <a:cs typeface="+mn-cs"/>
              </a:rPr>
              <a:t>teminen</a:t>
            </a:r>
            <a:r>
              <a:rPr lang="tr-TR" sz="1200" kern="1200" dirty="0">
                <a:solidFill>
                  <a:schemeClr val="tx1"/>
                </a:solidFill>
                <a:effectLst/>
                <a:latin typeface="+mn-lt"/>
                <a:ea typeface="+mn-ea"/>
                <a:cs typeface="+mn-cs"/>
              </a:rPr>
              <a:t> 2008/2 sayılı Tebliğ çerçevesinde, tasarımcı şirketleri, tasarım ofisleri ve işbirliği kuruluşlarının gerçekleştireceği tanıtım, reklam, pazarlama, istihdam, patent, faydalı model ve endüstriyel tasarım tesciline ilişkin harcamaları danışmanlık harcamaları ile yurt dışında açacakları birimlere ilişkin giderler desteklenmektedir.</a:t>
            </a:r>
          </a:p>
          <a:p>
            <a:endParaRPr lang="tr-TR" dirty="0"/>
          </a:p>
        </p:txBody>
      </p:sp>
      <p:sp>
        <p:nvSpPr>
          <p:cNvPr id="4" name="Slayt Numarası Yer Tutucusu 3"/>
          <p:cNvSpPr>
            <a:spLocks noGrp="1"/>
          </p:cNvSpPr>
          <p:nvPr>
            <p:ph type="sldNum" sz="quarter" idx="10"/>
          </p:nvPr>
        </p:nvSpPr>
        <p:spPr/>
        <p:txBody>
          <a:bodyPr/>
          <a:lstStyle/>
          <a:p>
            <a:pPr>
              <a:defRPr/>
            </a:pPr>
            <a:fld id="{E0FE8451-306F-4C9B-A0DD-03B4AFD64E90}" type="slidenum">
              <a:rPr lang="en-US" altLang="tr-TR" smtClean="0"/>
              <a:pPr>
                <a:defRPr/>
              </a:pPr>
              <a:t>50</a:t>
            </a:fld>
            <a:endParaRPr lang="en-US" altLang="tr-TR"/>
          </a:p>
        </p:txBody>
      </p:sp>
    </p:spTree>
    <p:extLst>
      <p:ext uri="{BB962C8B-B14F-4D97-AF65-F5344CB8AC3E}">
        <p14:creationId xmlns:p14="http://schemas.microsoft.com/office/powerpoint/2010/main" val="32432765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9875" name="Not Yer Tutucusu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0"/>
            <a:r>
              <a:rPr lang="tr-TR" sz="1200" kern="1200" dirty="0">
                <a:solidFill>
                  <a:schemeClr val="tx1"/>
                </a:solidFill>
                <a:effectLst/>
                <a:latin typeface="+mn-lt"/>
                <a:ea typeface="+mn-ea"/>
                <a:cs typeface="+mn-cs"/>
              </a:rPr>
              <a:t>Bir şirketin en fazla bir projesi desteklenir.</a:t>
            </a:r>
          </a:p>
          <a:p>
            <a:r>
              <a:rPr lang="tr-TR" sz="1200" kern="1200" dirty="0">
                <a:solidFill>
                  <a:schemeClr val="tx1"/>
                </a:solidFill>
                <a:effectLst/>
                <a:latin typeface="+mn-lt"/>
                <a:ea typeface="+mn-ea"/>
                <a:cs typeface="+mn-cs"/>
              </a:rPr>
              <a:t> </a:t>
            </a:r>
          </a:p>
          <a:p>
            <a:pPr lvl="0"/>
            <a:r>
              <a:rPr lang="tr-TR" sz="1200" kern="1200" dirty="0">
                <a:solidFill>
                  <a:schemeClr val="tx1"/>
                </a:solidFill>
                <a:effectLst/>
                <a:latin typeface="+mn-lt"/>
                <a:ea typeface="+mn-ea"/>
                <a:cs typeface="+mn-cs"/>
              </a:rPr>
              <a:t>Türkiye'de tasarım kültürünün oluşturulması ve yaygınlaştırılmasını </a:t>
            </a:r>
            <a:r>
              <a:rPr lang="tr-TR" sz="1200" kern="1200" dirty="0" err="1">
                <a:solidFill>
                  <a:schemeClr val="tx1"/>
                </a:solidFill>
                <a:effectLst/>
                <a:latin typeface="+mn-lt"/>
                <a:ea typeface="+mn-ea"/>
                <a:cs typeface="+mn-cs"/>
              </a:rPr>
              <a:t>teminen</a:t>
            </a:r>
            <a:r>
              <a:rPr lang="tr-TR" sz="1200" kern="1200" dirty="0">
                <a:solidFill>
                  <a:schemeClr val="tx1"/>
                </a:solidFill>
                <a:effectLst/>
                <a:latin typeface="+mn-lt"/>
                <a:ea typeface="+mn-ea"/>
                <a:cs typeface="+mn-cs"/>
              </a:rPr>
              <a:t> 2008/2 sayılı Tebliğ’de yapılan ve 21/12/2014 tarihli ve 29212 sayılı Resmi </a:t>
            </a:r>
            <a:r>
              <a:rPr lang="tr-TR" sz="1200" kern="1200" dirty="0" err="1">
                <a:solidFill>
                  <a:schemeClr val="tx1"/>
                </a:solidFill>
                <a:effectLst/>
                <a:latin typeface="+mn-lt"/>
                <a:ea typeface="+mn-ea"/>
                <a:cs typeface="+mn-cs"/>
              </a:rPr>
              <a:t>Gazete’de</a:t>
            </a:r>
            <a:r>
              <a:rPr lang="tr-TR" sz="1200" kern="1200" dirty="0">
                <a:solidFill>
                  <a:schemeClr val="tx1"/>
                </a:solidFill>
                <a:effectLst/>
                <a:latin typeface="+mn-lt"/>
                <a:ea typeface="+mn-ea"/>
                <a:cs typeface="+mn-cs"/>
              </a:rPr>
              <a:t> yayımlanarak yürürlüğe giren mevzuat değişikliği çerçevesinde şirketlerin yurtdışı pazarlara yönelik yüksek katma değerli ürün geliştirmek amacıyla yürütecekleri tasarım ve ürün geliştirme projeleri desteklenmektedir.</a:t>
            </a:r>
          </a:p>
          <a:p>
            <a:endParaRPr lang="en-US" altLang="tr-TR" dirty="0"/>
          </a:p>
        </p:txBody>
      </p:sp>
      <p:sp>
        <p:nvSpPr>
          <p:cNvPr id="79876" name="Slayt Numarası Yer Tutucusu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fld id="{7D8C313C-B11B-485A-B7A9-C9DCF4C88036}" type="slidenum">
              <a:rPr lang="en-US" altLang="tr-TR">
                <a:solidFill>
                  <a:prstClr val="black"/>
                </a:solidFill>
              </a:rPr>
              <a:pPr/>
              <a:t>51</a:t>
            </a:fld>
            <a:endParaRPr lang="en-US" altLang="tr-TR">
              <a:solidFill>
                <a:prstClr val="black"/>
              </a:solidFill>
            </a:endParaRPr>
          </a:p>
        </p:txBody>
      </p:sp>
    </p:spTree>
    <p:extLst>
      <p:ext uri="{BB962C8B-B14F-4D97-AF65-F5344CB8AC3E}">
        <p14:creationId xmlns:p14="http://schemas.microsoft.com/office/powerpoint/2010/main" val="36894944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E0FE8451-306F-4C9B-A0DD-03B4AFD64E90}" type="slidenum">
              <a:rPr lang="en-US" altLang="tr-TR" smtClean="0"/>
              <a:pPr>
                <a:defRPr/>
              </a:pPr>
              <a:t>52</a:t>
            </a:fld>
            <a:endParaRPr lang="en-US" altLang="tr-TR"/>
          </a:p>
        </p:txBody>
      </p:sp>
    </p:spTree>
    <p:extLst>
      <p:ext uri="{BB962C8B-B14F-4D97-AF65-F5344CB8AC3E}">
        <p14:creationId xmlns:p14="http://schemas.microsoft.com/office/powerpoint/2010/main" val="19233860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E0FE8451-306F-4C9B-A0DD-03B4AFD64E90}" type="slidenum">
              <a:rPr lang="en-US" altLang="tr-TR" smtClean="0"/>
              <a:pPr>
                <a:defRPr/>
              </a:pPr>
              <a:t>53</a:t>
            </a:fld>
            <a:endParaRPr lang="en-US" altLang="tr-TR"/>
          </a:p>
        </p:txBody>
      </p:sp>
    </p:spTree>
    <p:extLst>
      <p:ext uri="{BB962C8B-B14F-4D97-AF65-F5344CB8AC3E}">
        <p14:creationId xmlns:p14="http://schemas.microsoft.com/office/powerpoint/2010/main" val="30072272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76803" name="Not Yer Tutucusu 2"/>
          <p:cNvSpPr>
            <a:spLocks noGrp="1"/>
          </p:cNvSpPr>
          <p:nvPr>
            <p:ph type="body" idx="1"/>
          </p:nvPr>
        </p:nvSpPr>
        <p:spPr bwMode="auto">
          <a:noFill/>
        </p:spPr>
        <p:txBody>
          <a:bodyPr wrap="square" numCol="1" anchor="t" anchorCtr="0" compatLnSpc="1">
            <a:prstTxWarp prst="textNoShape">
              <a:avLst/>
            </a:prstTxWarp>
          </a:bodyPr>
          <a:lstStyle/>
          <a:p>
            <a:pPr marL="0" indent="0">
              <a:buNone/>
            </a:pPr>
            <a:r>
              <a:rPr lang="tr-TR" sz="1200" b="1" i="0" kern="1200" dirty="0">
                <a:solidFill>
                  <a:schemeClr val="tx1"/>
                </a:solidFill>
                <a:effectLst/>
                <a:latin typeface="+mn-lt"/>
                <a:ea typeface="+mn-ea"/>
                <a:cs typeface="+mn-cs"/>
              </a:rPr>
              <a:t>1. </a:t>
            </a:r>
            <a:r>
              <a:rPr lang="tr-TR" sz="1200" b="0" i="0" kern="1200" dirty="0">
                <a:solidFill>
                  <a:schemeClr val="tx1"/>
                </a:solidFill>
                <a:effectLst/>
                <a:latin typeface="+mn-lt"/>
                <a:ea typeface="+mn-ea"/>
                <a:cs typeface="+mn-cs"/>
              </a:rPr>
              <a:t>TURQUALITY®,  uluslararası markalaşma potansiyeli olan firmalarımızın, üretimlerinden pazarlamalarına, satışlarından satış sonrası hizmetlerine kadar bütün süreçleri kapsayacak şekilde yönetsel bilgi birikimi, kurumsallaşma ve gelişimlerini sağlayarak uluslararası pazarlarda kendi markalarıyla küresel bir oyuncu olabilmeleri ve söz konusu markalar aracılığıyla olumlu Türk malı imajının oluşturulması ve yerleştirilmesi amacıyla oluşturulmuş bir marka destek programıdır.</a:t>
            </a:r>
          </a:p>
          <a:p>
            <a:pPr marL="0" indent="0">
              <a:buNone/>
            </a:pPr>
            <a:endParaRPr lang="tr-TR" sz="1200" b="0" i="0" kern="1200" dirty="0">
              <a:solidFill>
                <a:schemeClr val="tx1"/>
              </a:solidFill>
              <a:effectLst/>
              <a:latin typeface="+mn-lt"/>
              <a:ea typeface="+mn-ea"/>
              <a:cs typeface="+mn-cs"/>
            </a:endParaRPr>
          </a:p>
          <a:p>
            <a:pPr marL="0" indent="0">
              <a:buNone/>
            </a:pPr>
            <a:r>
              <a:rPr lang="tr-TR" sz="1200" b="1" i="0" kern="1200" dirty="0">
                <a:solidFill>
                  <a:schemeClr val="tx1"/>
                </a:solidFill>
                <a:effectLst/>
                <a:latin typeface="+mn-lt"/>
                <a:ea typeface="+mn-ea"/>
                <a:cs typeface="+mn-cs"/>
              </a:rPr>
              <a:t>2.</a:t>
            </a:r>
            <a:r>
              <a:rPr lang="tr-TR" sz="1200" b="0" i="0" kern="1200" dirty="0">
                <a:solidFill>
                  <a:schemeClr val="tx1"/>
                </a:solidFill>
                <a:effectLst/>
                <a:latin typeface="+mn-lt"/>
                <a:ea typeface="+mn-ea"/>
                <a:cs typeface="+mn-cs"/>
              </a:rPr>
              <a:t> Bu itibarla, Türk markalarının desteklenerek “Türk Malı” imajının ve Türkiye’nin itibarının güçlendirilmesini hedefleyen 2006/4 sayılı “Türk Ürünlerinin Yurtdışında Markalaşması, Türk Malı İmajının Yerleştirilmesi ve TURQUALITY®’</a:t>
            </a:r>
            <a:r>
              <a:rPr lang="tr-TR" sz="1200" b="0" i="0" kern="1200" dirty="0" err="1">
                <a:solidFill>
                  <a:schemeClr val="tx1"/>
                </a:solidFill>
                <a:effectLst/>
                <a:latin typeface="+mn-lt"/>
                <a:ea typeface="+mn-ea"/>
                <a:cs typeface="+mn-cs"/>
              </a:rPr>
              <a:t>nin</a:t>
            </a:r>
            <a:r>
              <a:rPr lang="tr-TR" sz="1200" b="0" i="0" kern="1200" dirty="0">
                <a:solidFill>
                  <a:schemeClr val="tx1"/>
                </a:solidFill>
                <a:effectLst/>
                <a:latin typeface="+mn-lt"/>
                <a:ea typeface="+mn-ea"/>
                <a:cs typeface="+mn-cs"/>
              </a:rPr>
              <a:t> Desteklenmesi Hakkında Tebliğ” çerçevesinde Marka/TURQUALITY® Programı kapsamında firmaların;</a:t>
            </a:r>
          </a:p>
          <a:p>
            <a:r>
              <a:rPr lang="tr-TR" sz="1200" b="0" i="0" kern="1200" dirty="0">
                <a:solidFill>
                  <a:schemeClr val="tx1"/>
                </a:solidFill>
                <a:effectLst/>
                <a:latin typeface="+mn-lt"/>
                <a:ea typeface="+mn-ea"/>
                <a:cs typeface="+mn-cs"/>
              </a:rPr>
              <a:t>	</a:t>
            </a:r>
          </a:p>
          <a:p>
            <a:r>
              <a:rPr lang="tr-TR" sz="1200" b="0" i="0" kern="1200" dirty="0">
                <a:solidFill>
                  <a:schemeClr val="tx1"/>
                </a:solidFill>
                <a:effectLst/>
                <a:latin typeface="+mn-lt"/>
                <a:ea typeface="+mn-ea"/>
                <a:cs typeface="+mn-cs"/>
              </a:rPr>
              <a:t>Patent, faydalı model, endüstriyel tasarım ve marka tesciline ilişkin harcamaları,</a:t>
            </a:r>
          </a:p>
          <a:p>
            <a:r>
              <a:rPr lang="tr-TR" sz="1200" b="0" i="0" kern="1200" dirty="0">
                <a:solidFill>
                  <a:schemeClr val="tx1"/>
                </a:solidFill>
                <a:effectLst/>
                <a:latin typeface="+mn-lt"/>
                <a:ea typeface="+mn-ea"/>
                <a:cs typeface="+mn-cs"/>
              </a:rPr>
              <a:t>Sertifikasyona ilişkin giderleri,</a:t>
            </a:r>
          </a:p>
          <a:p>
            <a:r>
              <a:rPr lang="tr-TR" sz="1200" b="0" i="0" kern="1200" dirty="0">
                <a:solidFill>
                  <a:schemeClr val="tx1"/>
                </a:solidFill>
                <a:effectLst/>
                <a:latin typeface="+mn-lt"/>
                <a:ea typeface="+mn-ea"/>
                <a:cs typeface="+mn-cs"/>
              </a:rPr>
              <a:t>Moda/Endüstriyel ürün tasarımcısı/Şef/Aşçı istihdamına ilişkin giderleri,</a:t>
            </a:r>
          </a:p>
          <a:p>
            <a:r>
              <a:rPr lang="tr-TR" sz="1200" b="0" i="0" kern="1200" dirty="0">
                <a:solidFill>
                  <a:schemeClr val="tx1"/>
                </a:solidFill>
                <a:effectLst/>
                <a:latin typeface="+mn-lt"/>
                <a:ea typeface="+mn-ea"/>
                <a:cs typeface="+mn-cs"/>
              </a:rPr>
              <a:t>Tanıtım, reklam ve pazarlama faaliyetleri,</a:t>
            </a:r>
          </a:p>
          <a:p>
            <a:r>
              <a:rPr lang="tr-TR" sz="1200" b="0" i="0" kern="1200" dirty="0">
                <a:solidFill>
                  <a:schemeClr val="tx1"/>
                </a:solidFill>
                <a:effectLst/>
                <a:latin typeface="+mn-lt"/>
                <a:ea typeface="+mn-ea"/>
                <a:cs typeface="+mn-cs"/>
              </a:rPr>
              <a:t>Yurtdışı birimlere ilişkin giderleri,</a:t>
            </a:r>
          </a:p>
          <a:p>
            <a:r>
              <a:rPr lang="tr-TR" sz="1200" b="0" i="0" kern="1200" dirty="0">
                <a:solidFill>
                  <a:schemeClr val="tx1"/>
                </a:solidFill>
                <a:effectLst/>
                <a:latin typeface="+mn-lt"/>
                <a:ea typeface="+mn-ea"/>
                <a:cs typeface="+mn-cs"/>
              </a:rPr>
              <a:t>Danışmanlık (Yönetim, tasarım, hukuk, bilişim) giderleri,</a:t>
            </a:r>
          </a:p>
          <a:p>
            <a:endParaRPr lang="tr-TR" sz="1200" b="0" i="0" kern="1200" dirty="0">
              <a:solidFill>
                <a:schemeClr val="tx1"/>
              </a:solidFill>
              <a:effectLst/>
              <a:latin typeface="+mn-lt"/>
              <a:ea typeface="+mn-ea"/>
              <a:cs typeface="+mn-cs"/>
            </a:endParaRPr>
          </a:p>
          <a:p>
            <a:r>
              <a:rPr lang="tr-TR" sz="1200" b="0" i="0" kern="1200" dirty="0">
                <a:solidFill>
                  <a:schemeClr val="tx1"/>
                </a:solidFill>
                <a:effectLst/>
                <a:latin typeface="+mn-lt"/>
                <a:ea typeface="+mn-ea"/>
                <a:cs typeface="+mn-cs"/>
              </a:rPr>
              <a:t>desteklenmektedir.</a:t>
            </a:r>
          </a:p>
          <a:p>
            <a:endParaRPr lang="tr-TR" sz="1200" b="0" i="0" kern="1200" dirty="0">
              <a:solidFill>
                <a:schemeClr val="tx1"/>
              </a:solidFill>
              <a:effectLst/>
              <a:latin typeface="+mn-lt"/>
              <a:ea typeface="+mn-ea"/>
              <a:cs typeface="+mn-cs"/>
            </a:endParaRPr>
          </a:p>
          <a:p>
            <a:r>
              <a:rPr lang="tr-TR" sz="1200" b="1" i="0" kern="1200" dirty="0">
                <a:solidFill>
                  <a:schemeClr val="tx1"/>
                </a:solidFill>
                <a:effectLst/>
                <a:latin typeface="+mn-lt"/>
                <a:ea typeface="+mn-ea"/>
                <a:cs typeface="+mn-cs"/>
              </a:rPr>
              <a:t>3.</a:t>
            </a:r>
            <a:r>
              <a:rPr lang="tr-TR" sz="1200" b="0" i="0" kern="1200" dirty="0">
                <a:solidFill>
                  <a:schemeClr val="tx1"/>
                </a:solidFill>
                <a:effectLst/>
                <a:latin typeface="+mn-lt"/>
                <a:ea typeface="+mn-ea"/>
                <a:cs typeface="+mn-cs"/>
              </a:rPr>
              <a:t> Anılan finansal desteklerin yanında; firmaların orta ve üst düzey yöneticilerine Koç, Sabancı, Bilkent ve İstanbul Üniversiteleri’nde Yönetici Geliştirme Programı kapsamında eğitim verilmekte; dünyaca ünlü markalaşma teorisyenlerinin davet edildiği Vizyon Seminerleri düzenlenmektedir.</a:t>
            </a:r>
          </a:p>
          <a:p>
            <a:endParaRPr lang="tr-TR" dirty="0"/>
          </a:p>
          <a:p>
            <a:r>
              <a:rPr lang="tr-TR" b="1" dirty="0"/>
              <a:t>4.</a:t>
            </a:r>
            <a:r>
              <a:rPr lang="tr-TR" sz="1200" kern="1200" dirty="0">
                <a:solidFill>
                  <a:schemeClr val="tx1"/>
                </a:solidFill>
                <a:effectLst/>
                <a:latin typeface="+mn-lt"/>
                <a:ea typeface="+mn-ea"/>
                <a:cs typeface="+mn-cs"/>
              </a:rPr>
              <a:t> TURQUALITY® programında yer alan firmalar süresiz olarak destek kapsamına alınmakta olup açılacakları her bir yeni ülke için 5 yıl süresince desteklerden faydalandırılmaktadır.</a:t>
            </a: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r>
              <a:rPr lang="tr-TR" sz="1200" b="1" u="sng" kern="1200" dirty="0">
                <a:solidFill>
                  <a:schemeClr val="tx1"/>
                </a:solidFill>
                <a:effectLst/>
                <a:latin typeface="+mn-lt"/>
                <a:ea typeface="+mn-ea"/>
                <a:cs typeface="+mn-cs"/>
              </a:rPr>
              <a:t>Amaç, Kapsam ve Tanımlar </a:t>
            </a:r>
          </a:p>
          <a:p>
            <a:endParaRPr lang="tr-TR" sz="1200" kern="1200" dirty="0">
              <a:solidFill>
                <a:schemeClr val="tx1"/>
              </a:solidFill>
              <a:effectLst/>
              <a:latin typeface="+mn-lt"/>
              <a:ea typeface="+mn-ea"/>
              <a:cs typeface="+mn-cs"/>
            </a:endParaRPr>
          </a:p>
          <a:p>
            <a:pPr lvl="0"/>
            <a:r>
              <a:rPr lang="tr-TR" sz="1200" b="1" u="none" strike="noStrike" kern="1200" dirty="0">
                <a:solidFill>
                  <a:schemeClr val="tx1"/>
                </a:solidFill>
                <a:effectLst/>
                <a:latin typeface="+mn-lt"/>
                <a:ea typeface="+mn-ea"/>
                <a:cs typeface="+mn-cs"/>
              </a:rPr>
              <a:t>1.</a:t>
            </a:r>
            <a:r>
              <a:rPr lang="tr-TR" sz="1200" u="none" strike="noStrike" kern="1200" dirty="0">
                <a:solidFill>
                  <a:schemeClr val="tx1"/>
                </a:solidFill>
                <a:effectLst/>
                <a:latin typeface="+mn-lt"/>
                <a:ea typeface="+mn-ea"/>
                <a:cs typeface="+mn-cs"/>
              </a:rPr>
              <a:t> Bu Tebliğde belirtilen kriterler çerçevesinde, </a:t>
            </a:r>
            <a:r>
              <a:rPr lang="tr-TR" sz="1200" b="1" u="none" strike="noStrike" kern="1200" dirty="0">
                <a:solidFill>
                  <a:schemeClr val="tx1"/>
                </a:solidFill>
                <a:effectLst/>
                <a:latin typeface="+mn-lt"/>
                <a:ea typeface="+mn-ea"/>
                <a:cs typeface="+mn-cs"/>
              </a:rPr>
              <a:t>a)</a:t>
            </a:r>
            <a:r>
              <a:rPr lang="tr-TR" sz="1200" u="none" strike="noStrike" kern="1200" dirty="0">
                <a:solidFill>
                  <a:schemeClr val="tx1"/>
                </a:solidFill>
                <a:effectLst/>
                <a:latin typeface="+mn-lt"/>
                <a:ea typeface="+mn-ea"/>
                <a:cs typeface="+mn-cs"/>
              </a:rPr>
              <a:t> İhracatçı Birlikleri, Üretici Dernekleri, Üretici Birliklerinin, sektörlerinin yurtdışında tanıtımı amacıyla gerçekleştirecekleri harcamalara ilişkin giderler, </a:t>
            </a:r>
            <a:r>
              <a:rPr lang="tr-TR" sz="1200" b="1" u="none" strike="noStrike" kern="1200" dirty="0">
                <a:solidFill>
                  <a:schemeClr val="tx1"/>
                </a:solidFill>
                <a:effectLst/>
                <a:latin typeface="+mn-lt"/>
                <a:ea typeface="+mn-ea"/>
                <a:cs typeface="+mn-cs"/>
              </a:rPr>
              <a:t>b)</a:t>
            </a:r>
            <a:r>
              <a:rPr lang="tr-TR" sz="1200" u="none" strike="noStrike" kern="1200" dirty="0">
                <a:solidFill>
                  <a:schemeClr val="tx1"/>
                </a:solidFill>
                <a:effectLst/>
                <a:latin typeface="+mn-lt"/>
                <a:ea typeface="+mn-ea"/>
                <a:cs typeface="+mn-cs"/>
              </a:rPr>
              <a:t> Türkiye’de ticari ve/veya sınai faaliyette bulunan şirketlerin ürünlerinin markalaşması amacıyla gerçekleştirecekleri faaliyetlere ilişkin giderler ile </a:t>
            </a:r>
            <a:r>
              <a:rPr lang="tr-TR" sz="1200" b="1" u="none" strike="noStrike" kern="1200" dirty="0">
                <a:solidFill>
                  <a:schemeClr val="tx1"/>
                </a:solidFill>
                <a:effectLst/>
                <a:latin typeface="+mn-lt"/>
                <a:ea typeface="+mn-ea"/>
                <a:cs typeface="+mn-cs"/>
              </a:rPr>
              <a:t>c)</a:t>
            </a:r>
            <a:r>
              <a:rPr lang="tr-TR" sz="1200" u="none" strike="noStrike" kern="1200" dirty="0">
                <a:solidFill>
                  <a:schemeClr val="tx1"/>
                </a:solidFill>
                <a:effectLst/>
                <a:latin typeface="+mn-lt"/>
                <a:ea typeface="+mn-ea"/>
                <a:cs typeface="+mn-cs"/>
              </a:rPr>
              <a:t> İhracatçı Birliklerinin TURQUALITY® Programı kapsamında firmalara yurt içinde ve yurt dışında markalaşma sürecinde vereceği desteklere ilişkin harcamalar, </a:t>
            </a:r>
            <a:r>
              <a:rPr lang="tr-TR" sz="1200" b="1" u="none" strike="noStrike" kern="1200" dirty="0">
                <a:solidFill>
                  <a:schemeClr val="tx1"/>
                </a:solidFill>
                <a:effectLst/>
                <a:latin typeface="+mn-lt"/>
                <a:ea typeface="+mn-ea"/>
                <a:cs typeface="+mn-cs"/>
              </a:rPr>
              <a:t>ç)</a:t>
            </a:r>
            <a:r>
              <a:rPr lang="tr-TR" sz="1200" u="none" strike="noStrike" kern="1200" dirty="0">
                <a:solidFill>
                  <a:schemeClr val="tx1"/>
                </a:solidFill>
                <a:effectLst/>
                <a:latin typeface="+mn-lt"/>
                <a:ea typeface="+mn-ea"/>
                <a:cs typeface="+mn-cs"/>
              </a:rPr>
              <a:t> Türk markalarının pazara giriş ve tutunmalarına yönelik gerçekleştireceği her türlü faaliyet ve organizasyonlara ilişkin giderler ile </a:t>
            </a:r>
            <a:r>
              <a:rPr lang="tr-TR" sz="1200" b="1" u="none" strike="noStrike" kern="1200" dirty="0">
                <a:solidFill>
                  <a:schemeClr val="tx1"/>
                </a:solidFill>
                <a:effectLst/>
                <a:latin typeface="+mn-lt"/>
                <a:ea typeface="+mn-ea"/>
                <a:cs typeface="+mn-cs"/>
              </a:rPr>
              <a:t>d)</a:t>
            </a:r>
            <a:r>
              <a:rPr lang="tr-TR" sz="1200" u="none" strike="noStrike" kern="1200" baseline="0" dirty="0">
                <a:solidFill>
                  <a:schemeClr val="tx1"/>
                </a:solidFill>
                <a:effectLst/>
                <a:latin typeface="+mn-lt"/>
                <a:ea typeface="+mn-ea"/>
                <a:cs typeface="+mn-cs"/>
              </a:rPr>
              <a:t> </a:t>
            </a:r>
            <a:r>
              <a:rPr lang="tr-TR" sz="1200" u="none" strike="noStrike" kern="1200" dirty="0">
                <a:solidFill>
                  <a:schemeClr val="tx1"/>
                </a:solidFill>
                <a:effectLst/>
                <a:latin typeface="+mn-lt"/>
                <a:ea typeface="+mn-ea"/>
                <a:cs typeface="+mn-cs"/>
              </a:rPr>
              <a:t>olumlu Türk malı imajının oluşturulması ve yerleştirilmesi için yurt içinde ve yurt dışında gerçekleştireceği her türlü harcamaların uluslararası kurallara göre Destekleme ve Fiyat İstikrar Fonu’ndan karşılanması amaçlanmaktadır.</a:t>
            </a:r>
          </a:p>
          <a:p>
            <a:endParaRPr lang="tr-TR" sz="1200" kern="1200" dirty="0">
              <a:solidFill>
                <a:schemeClr val="tx1"/>
              </a:solidFill>
              <a:effectLst/>
              <a:latin typeface="+mn-lt"/>
              <a:ea typeface="+mn-ea"/>
              <a:cs typeface="+mn-cs"/>
            </a:endParaRPr>
          </a:p>
          <a:p>
            <a:r>
              <a:rPr lang="tr-TR" b="1" dirty="0"/>
              <a:t>2.</a:t>
            </a:r>
            <a:r>
              <a:rPr lang="tr-TR" dirty="0"/>
              <a:t> Bu Tebliğ kapsamındaki desteklerden, Türkiye İhracatçılar Meclisi (TİM), İhracatçı Birlikleri, Üretici Dernekleri, Üretici Birlikleri, Türkiye’de ticari ve/veya sınai faaliyette bulunan şirketler yararlandırılabilir. </a:t>
            </a:r>
          </a:p>
          <a:p>
            <a:endParaRPr lang="tr-TR" sz="1200" b="1" kern="1200" dirty="0">
              <a:solidFill>
                <a:schemeClr val="tx1"/>
              </a:solidFill>
              <a:effectLst/>
              <a:latin typeface="+mn-lt"/>
              <a:ea typeface="+mn-ea"/>
              <a:cs typeface="+mn-cs"/>
            </a:endParaRPr>
          </a:p>
          <a:p>
            <a:r>
              <a:rPr lang="tr-TR" sz="1200" b="1" kern="1200" dirty="0">
                <a:solidFill>
                  <a:schemeClr val="tx1"/>
                </a:solidFill>
                <a:effectLst/>
                <a:latin typeface="+mn-lt"/>
                <a:ea typeface="+mn-ea"/>
                <a:cs typeface="+mn-cs"/>
              </a:rPr>
              <a:t>3. </a:t>
            </a:r>
            <a:r>
              <a:rPr lang="tr-TR" b="1" dirty="0"/>
              <a:t>Gelişim Yol Haritası, </a:t>
            </a:r>
            <a:r>
              <a:rPr lang="tr-TR" dirty="0"/>
              <a:t>destek kapsamına alınan şirketin mevcut bulunduğu konum, sahip olduğu vizyon ve kurumsal stratejileri ile operasyon ve destek süreçleri, organizasyonları ve teknolojik yetkinliklerinin detaylı olarak incelendiği, uluslararası en iyi uygulamalar göz önünde bulundurularak iyileştirme alanlarının tespit edildiği ve bu alanların şirketlerin stratejik öncelikleri doğrultusunda projelendirilip performans göstergeleri ile hedeflerinin yer aldığı ve destek kapsamına alınan şirketin destek kapsamındaki markasına ve destek dönemine ilişkin uygulayacağı Stratejik İş Planını içeren çalışmayı</a:t>
            </a:r>
            <a:r>
              <a:rPr lang="tr-TR" baseline="0" dirty="0"/>
              <a:t> ifade eder.</a:t>
            </a:r>
          </a:p>
          <a:p>
            <a:endParaRPr lang="tr-TR" sz="1200" kern="1200" baseline="0" dirty="0">
              <a:solidFill>
                <a:schemeClr val="tx1"/>
              </a:solidFill>
              <a:effectLst/>
              <a:latin typeface="+mn-lt"/>
              <a:ea typeface="+mn-ea"/>
              <a:cs typeface="+mn-cs"/>
            </a:endParaRPr>
          </a:p>
          <a:p>
            <a:r>
              <a:rPr lang="tr-TR" sz="1200" b="1" kern="1200" baseline="0" dirty="0">
                <a:solidFill>
                  <a:schemeClr val="tx1"/>
                </a:solidFill>
                <a:effectLst/>
                <a:latin typeface="+mn-lt"/>
                <a:ea typeface="+mn-ea"/>
                <a:cs typeface="+mn-cs"/>
              </a:rPr>
              <a:t>4. </a:t>
            </a:r>
            <a:r>
              <a:rPr lang="tr-TR" b="1" dirty="0"/>
              <a:t>Harcama yetkisi verilen şirket,</a:t>
            </a:r>
            <a:r>
              <a:rPr lang="tr-TR" dirty="0"/>
              <a:t> Genelgede belirtilen şartları haiz ve destek kapsamındaki marka adına harcama yetkisi verilen şirketi, </a:t>
            </a:r>
          </a:p>
          <a:p>
            <a:endParaRPr lang="tr-TR" dirty="0"/>
          </a:p>
          <a:p>
            <a:r>
              <a:rPr lang="tr-TR" b="1" dirty="0"/>
              <a:t>5. Kuruluş,</a:t>
            </a:r>
            <a:r>
              <a:rPr lang="tr-TR" dirty="0"/>
              <a:t> Türkiye İhracatçılar Meclisi (TİM), İhracatçı Birlikleri, Üretici Dernekleri ve Üretici Birliklerini, </a:t>
            </a:r>
          </a:p>
          <a:p>
            <a:endParaRPr lang="tr-TR" dirty="0"/>
          </a:p>
          <a:p>
            <a:r>
              <a:rPr lang="tr-TR" b="1" dirty="0"/>
              <a:t>6. Marka, </a:t>
            </a:r>
            <a:r>
              <a:rPr lang="tr-TR" dirty="0"/>
              <a:t>22/12/2016 tarihli ve 6769 sayılı Sınai Mülkiyet Kanunu uyarınca, bir teşebbüsün mal ve hizmetlerini bir başka teşebbüsün mal veya hizmetlerinden ayırt etmeyi sağlaması koşuluyla, kişi adları dahil, özellikle sözcükler, şekiller, harfler, sayılar, malların biçimi veya ambalajları gibi çizimle</a:t>
            </a:r>
            <a:r>
              <a:rPr lang="tr-TR" baseline="0" dirty="0"/>
              <a:t> </a:t>
            </a:r>
            <a:r>
              <a:rPr lang="tr-TR" dirty="0"/>
              <a:t>görüntülenebilen veya benzer biçimde ifade edilebilen, baskı yoluyla yayınlanabilen ve çoğaltılabilen her türlü işareti</a:t>
            </a:r>
            <a:r>
              <a:rPr lang="tr-TR" baseline="0" dirty="0"/>
              <a:t> ifade eder.</a:t>
            </a:r>
          </a:p>
          <a:p>
            <a:endParaRPr lang="tr-TR" sz="1200" kern="1200" baseline="0" dirty="0">
              <a:solidFill>
                <a:schemeClr val="tx1"/>
              </a:solidFill>
              <a:effectLst/>
              <a:latin typeface="+mn-lt"/>
              <a:ea typeface="+mn-ea"/>
              <a:cs typeface="+mn-cs"/>
            </a:endParaRPr>
          </a:p>
          <a:p>
            <a:r>
              <a:rPr lang="tr-TR" sz="1200" b="1" kern="1200" dirty="0">
                <a:solidFill>
                  <a:schemeClr val="tx1"/>
                </a:solidFill>
                <a:effectLst/>
                <a:latin typeface="+mn-lt"/>
                <a:ea typeface="+mn-ea"/>
                <a:cs typeface="+mn-cs"/>
              </a:rPr>
              <a:t>7.</a:t>
            </a:r>
            <a:r>
              <a:rPr lang="tr-TR" sz="1200" b="1" kern="1200" baseline="0" dirty="0">
                <a:solidFill>
                  <a:schemeClr val="tx1"/>
                </a:solidFill>
                <a:effectLst/>
                <a:latin typeface="+mn-lt"/>
                <a:ea typeface="+mn-ea"/>
                <a:cs typeface="+mn-cs"/>
              </a:rPr>
              <a:t> </a:t>
            </a:r>
            <a:r>
              <a:rPr lang="tr-TR" b="1" dirty="0"/>
              <a:t>Sistem:</a:t>
            </a:r>
            <a:r>
              <a:rPr lang="tr-TR" dirty="0"/>
              <a:t> Bilgisayar veri işleme tekniği kullanılarak TURQUALITY® internet sitesi üzerinden ulaşılan ve bu Tebliğe ilişkin başvuruların yapıldığı, değerlendirildiği ve değerlendirmeye ilişkin bildirimlerin yapıldığı sistemi</a:t>
            </a:r>
            <a:r>
              <a:rPr lang="tr-TR" baseline="0" dirty="0"/>
              <a:t> ifade eder.</a:t>
            </a:r>
          </a:p>
          <a:p>
            <a:endParaRPr lang="tr-TR" sz="1200" kern="1200" baseline="0" dirty="0">
              <a:solidFill>
                <a:schemeClr val="tx1"/>
              </a:solidFill>
              <a:effectLst/>
              <a:latin typeface="+mn-lt"/>
              <a:ea typeface="+mn-ea"/>
              <a:cs typeface="+mn-cs"/>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tr-TR" sz="1200" b="1" kern="1200" baseline="0" dirty="0">
                <a:solidFill>
                  <a:schemeClr val="tx1"/>
                </a:solidFill>
                <a:effectLst/>
                <a:latin typeface="+mn-lt"/>
                <a:ea typeface="+mn-ea"/>
                <a:cs typeface="+mn-cs"/>
              </a:rPr>
              <a:t>8. </a:t>
            </a:r>
            <a:r>
              <a:rPr lang="tr-TR" b="1" dirty="0"/>
              <a:t>Stratejik İş Planı,</a:t>
            </a:r>
            <a:r>
              <a:rPr lang="tr-TR" dirty="0"/>
              <a:t> şirketlerin, Gelişim Yol Haritalarında belirlenen hedefler doğrultusunda gerçekleştirecekleri faaliyetlerin, yöntemlerin ve bütçenin belirlendiği planı</a:t>
            </a:r>
            <a:r>
              <a:rPr lang="tr-TR" baseline="0" dirty="0"/>
              <a:t> ifade eder.</a:t>
            </a:r>
            <a:endParaRPr lang="tr-TR" dirty="0"/>
          </a:p>
          <a:p>
            <a:endParaRPr lang="tr-TR" dirty="0"/>
          </a:p>
          <a:p>
            <a:r>
              <a:rPr lang="tr-TR" b="1" dirty="0"/>
              <a:t>9. Şirket:</a:t>
            </a:r>
            <a:r>
              <a:rPr lang="tr-TR" dirty="0"/>
              <a:t> Türk Ticaret Kanunu hükümleri çerçevesinde ticari ve/veya sınai faaliyette bulunan şirketler, DTSŞ ve </a:t>
            </a:r>
            <a:r>
              <a:rPr lang="tr-TR" dirty="0" err="1"/>
              <a:t>SDŞ’ler</a:t>
            </a:r>
            <a:r>
              <a:rPr lang="tr-TR" dirty="0"/>
              <a:t>, Kooperatifler Kanunu ile Tarım Satış Kooperatif ve Birlikleri Hakkında Kanun hükümleri çerçevesinde ticari ve/veya sınai faaliyette bulunan kooperatif ve birlikleri</a:t>
            </a:r>
            <a:r>
              <a:rPr lang="tr-TR" baseline="0" dirty="0"/>
              <a:t> ifade eder.</a:t>
            </a:r>
            <a:endParaRPr lang="tr-TR" dirty="0"/>
          </a:p>
          <a:p>
            <a:endParaRPr lang="tr-TR" dirty="0"/>
          </a:p>
          <a:p>
            <a:r>
              <a:rPr lang="tr-TR" b="1" dirty="0"/>
              <a:t>10. TURQUALITY® Programı,</a:t>
            </a:r>
            <a:r>
              <a:rPr lang="tr-TR" dirty="0"/>
              <a:t> TURQUALITY®’</a:t>
            </a:r>
            <a:r>
              <a:rPr lang="tr-TR" dirty="0" err="1"/>
              <a:t>nin</a:t>
            </a:r>
            <a:r>
              <a:rPr lang="tr-TR" dirty="0"/>
              <a:t> ülkemizin rekabet avantajını elinde bulundurduğu markalaşma potansiyeli olan ürün gruplarının üretiminden pazarlamasına, satışından satış sonrası verilen hizmetlere kadar bütün süreçleri kapsayan bir destek sistemi haline getirilmesi ve böylece program kapsamındaki şirket markalarının konumlandırılması, konumlarının güçlendirilmesi ve bu markaların uluslararası pazarlara çıkışlarının hızlandırılması ile uluslararası pazarlarda Türk malı imajının oluşturulması ve yerleştirilmesini amaçlayan programı</a:t>
            </a:r>
            <a:r>
              <a:rPr lang="tr-TR" baseline="0" dirty="0"/>
              <a:t> ifade eder.</a:t>
            </a:r>
          </a:p>
          <a:p>
            <a:endParaRPr lang="tr-TR" baseline="0" dirty="0"/>
          </a:p>
          <a:p>
            <a:r>
              <a:rPr lang="tr-TR" b="1" dirty="0"/>
              <a:t>11. TURQUALITY® Sertifikası,</a:t>
            </a:r>
            <a:r>
              <a:rPr lang="tr-TR" dirty="0"/>
              <a:t> 2004/14 sayılı TURQUALITY® Sertifikasının Düzenlenmesine İlişkin Tebliğ’de belirtilen logoyu</a:t>
            </a:r>
            <a:r>
              <a:rPr lang="tr-TR" baseline="0" dirty="0"/>
              <a:t> ifade eder.</a:t>
            </a:r>
          </a:p>
          <a:p>
            <a:endParaRPr lang="tr-TR" baseline="0" dirty="0"/>
          </a:p>
          <a:p>
            <a:r>
              <a:rPr lang="tr-TR" b="1" dirty="0"/>
              <a:t>12. Üretici Birliği,</a:t>
            </a:r>
            <a:r>
              <a:rPr lang="tr-TR" dirty="0"/>
              <a:t> aynı imalat dalında faaliyette bulunan üretici şirketlerin kurduğu birlikleri</a:t>
            </a:r>
            <a:r>
              <a:rPr lang="tr-TR" baseline="0" dirty="0"/>
              <a:t> ifade eder.</a:t>
            </a:r>
          </a:p>
          <a:p>
            <a:endParaRPr lang="tr-TR" baseline="0" dirty="0"/>
          </a:p>
          <a:p>
            <a:r>
              <a:rPr lang="tr-TR" b="1" dirty="0"/>
              <a:t>13. Üretici Derneği, </a:t>
            </a:r>
            <a:r>
              <a:rPr lang="tr-TR" dirty="0"/>
              <a:t>aynı imalat dalında faaliyette bulunan üretici şirketlerin kurduğu dernekleri ifade eder.</a:t>
            </a:r>
            <a:endParaRPr lang="tr-TR" sz="1200" kern="1200" baseline="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r>
              <a:rPr lang="tr-TR" b="1" u="sng" dirty="0"/>
              <a:t>Çalışma Grupları ve Sekretarya </a:t>
            </a:r>
          </a:p>
          <a:p>
            <a:endParaRPr lang="tr-TR" dirty="0"/>
          </a:p>
          <a:p>
            <a:pPr marL="228600" indent="-228600">
              <a:buAutoNum type="arabicPeriod"/>
            </a:pPr>
            <a:r>
              <a:rPr lang="tr-TR" b="1" dirty="0"/>
              <a:t>TURQUALITY® Çalışma Grubu, </a:t>
            </a:r>
            <a:r>
              <a:rPr lang="tr-TR" dirty="0"/>
              <a:t>Bakanlık, TİM, İhracatçı Birlikleri, İBGS</a:t>
            </a:r>
            <a:r>
              <a:rPr lang="tr-TR" baseline="0" dirty="0"/>
              <a:t> </a:t>
            </a:r>
            <a:r>
              <a:rPr lang="tr-TR" dirty="0"/>
              <a:t>temsilcileri ile konusunda uzman kişilerden oluşur. TURQUALITY® Programının teknik çalışmalarını yürütür.</a:t>
            </a:r>
            <a:r>
              <a:rPr lang="tr-TR" b="1" dirty="0"/>
              <a:t> </a:t>
            </a:r>
          </a:p>
          <a:p>
            <a:pPr marL="228600" indent="-228600">
              <a:buAutoNum type="arabicPeriod"/>
            </a:pPr>
            <a:endParaRPr lang="tr-TR" b="1" dirty="0"/>
          </a:p>
          <a:p>
            <a:pPr marL="228600" indent="-228600">
              <a:buAutoNum type="arabicPeriod"/>
            </a:pPr>
            <a:r>
              <a:rPr lang="tr-TR" b="1" dirty="0"/>
              <a:t>TURQUALITY® </a:t>
            </a:r>
            <a:r>
              <a:rPr lang="tr-TR" b="1" dirty="0" err="1"/>
              <a:t>Sektörel</a:t>
            </a:r>
            <a:r>
              <a:rPr lang="tr-TR" b="1" dirty="0"/>
              <a:t> Çalışma Grubu,</a:t>
            </a:r>
            <a:r>
              <a:rPr lang="tr-TR" dirty="0"/>
              <a:t> Bakanlık, TİM, İhracatçı Birlikleri, İBGS temsilcileri ile konusunda uzman kişilerden oluşur. Kuruldukları sektörle ilgili TURQUALITY® Programının teknik çalışmalarını yürütür ve TURQUALITY® Çalışma Grubuna </a:t>
            </a:r>
            <a:r>
              <a:rPr lang="tr-TR" dirty="0" err="1"/>
              <a:t>istişari</a:t>
            </a:r>
            <a:r>
              <a:rPr lang="tr-TR" dirty="0"/>
              <a:t> nitelikte görüş bildirir. </a:t>
            </a:r>
          </a:p>
          <a:p>
            <a:pPr marL="228600" indent="-228600">
              <a:buAutoNum type="arabicPeriod"/>
            </a:pPr>
            <a:endParaRPr lang="tr-TR" b="1" dirty="0"/>
          </a:p>
          <a:p>
            <a:pPr marL="228600" indent="-228600">
              <a:buAutoNum type="arabicPeriod"/>
            </a:pPr>
            <a:r>
              <a:rPr lang="tr-TR" dirty="0"/>
              <a:t>Bahse</a:t>
            </a:r>
            <a:r>
              <a:rPr lang="tr-TR" baseline="0" dirty="0"/>
              <a:t> konu </a:t>
            </a:r>
            <a:r>
              <a:rPr lang="tr-TR" dirty="0"/>
              <a:t>Çalışma Gruplarının teşkili ile çalışma usul ve esasları Bakanlık tarafından belirlenir ve sekretarya görevi TURQUALITY® Sekretaryası tarafından yürütülür. </a:t>
            </a:r>
          </a:p>
          <a:p>
            <a:pPr marL="228600" indent="-228600">
              <a:buAutoNum type="arabicPeriod"/>
            </a:pPr>
            <a:endParaRPr lang="tr-TR" b="1" dirty="0"/>
          </a:p>
          <a:p>
            <a:pPr marL="228600" indent="-228600">
              <a:buAutoNum type="arabicPeriod"/>
            </a:pPr>
            <a:r>
              <a:rPr lang="tr-TR" b="1" dirty="0"/>
              <a:t>TURQUALITY® Sekretaryası,</a:t>
            </a:r>
            <a:r>
              <a:rPr lang="tr-TR" dirty="0"/>
              <a:t> TURQUALITY® Programının uygulanması konusundaki gerekli çalışmaları yürütmek ve koordinasyonu sağlamak amacıyla istihdam edilen elemanlardan teşkil eder.</a:t>
            </a:r>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altLang="tr-TR" dirty="0"/>
          </a:p>
        </p:txBody>
      </p:sp>
      <p:sp>
        <p:nvSpPr>
          <p:cNvPr id="76804" name="Slayt Numarası Yer Tutucusu 3"/>
          <p:cNvSpPr txBox="1">
            <a:spLocks noGrp="1"/>
          </p:cNvSpPr>
          <p:nvPr/>
        </p:nvSpPr>
        <p:spPr bwMode="auto">
          <a:xfrm>
            <a:off x="3849690" y="9429751"/>
            <a:ext cx="2946400" cy="496888"/>
          </a:xfrm>
          <a:prstGeom prst="rect">
            <a:avLst/>
          </a:prstGeom>
          <a:noFill/>
          <a:ln w="9525">
            <a:noFill/>
            <a:miter lim="800000"/>
            <a:headEnd/>
            <a:tailEnd/>
          </a:ln>
        </p:spPr>
        <p:txBody>
          <a:bodyPr anchor="b"/>
          <a:lstStyle/>
          <a:p>
            <a:pPr algn="r" eaLnBrk="1" hangingPunct="1"/>
            <a:fld id="{EC32E159-4228-497C-B5F1-E5DA326E3E0A}" type="slidenum">
              <a:rPr lang="en-US" altLang="tr-TR" sz="1200">
                <a:latin typeface="Calibri" pitchFamily="34" charset="0"/>
                <a:cs typeface="Arial" pitchFamily="34" charset="0"/>
              </a:rPr>
              <a:pPr algn="r" eaLnBrk="1" hangingPunct="1"/>
              <a:t>54</a:t>
            </a:fld>
            <a:endParaRPr lang="en-US" altLang="tr-TR" sz="1200">
              <a:latin typeface="Calibri" pitchFamily="34" charset="0"/>
              <a:cs typeface="Arial" pitchFamily="34" charset="0"/>
            </a:endParaRPr>
          </a:p>
        </p:txBody>
      </p:sp>
    </p:spTree>
    <p:extLst>
      <p:ext uri="{BB962C8B-B14F-4D97-AF65-F5344CB8AC3E}">
        <p14:creationId xmlns:p14="http://schemas.microsoft.com/office/powerpoint/2010/main" val="14846024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just"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tr-TR" sz="1200" b="1" dirty="0">
                <a:solidFill>
                  <a:prstClr val="white"/>
                </a:solidFill>
                <a:effectLst>
                  <a:outerShdw blurRad="38100" dist="38100" dir="2700000" algn="tl">
                    <a:srgbClr val="000000">
                      <a:alpha val="43137"/>
                    </a:srgbClr>
                  </a:outerShdw>
                </a:effectLst>
                <a:latin typeface="+mn-lt"/>
              </a:rPr>
              <a:t>MARKA VE TURQUALITY PROGRAMI FARKLARI </a:t>
            </a:r>
            <a:endParaRPr lang="tr-TR" sz="1200" b="1" dirty="0"/>
          </a:p>
          <a:p>
            <a:pPr marL="457200" indent="-457200" algn="just">
              <a:buFont typeface="Arial" panose="020B0604020202020204" pitchFamily="34" charset="0"/>
              <a:buChar char="•"/>
            </a:pPr>
            <a:endParaRPr lang="tr-TR" sz="1200" b="1" dirty="0">
              <a:solidFill>
                <a:sysClr val="windowText" lastClr="000000"/>
              </a:solidFill>
              <a:latin typeface="+mn-lt"/>
            </a:endParaRPr>
          </a:p>
          <a:p>
            <a:pPr marL="457200" indent="-457200" algn="just">
              <a:buFont typeface="Arial" panose="020B0604020202020204" pitchFamily="34" charset="0"/>
              <a:buChar char="•"/>
            </a:pPr>
            <a:r>
              <a:rPr lang="tr-TR" sz="1200" b="1" dirty="0">
                <a:solidFill>
                  <a:sysClr val="windowText" lastClr="000000"/>
                </a:solidFill>
                <a:latin typeface="+mn-lt"/>
              </a:rPr>
              <a:t>Yapılan ön inceleme çalışması neticesinde üst düzey olgunluk seviyesinde performans gösteren şirketler </a:t>
            </a:r>
            <a:r>
              <a:rPr lang="tr-TR" sz="1200" b="1" dirty="0" err="1">
                <a:solidFill>
                  <a:sysClr val="windowText" lastClr="000000"/>
                </a:solidFill>
                <a:latin typeface="+mn-lt"/>
              </a:rPr>
              <a:t>Turquality</a:t>
            </a:r>
            <a:r>
              <a:rPr lang="tr-TR" sz="1200" b="1" dirty="0">
                <a:solidFill>
                  <a:sysClr val="windowText" lastClr="000000"/>
                </a:solidFill>
                <a:latin typeface="+mn-lt"/>
              </a:rPr>
              <a:t> Programına, üst düzey olgunluk seviyesine sahip olmamakla birlikte belli bir seviyenin üzerinde yer alan şirketler Marka Programına kabul edilmektedir. </a:t>
            </a:r>
          </a:p>
          <a:p>
            <a:pPr marL="457200" indent="-457200" algn="just">
              <a:buFont typeface="Arial" panose="020B0604020202020204" pitchFamily="34" charset="0"/>
              <a:buChar char="•"/>
            </a:pPr>
            <a:r>
              <a:rPr lang="tr-TR" sz="1200" b="1" dirty="0" err="1">
                <a:solidFill>
                  <a:sysClr val="windowText" lastClr="000000"/>
                </a:solidFill>
                <a:latin typeface="+mn-lt"/>
              </a:rPr>
              <a:t>Turquality</a:t>
            </a:r>
            <a:r>
              <a:rPr lang="tr-TR" sz="1200" b="1" dirty="0">
                <a:solidFill>
                  <a:sysClr val="windowText" lastClr="000000"/>
                </a:solidFill>
                <a:latin typeface="+mn-lt"/>
              </a:rPr>
              <a:t> programı ile firmalar süresiz olarak destek (5 yıl boyunca kurumsal danışmanlık destekleri ve her bir hedef Pazar bazında 5’er yıl)  alabilirken, Marka programının süresi 4 yıl ile sınırlandırılmıştır.</a:t>
            </a:r>
          </a:p>
          <a:p>
            <a:pPr marL="457200" indent="-457200" algn="just">
              <a:buFont typeface="Arial" panose="020B0604020202020204" pitchFamily="34" charset="0"/>
              <a:buChar char="•"/>
            </a:pPr>
            <a:r>
              <a:rPr lang="tr-TR" sz="1200" b="1" dirty="0">
                <a:solidFill>
                  <a:sysClr val="windowText" lastClr="000000"/>
                </a:solidFill>
                <a:latin typeface="+mn-lt"/>
              </a:rPr>
              <a:t>İki programda şirketlerin alabileceği destek üst limitleri farklılık göstermektedir.</a:t>
            </a:r>
          </a:p>
          <a:p>
            <a:endParaRPr lang="tr-TR" dirty="0"/>
          </a:p>
        </p:txBody>
      </p:sp>
      <p:sp>
        <p:nvSpPr>
          <p:cNvPr id="4" name="Slayt Numarası Yer Tutucusu 3"/>
          <p:cNvSpPr>
            <a:spLocks noGrp="1"/>
          </p:cNvSpPr>
          <p:nvPr>
            <p:ph type="sldNum" sz="quarter" idx="10"/>
          </p:nvPr>
        </p:nvSpPr>
        <p:spPr/>
        <p:txBody>
          <a:bodyPr/>
          <a:lstStyle/>
          <a:p>
            <a:pPr>
              <a:defRPr/>
            </a:pPr>
            <a:fld id="{E0FE8451-306F-4C9B-A0DD-03B4AFD64E90}" type="slidenum">
              <a:rPr lang="en-US" altLang="tr-TR" smtClean="0"/>
              <a:pPr>
                <a:defRPr/>
              </a:pPr>
              <a:t>55</a:t>
            </a:fld>
            <a:endParaRPr lang="en-US" altLang="tr-TR"/>
          </a:p>
        </p:txBody>
      </p:sp>
    </p:spTree>
    <p:extLst>
      <p:ext uri="{BB962C8B-B14F-4D97-AF65-F5344CB8AC3E}">
        <p14:creationId xmlns:p14="http://schemas.microsoft.com/office/powerpoint/2010/main" val="28787030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ayt Görüntüsü Yer Tutucusu 1"/>
          <p:cNvSpPr>
            <a:spLocks noGrp="1" noRot="1" noChangeAspect="1"/>
          </p:cNvSpPr>
          <p:nvPr>
            <p:ph type="sldImg"/>
          </p:nvPr>
        </p:nvSpPr>
        <p:spPr bwMode="auto">
          <a:xfrm>
            <a:off x="915988" y="742950"/>
            <a:ext cx="4965700" cy="3725863"/>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Not Yer Tutucusu 2"/>
          <p:cNvSpPr>
            <a:spLocks noGrp="1"/>
          </p:cNvSpPr>
          <p:nvPr>
            <p:ph type="body" idx="1"/>
          </p:nvPr>
        </p:nvSpPr>
        <p:spPr/>
        <p:txBody>
          <a:bodyPr wrap="square" numCol="1" anchor="t" anchorCtr="0" compatLnSpc="1">
            <a:prstTxWarp prst="textNoShape">
              <a:avLst/>
            </a:prstTxWarp>
          </a:bodyPr>
          <a:lstStyle/>
          <a:p>
            <a:endParaRPr lang="tr-TR" sz="1000" dirty="0"/>
          </a:p>
        </p:txBody>
      </p:sp>
      <p:sp>
        <p:nvSpPr>
          <p:cNvPr id="4" name="Slayt Numarası Yer Tutucusu 3"/>
          <p:cNvSpPr>
            <a:spLocks noGrp="1"/>
          </p:cNvSpPr>
          <p:nvPr>
            <p:ph type="sldNum" sz="quarter" idx="5"/>
          </p:nvPr>
        </p:nvSpPr>
        <p:spPr/>
        <p:txBody>
          <a:bodyPr/>
          <a:lstStyle/>
          <a:p>
            <a:pPr>
              <a:defRPr/>
            </a:pPr>
            <a:fld id="{163BFEC6-D304-447B-80DA-7B9EC21507F7}" type="slidenum">
              <a:rPr lang="en-US">
                <a:solidFill>
                  <a:prstClr val="black"/>
                </a:solidFill>
              </a:rPr>
              <a:pPr>
                <a:defRPr/>
              </a:pPr>
              <a:t>56</a:t>
            </a:fld>
            <a:endParaRPr lang="en-US">
              <a:solidFill>
                <a:prstClr val="black"/>
              </a:solidFill>
            </a:endParaRPr>
          </a:p>
        </p:txBody>
      </p:sp>
    </p:spTree>
    <p:extLst>
      <p:ext uri="{BB962C8B-B14F-4D97-AF65-F5344CB8AC3E}">
        <p14:creationId xmlns:p14="http://schemas.microsoft.com/office/powerpoint/2010/main" val="245788881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ayt Görüntüsü Yer Tutucusu 1"/>
          <p:cNvSpPr>
            <a:spLocks noGrp="1" noRot="1" noChangeAspect="1"/>
          </p:cNvSpPr>
          <p:nvPr>
            <p:ph type="sldImg"/>
          </p:nvPr>
        </p:nvSpPr>
        <p:spPr bwMode="auto">
          <a:xfrm>
            <a:off x="915988" y="742950"/>
            <a:ext cx="4965700" cy="3725863"/>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Not Yer Tutucusu 2"/>
          <p:cNvSpPr>
            <a:spLocks noGrp="1"/>
          </p:cNvSpPr>
          <p:nvPr>
            <p:ph type="body" idx="1"/>
          </p:nvPr>
        </p:nvSpPr>
        <p:spPr/>
        <p:txBody>
          <a:bodyPr wrap="square" numCol="1" anchor="t" anchorCtr="0" compatLnSpc="1">
            <a:prstTxWarp prst="textNoShape">
              <a:avLst/>
            </a:prstTxWarp>
          </a:bodyPr>
          <a:lstStyle/>
          <a:p>
            <a:endParaRPr lang="tr-TR" sz="1000" dirty="0"/>
          </a:p>
        </p:txBody>
      </p:sp>
      <p:sp>
        <p:nvSpPr>
          <p:cNvPr id="4" name="Slayt Numarası Yer Tutucusu 3"/>
          <p:cNvSpPr>
            <a:spLocks noGrp="1"/>
          </p:cNvSpPr>
          <p:nvPr>
            <p:ph type="sldNum" sz="quarter" idx="5"/>
          </p:nvPr>
        </p:nvSpPr>
        <p:spPr/>
        <p:txBody>
          <a:bodyPr/>
          <a:lstStyle/>
          <a:p>
            <a:pPr>
              <a:defRPr/>
            </a:pPr>
            <a:fld id="{163BFEC6-D304-447B-80DA-7B9EC21507F7}" type="slidenum">
              <a:rPr lang="en-US">
                <a:solidFill>
                  <a:prstClr val="black"/>
                </a:solidFill>
              </a:rPr>
              <a:pPr>
                <a:defRPr/>
              </a:pPr>
              <a:t>57</a:t>
            </a:fld>
            <a:endParaRPr lang="en-US">
              <a:solidFill>
                <a:prstClr val="black"/>
              </a:solidFill>
            </a:endParaRPr>
          </a:p>
        </p:txBody>
      </p:sp>
    </p:spTree>
    <p:extLst>
      <p:ext uri="{BB962C8B-B14F-4D97-AF65-F5344CB8AC3E}">
        <p14:creationId xmlns:p14="http://schemas.microsoft.com/office/powerpoint/2010/main" val="95957102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E0FE8451-306F-4C9B-A0DD-03B4AFD64E90}" type="slidenum">
              <a:rPr lang="en-US" altLang="tr-TR" smtClean="0"/>
              <a:pPr>
                <a:defRPr/>
              </a:pPr>
              <a:t>58</a:t>
            </a:fld>
            <a:endParaRPr lang="en-US" altLang="tr-TR"/>
          </a:p>
        </p:txBody>
      </p:sp>
    </p:spTree>
    <p:extLst>
      <p:ext uri="{BB962C8B-B14F-4D97-AF65-F5344CB8AC3E}">
        <p14:creationId xmlns:p14="http://schemas.microsoft.com/office/powerpoint/2010/main" val="329089472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66563" name="Not Yer Tutucusu 2"/>
          <p:cNvSpPr>
            <a:spLocks noGrp="1"/>
          </p:cNvSpPr>
          <p:nvPr>
            <p:ph type="body" idx="1"/>
          </p:nvPr>
        </p:nvSpPr>
        <p:spPr bwMode="auto">
          <a:noFill/>
        </p:spPr>
        <p:txBody>
          <a:bodyPr wrap="square" numCol="1" anchor="t" anchorCtr="0" compatLnSpc="1">
            <a:prstTxWarp prst="textNoShape">
              <a:avLst/>
            </a:prstTxWarp>
          </a:bodyPr>
          <a:lstStyle/>
          <a:p>
            <a:endParaRPr lang="tr-TR" altLang="tr-TR" dirty="0"/>
          </a:p>
        </p:txBody>
      </p:sp>
      <p:sp>
        <p:nvSpPr>
          <p:cNvPr id="66564" name="Slayt Numarası Yer Tutucusu 3"/>
          <p:cNvSpPr txBox="1">
            <a:spLocks noGrp="1"/>
          </p:cNvSpPr>
          <p:nvPr/>
        </p:nvSpPr>
        <p:spPr bwMode="auto">
          <a:xfrm>
            <a:off x="3849690" y="9429751"/>
            <a:ext cx="2946400" cy="496888"/>
          </a:xfrm>
          <a:prstGeom prst="rect">
            <a:avLst/>
          </a:prstGeom>
          <a:noFill/>
          <a:ln w="9525">
            <a:noFill/>
            <a:miter lim="800000"/>
            <a:headEnd/>
            <a:tailEnd/>
          </a:ln>
        </p:spPr>
        <p:txBody>
          <a:bodyPr anchor="b"/>
          <a:lstStyle/>
          <a:p>
            <a:pPr algn="r" eaLnBrk="1" hangingPunct="1"/>
            <a:fld id="{220D245C-A81B-498E-9636-FE5A3135CC90}" type="slidenum">
              <a:rPr lang="en-US" altLang="tr-TR" sz="1200">
                <a:latin typeface="Calibri" pitchFamily="34" charset="0"/>
                <a:cs typeface="Arial" pitchFamily="34" charset="0"/>
              </a:rPr>
              <a:pPr algn="r" eaLnBrk="1" hangingPunct="1"/>
              <a:t>59</a:t>
            </a:fld>
            <a:endParaRPr lang="en-US" altLang="tr-TR" sz="1200">
              <a:latin typeface="Calibri" pitchFamily="34" charset="0"/>
              <a:cs typeface="Arial" pitchFamily="34" charset="0"/>
            </a:endParaRPr>
          </a:p>
        </p:txBody>
      </p:sp>
    </p:spTree>
    <p:extLst>
      <p:ext uri="{BB962C8B-B14F-4D97-AF65-F5344CB8AC3E}">
        <p14:creationId xmlns:p14="http://schemas.microsoft.com/office/powerpoint/2010/main" val="130297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9395" name="Not Yer Tutucusu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a:t>Destek Süreci</a:t>
            </a:r>
          </a:p>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a:p>
            <a:pPr marL="233309" marR="0" indent="-233309" algn="l" defTabSz="914400" rtl="0" eaLnBrk="1" fontAlgn="auto" latinLnBrk="0" hangingPunct="1">
              <a:lnSpc>
                <a:spcPct val="100000"/>
              </a:lnSpc>
              <a:spcBef>
                <a:spcPts val="0"/>
              </a:spcBef>
              <a:spcAft>
                <a:spcPts val="0"/>
              </a:spcAft>
              <a:buClrTx/>
              <a:buSzTx/>
              <a:buFontTx/>
              <a:buAutoNum type="arabicPeriod"/>
              <a:tabLst/>
              <a:defRPr/>
            </a:pPr>
            <a:r>
              <a:rPr lang="tr-TR" dirty="0"/>
              <a:t>UR-GE projesi, «İşbirliği Kuruluşlarınca, üyesi şirketlere yönelik olarak yürütülen; amacı, kapsamı, süresi ile bütçesi belirlenmiş ihtiyaç analizi, istihdam, eğitim, danışmanlık, tanıtım, yurtdışı pazarlama ve alım heyeti faaliyetlerinden oluşan </a:t>
            </a:r>
            <a:r>
              <a:rPr lang="tr-TR" dirty="0" err="1"/>
              <a:t>proje»yi</a:t>
            </a:r>
            <a:r>
              <a:rPr lang="tr-TR" dirty="0"/>
              <a:t> ifade etmektedir. </a:t>
            </a:r>
          </a:p>
          <a:p>
            <a:pPr marL="233309" indent="-233309">
              <a:buAutoNum type="arabicPeriod"/>
            </a:pPr>
            <a:r>
              <a:rPr lang="tr-TR" dirty="0"/>
              <a:t>UR-GE desteğine ilişkin süreç, ilgili İşbirliği Kuruluşu tarafından Bakanlığımıza UR-GE projesi başvurusunda bulunulması ile başlar.</a:t>
            </a:r>
          </a:p>
          <a:p>
            <a:pPr marL="233309" indent="-233309">
              <a:buAutoNum type="arabicPeriod"/>
            </a:pPr>
            <a:r>
              <a:rPr lang="tr-TR" dirty="0"/>
              <a:t>Bakanlığımız temsilcilerinden oluşan «Proje Değerlendirme Komisyonu», proje başvurusunu ve projede yer alan her bir faaliyet başvurusunu («ihtiyaç analizi, istihdam, tanıtım, eğitim, danışmanlık, yurtdışı pazarlama, alım heyeti ve bireysel danışmanlık faaliyetlerini»), ihracat stratejisi ve politikaları çerçevesinde içerik, amaca uygunluk, bütçe ve İşbirliği Kuruluşunun proje yönetim kapasitesi açısından değerlendirir ve uygun görürse, kabul eder. </a:t>
            </a:r>
          </a:p>
          <a:p>
            <a:pPr marL="233309" indent="-233309">
              <a:buAutoNum type="arabicPeriod"/>
            </a:pPr>
            <a:r>
              <a:rPr lang="tr-TR" dirty="0"/>
              <a:t>Projenin onaylamasını müteakip İşbirliği Kuruluşu projeye başlayabilir. </a:t>
            </a:r>
          </a:p>
          <a:p>
            <a:pPr marL="233309" indent="-233309">
              <a:buAutoNum type="arabicPeriod"/>
            </a:pPr>
            <a:r>
              <a:rPr lang="tr-TR" dirty="0"/>
              <a:t>Projenin başlangıç tarihi ilk faaliyetin onaylanıp İşbirliği Kuruluşuna bildirim yapıldığı tarihtir.</a:t>
            </a:r>
          </a:p>
          <a:p>
            <a:pPr marL="233309" indent="-233309">
              <a:buAutoNum type="arabicPeriod"/>
            </a:pPr>
            <a:r>
              <a:rPr lang="tr-TR" dirty="0"/>
              <a:t>«Yatırımlarda Devlet Yardımları Hakkındaki Karar» (ya da «Yatırım Teşvik Uygulamalarında Bölgeler») çerçevesinde ülkemizin daha az gelişmiş bölge illerinde bulunan İşbirliği Kuruluşlarının projelerinde en az 5 (beş) şirketin, diğer illerde bulunan İşbirliği Kuruluşlarının projelerinde ise en az 10 (on) şirketin yer alması gerekmektedir. </a:t>
            </a:r>
          </a:p>
          <a:p>
            <a:pPr marL="233309" indent="-233309">
              <a:buAutoNum type="arabicPeriod"/>
            </a:pPr>
            <a:r>
              <a:rPr lang="tr-TR" dirty="0"/>
              <a:t>İşbirliği Kuruluşu, diğer bir İşbirliği Kuruluşu ile birlikte ortak proje başvurusunda bulunabilir. Projede başvuru sahibi İşbirliği Kuruluşunun ve varsa projede ortak olarak yer alan İşbirliği Kuruluşunun üyeleri yer alabilir.</a:t>
            </a:r>
          </a:p>
          <a:p>
            <a:pPr marL="233309" indent="-233309">
              <a:buAutoNum type="arabicPeriod"/>
            </a:pPr>
            <a:r>
              <a:rPr lang="tr-TR" dirty="0"/>
              <a:t>UR-GE Projelerinin süresi 3 yıldır. Proje süresi, Proje Değerlendirme Komisyonu tarafından projenin performansına göre 2 yıla kadar uzatılabilir. </a:t>
            </a:r>
          </a:p>
          <a:p>
            <a:pPr marL="233309" indent="-233309">
              <a:buAutoNum type="arabicPeriod"/>
            </a:pPr>
            <a:r>
              <a:rPr lang="tr-TR" dirty="0"/>
              <a:t>İşbirliği Kuruluşları, destek ödemelerine ilişkin başvurularını ilgili İncelemeci Kuruluşa (İhracatçı</a:t>
            </a:r>
            <a:r>
              <a:rPr lang="tr-TR" baseline="0" dirty="0"/>
              <a:t> Birliği Genel Sekreterliğine) </a:t>
            </a:r>
            <a:r>
              <a:rPr lang="tr-TR" dirty="0"/>
              <a:t>yapar. Başvurular ilgili İhracatçı Birlikleri Genel Sekreterliği tarafından sonuçlandırılır. </a:t>
            </a:r>
          </a:p>
          <a:p>
            <a:pPr marL="233309" marR="0" indent="-233309" algn="l" defTabSz="914400" rtl="0" eaLnBrk="1" fontAlgn="auto" latinLnBrk="0" hangingPunct="1">
              <a:lnSpc>
                <a:spcPct val="100000"/>
              </a:lnSpc>
              <a:spcBef>
                <a:spcPts val="0"/>
              </a:spcBef>
              <a:spcAft>
                <a:spcPts val="0"/>
              </a:spcAft>
              <a:buClrTx/>
              <a:buSzTx/>
              <a:buFontTx/>
              <a:buAutoNum type="arabicPeriod"/>
              <a:tabLst/>
              <a:defRPr/>
            </a:pPr>
            <a:r>
              <a:rPr lang="tr-TR" b="1" dirty="0"/>
              <a:t>Bir</a:t>
            </a:r>
            <a:r>
              <a:rPr lang="tr-TR" dirty="0"/>
              <a:t> </a:t>
            </a:r>
            <a:r>
              <a:rPr lang="tr-TR" sz="1200" b="1" kern="1200" dirty="0">
                <a:solidFill>
                  <a:schemeClr val="tx1"/>
                </a:solidFill>
                <a:effectLst/>
                <a:latin typeface="+mn-lt"/>
                <a:ea typeface="+mn-ea"/>
                <a:cs typeface="+mn-cs"/>
              </a:rPr>
              <a:t>firma aynı anda sadece bir UR-GE projesinde katılımcı olarak yer alabilmektedir.</a:t>
            </a:r>
            <a:endParaRPr lang="tr-TR" dirty="0"/>
          </a:p>
          <a:p>
            <a:pPr marL="0" indent="0">
              <a:buNone/>
            </a:pPr>
            <a:endParaRPr lang="tr-TR" dirty="0"/>
          </a:p>
          <a:p>
            <a:pPr eaLnBrk="1" hangingPunct="1">
              <a:spcBef>
                <a:spcPct val="0"/>
              </a:spcBef>
            </a:pPr>
            <a:endParaRPr lang="tr-TR" dirty="0"/>
          </a:p>
        </p:txBody>
      </p:sp>
      <p:sp>
        <p:nvSpPr>
          <p:cNvPr id="59396" name="Slayt Numarası Yer Tutucusu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0"/>
              </a:spcBef>
              <a:spcAft>
                <a:spcPct val="0"/>
              </a:spcAft>
              <a:defRPr sz="1400">
                <a:solidFill>
                  <a:schemeClr val="tx1"/>
                </a:solidFill>
                <a:latin typeface="Arial" charset="0"/>
              </a:defRPr>
            </a:lvl6pPr>
            <a:lvl7pPr marL="2971800" indent="-228600" algn="ctr" eaLnBrk="0" fontAlgn="base" hangingPunct="0">
              <a:spcBef>
                <a:spcPct val="0"/>
              </a:spcBef>
              <a:spcAft>
                <a:spcPct val="0"/>
              </a:spcAft>
              <a:defRPr sz="1400">
                <a:solidFill>
                  <a:schemeClr val="tx1"/>
                </a:solidFill>
                <a:latin typeface="Arial" charset="0"/>
              </a:defRPr>
            </a:lvl7pPr>
            <a:lvl8pPr marL="3429000" indent="-228600" algn="ctr" eaLnBrk="0" fontAlgn="base" hangingPunct="0">
              <a:spcBef>
                <a:spcPct val="0"/>
              </a:spcBef>
              <a:spcAft>
                <a:spcPct val="0"/>
              </a:spcAft>
              <a:defRPr sz="1400">
                <a:solidFill>
                  <a:schemeClr val="tx1"/>
                </a:solidFill>
                <a:latin typeface="Arial" charset="0"/>
              </a:defRPr>
            </a:lvl8pPr>
            <a:lvl9pPr marL="3886200" indent="-228600" algn="ctr" eaLnBrk="0" fontAlgn="base" hangingPunct="0">
              <a:spcBef>
                <a:spcPct val="0"/>
              </a:spcBef>
              <a:spcAft>
                <a:spcPct val="0"/>
              </a:spcAft>
              <a:defRPr sz="1400">
                <a:solidFill>
                  <a:schemeClr val="tx1"/>
                </a:solidFill>
                <a:latin typeface="Arial" charset="0"/>
              </a:defRPr>
            </a:lvl9pPr>
          </a:lstStyle>
          <a:p>
            <a:pPr eaLnBrk="1" hangingPunct="1"/>
            <a:fld id="{B74C3707-EAF3-407D-B5DC-506F3A2B2C20}" type="slidenum">
              <a:rPr lang="tr-TR" sz="1200" smtClean="0">
                <a:solidFill>
                  <a:prstClr val="black"/>
                </a:solidFill>
              </a:rPr>
              <a:pPr eaLnBrk="1" hangingPunct="1"/>
              <a:t>6</a:t>
            </a:fld>
            <a:endParaRPr lang="tr-TR" sz="1200">
              <a:solidFill>
                <a:prstClr val="black"/>
              </a:solidFill>
            </a:endParaRPr>
          </a:p>
        </p:txBody>
      </p:sp>
    </p:spTree>
    <p:extLst>
      <p:ext uri="{BB962C8B-B14F-4D97-AF65-F5344CB8AC3E}">
        <p14:creationId xmlns:p14="http://schemas.microsoft.com/office/powerpoint/2010/main" val="27968585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tr-TR" sz="1200" kern="1200" dirty="0">
                <a:solidFill>
                  <a:schemeClr val="tx1"/>
                </a:solidFill>
                <a:effectLst/>
                <a:latin typeface="+mn-lt"/>
                <a:ea typeface="+mn-ea"/>
                <a:cs typeface="+mn-cs"/>
              </a:rPr>
              <a:t>Şirketlerin küresel firmalarla tedarikçi ilişkisi kurmalarını sağlamak üzere yapacakları harcamaları; proje bazlı olarak 2 yıl süresince % 50 oranında ve toplamda 1.000.000 ABD Dolarına kadar desteklenmektedir.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tr-TR" sz="1200" kern="1200" dirty="0">
                <a:solidFill>
                  <a:schemeClr val="tx1"/>
                </a:solidFill>
                <a:effectLst/>
                <a:latin typeface="+mn-lt"/>
                <a:ea typeface="+mn-ea"/>
                <a:cs typeface="+mn-cs"/>
              </a:rPr>
              <a:t>Bir şirketin azami bir projesi destekten faydalanabilmektedir.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tr-TR" sz="1200" kern="1200" dirty="0">
                <a:solidFill>
                  <a:schemeClr val="tx1"/>
                </a:solidFill>
                <a:effectLst/>
                <a:latin typeface="+mn-lt"/>
                <a:ea typeface="+mn-ea"/>
                <a:cs typeface="+mn-cs"/>
              </a:rPr>
              <a:t>Destek başvuruları İhracatçı Birlikleri Genel Sekterlikleri tarafından sonuçlandırılır.</a:t>
            </a:r>
          </a:p>
          <a:p>
            <a:endParaRPr lang="tr-TR" dirty="0"/>
          </a:p>
        </p:txBody>
      </p:sp>
      <p:sp>
        <p:nvSpPr>
          <p:cNvPr id="4" name="Slayt Numarası Yer Tutucusu 3"/>
          <p:cNvSpPr>
            <a:spLocks noGrp="1"/>
          </p:cNvSpPr>
          <p:nvPr>
            <p:ph type="sldNum" sz="quarter" idx="10"/>
          </p:nvPr>
        </p:nvSpPr>
        <p:spPr/>
        <p:txBody>
          <a:bodyPr/>
          <a:lstStyle/>
          <a:p>
            <a:pPr>
              <a:defRPr/>
            </a:pPr>
            <a:fld id="{E0FE8451-306F-4C9B-A0DD-03B4AFD64E90}" type="slidenum">
              <a:rPr lang="en-US" altLang="tr-TR" smtClean="0"/>
              <a:pPr>
                <a:defRPr/>
              </a:pPr>
              <a:t>60</a:t>
            </a:fld>
            <a:endParaRPr lang="en-US" altLang="tr-TR"/>
          </a:p>
        </p:txBody>
      </p:sp>
    </p:spTree>
    <p:extLst>
      <p:ext uri="{BB962C8B-B14F-4D97-AF65-F5344CB8AC3E}">
        <p14:creationId xmlns:p14="http://schemas.microsoft.com/office/powerpoint/2010/main" val="334235661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E0FE8451-306F-4C9B-A0DD-03B4AFD64E90}" type="slidenum">
              <a:rPr lang="en-US" altLang="tr-TR" smtClean="0"/>
              <a:pPr>
                <a:defRPr/>
              </a:pPr>
              <a:t>61</a:t>
            </a:fld>
            <a:endParaRPr lang="en-US" altLang="tr-TR"/>
          </a:p>
        </p:txBody>
      </p:sp>
    </p:spTree>
    <p:extLst>
      <p:ext uri="{BB962C8B-B14F-4D97-AF65-F5344CB8AC3E}">
        <p14:creationId xmlns:p14="http://schemas.microsoft.com/office/powerpoint/2010/main" val="87153994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73731" name="Not Yer Tutucusu 2"/>
          <p:cNvSpPr>
            <a:spLocks noGrp="1"/>
          </p:cNvSpPr>
          <p:nvPr>
            <p:ph type="body" idx="1"/>
          </p:nvPr>
        </p:nvSpPr>
        <p:spPr bwMode="auto">
          <a:noFill/>
        </p:spPr>
        <p:txBody>
          <a:bodyPr wrap="square" numCol="1" anchor="t" anchorCtr="0" compatLnSpc="1">
            <a:prstTxWarp prst="textNoShape">
              <a:avLst/>
            </a:prstTxWarp>
          </a:bodyPr>
          <a:lstStyle/>
          <a:p>
            <a:pPr lvl="0"/>
            <a:r>
              <a:rPr lang="tr-TR" sz="1200" kern="1200" dirty="0">
                <a:solidFill>
                  <a:schemeClr val="tx1"/>
                </a:solidFill>
                <a:effectLst/>
                <a:latin typeface="+mn-lt"/>
                <a:ea typeface="+mn-ea"/>
                <a:cs typeface="+mn-cs"/>
              </a:rPr>
              <a:t>Destek süresi 5 yıl olup üstün performans gösteren </a:t>
            </a:r>
            <a:r>
              <a:rPr lang="tr-TR" sz="1200" kern="1200" dirty="0" err="1">
                <a:solidFill>
                  <a:schemeClr val="tx1"/>
                </a:solidFill>
                <a:effectLst/>
                <a:latin typeface="+mn-lt"/>
                <a:ea typeface="+mn-ea"/>
                <a:cs typeface="+mn-cs"/>
              </a:rPr>
              <a:t>TTM’lere</a:t>
            </a:r>
            <a:r>
              <a:rPr lang="tr-TR" sz="1200" kern="1200" dirty="0">
                <a:solidFill>
                  <a:schemeClr val="tx1"/>
                </a:solidFill>
                <a:effectLst/>
                <a:latin typeface="+mn-lt"/>
                <a:ea typeface="+mn-ea"/>
                <a:cs typeface="+mn-cs"/>
              </a:rPr>
              <a:t> ilave 5 yıl destek verilebilecektir.</a:t>
            </a:r>
          </a:p>
          <a:p>
            <a:pPr lvl="0"/>
            <a:r>
              <a:rPr lang="tr-TR" sz="1200" kern="1200" dirty="0" err="1">
                <a:solidFill>
                  <a:schemeClr val="tx1"/>
                </a:solidFill>
                <a:effectLst/>
                <a:latin typeface="+mn-lt"/>
                <a:ea typeface="+mn-ea"/>
                <a:cs typeface="+mn-cs"/>
              </a:rPr>
              <a:t>TTM’ler</a:t>
            </a:r>
            <a:r>
              <a:rPr lang="tr-TR" sz="1200" kern="1200" dirty="0">
                <a:solidFill>
                  <a:schemeClr val="tx1"/>
                </a:solidFill>
                <a:effectLst/>
                <a:latin typeface="+mn-lt"/>
                <a:ea typeface="+mn-ea"/>
                <a:cs typeface="+mn-cs"/>
              </a:rPr>
              <a:t>, işbirliği kuruluşu liderliğinde firmalarımızın yurtdışı pazarlara girişte faydalanabilecekleri, söz konusu pazarlardaki dağıtım kanalları ağımızın güçlendirilmesine yönelik çok boyutlu bir destek mekanizmasıdır.</a:t>
            </a:r>
          </a:p>
          <a:p>
            <a:pPr lvl="0"/>
            <a:r>
              <a:rPr lang="tr-TR" sz="1200" kern="1200" dirty="0">
                <a:solidFill>
                  <a:schemeClr val="tx1"/>
                </a:solidFill>
                <a:effectLst/>
                <a:latin typeface="+mn-lt"/>
                <a:ea typeface="+mn-ea"/>
                <a:cs typeface="+mn-cs"/>
              </a:rPr>
              <a:t>Türkiye Ticaret Merkezlerine ilişkin destek oranı, Bakanlığımızca belirlenen Hedef ve Öncelikli ülkelerde % 75, diğer ülkelerde % 60’dır.</a:t>
            </a:r>
          </a:p>
          <a:p>
            <a:pPr lvl="0"/>
            <a:r>
              <a:rPr lang="tr-TR" sz="1200" kern="1200" dirty="0">
                <a:solidFill>
                  <a:schemeClr val="tx1"/>
                </a:solidFill>
                <a:effectLst/>
                <a:latin typeface="+mn-lt"/>
                <a:ea typeface="+mn-ea"/>
                <a:cs typeface="+mn-cs"/>
              </a:rPr>
              <a:t>Bugüne kadar 14 TTM Projesi destek kapsamına alınmış olup, Dubai/BAE’de 3, Tahran/İran’da 4 ve New York/ ABD’de 4, </a:t>
            </a:r>
            <a:r>
              <a:rPr lang="tr-TR" sz="1200" kern="1200" dirty="0" err="1">
                <a:solidFill>
                  <a:schemeClr val="tx1"/>
                </a:solidFill>
                <a:effectLst/>
                <a:latin typeface="+mn-lt"/>
                <a:ea typeface="+mn-ea"/>
                <a:cs typeface="+mn-cs"/>
              </a:rPr>
              <a:t>Şikago</a:t>
            </a:r>
            <a:r>
              <a:rPr lang="tr-TR" sz="1200" kern="1200" dirty="0">
                <a:solidFill>
                  <a:schemeClr val="tx1"/>
                </a:solidFill>
                <a:effectLst/>
                <a:latin typeface="+mn-lt"/>
                <a:ea typeface="+mn-ea"/>
                <a:cs typeface="+mn-cs"/>
              </a:rPr>
              <a:t>/ABD’de 1 olmak üzere toplamda 12 TTM projesi faaliyete geçmiştir. Londra/İngiltere için 2 </a:t>
            </a:r>
            <a:r>
              <a:rPr lang="tr-TR" sz="1200" kern="1200" dirty="0" err="1">
                <a:solidFill>
                  <a:schemeClr val="tx1"/>
                </a:solidFill>
                <a:effectLst/>
                <a:latin typeface="+mn-lt"/>
                <a:ea typeface="+mn-ea"/>
                <a:cs typeface="+mn-cs"/>
              </a:rPr>
              <a:t>TTM’nin</a:t>
            </a:r>
            <a:r>
              <a:rPr lang="tr-TR" sz="1200" kern="1200" dirty="0">
                <a:solidFill>
                  <a:schemeClr val="tx1"/>
                </a:solidFill>
                <a:effectLst/>
                <a:latin typeface="+mn-lt"/>
                <a:ea typeface="+mn-ea"/>
                <a:cs typeface="+mn-cs"/>
              </a:rPr>
              <a:t> kurulum çalışması devam etmektedir.</a:t>
            </a:r>
          </a:p>
          <a:p>
            <a:endParaRPr lang="tr-TR" altLang="tr-TR" dirty="0"/>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tr-TR" sz="1200" kern="1200" dirty="0">
                <a:solidFill>
                  <a:schemeClr val="tx1"/>
                </a:solidFill>
                <a:effectLst/>
                <a:latin typeface="+mn-lt"/>
                <a:ea typeface="+mn-ea"/>
                <a:cs typeface="+mn-cs"/>
              </a:rPr>
              <a:t>Türkiye Ticaret Merkezi: Kuruluş ve işleyişine ilişkin usul ve esasları Bakanlıkça belirlenen, işletici şirket tarafından yurt dışında açılan, Kullanıcı Şirketlerin Türkiye’de üretilen ürünlerinin tanıtım ve pazarlanmasında etkinlik sağlanması amacıyla mağaza/ofis/depo/</a:t>
            </a:r>
            <a:r>
              <a:rPr lang="tr-TR" sz="1200" kern="1200" dirty="0" err="1">
                <a:solidFill>
                  <a:schemeClr val="tx1"/>
                </a:solidFill>
                <a:effectLst/>
                <a:latin typeface="+mn-lt"/>
                <a:ea typeface="+mn-ea"/>
                <a:cs typeface="+mn-cs"/>
              </a:rPr>
              <a:t>showroom</a:t>
            </a:r>
            <a:r>
              <a:rPr lang="tr-TR" sz="1200" kern="1200" dirty="0">
                <a:solidFill>
                  <a:schemeClr val="tx1"/>
                </a:solidFill>
                <a:effectLst/>
                <a:latin typeface="+mn-lt"/>
                <a:ea typeface="+mn-ea"/>
                <a:cs typeface="+mn-cs"/>
              </a:rPr>
              <a:t> birimlerini bulunduran ve danışmanlık/iş geliştirme hizmetlerinin sunulduğu merkezleri</a:t>
            </a:r>
            <a:r>
              <a:rPr lang="tr-TR" sz="1200" kern="1200" baseline="0" dirty="0">
                <a:solidFill>
                  <a:schemeClr val="tx1"/>
                </a:solidFill>
                <a:effectLst/>
                <a:latin typeface="+mn-lt"/>
                <a:ea typeface="+mn-ea"/>
                <a:cs typeface="+mn-cs"/>
              </a:rPr>
              <a:t> ifade eder.</a:t>
            </a:r>
            <a:endParaRPr lang="tr-TR" sz="1200" kern="1200" dirty="0">
              <a:solidFill>
                <a:schemeClr val="tx1"/>
              </a:solidFill>
              <a:effectLst/>
              <a:latin typeface="+mn-lt"/>
              <a:ea typeface="+mn-ea"/>
              <a:cs typeface="+mn-cs"/>
            </a:endParaRP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tr-TR" sz="1200" kern="1200" dirty="0">
                <a:solidFill>
                  <a:schemeClr val="tx1"/>
                </a:solidFill>
                <a:effectLst/>
                <a:latin typeface="Times New Roman" panose="02020603050405020304" pitchFamily="18" charset="0"/>
                <a:ea typeface="+mn-ea"/>
                <a:cs typeface="Times New Roman" panose="02020603050405020304" pitchFamily="18" charset="0"/>
              </a:rPr>
              <a:t>İşletici Şirket, Türkiye Ticaret Merkezini kuran ve işleten yurt dışında yerleşik şirketi</a:t>
            </a:r>
            <a:r>
              <a:rPr lang="tr-TR" sz="1200" kern="1200" baseline="0" dirty="0">
                <a:solidFill>
                  <a:schemeClr val="tx1"/>
                </a:solidFill>
                <a:effectLst/>
                <a:latin typeface="Times New Roman" panose="02020603050405020304" pitchFamily="18" charset="0"/>
                <a:ea typeface="+mn-ea"/>
                <a:cs typeface="Times New Roman" panose="02020603050405020304" pitchFamily="18" charset="0"/>
              </a:rPr>
              <a:t> ifade eder.</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tr-TR" sz="1200" kern="1200" dirty="0">
                <a:solidFill>
                  <a:schemeClr val="tx1"/>
                </a:solidFill>
                <a:effectLst/>
                <a:latin typeface="+mn-lt"/>
                <a:ea typeface="+mn-ea"/>
                <a:cs typeface="+mn-cs"/>
              </a:rPr>
              <a:t>Kullanıcı şirket: Türkiye Ticaret Merkezinde faaliyet gösteren şirketler ile bu şirketlerle organik bağı bulunan yurt dışında yerleşik şirketleri/şubeleri/temsilcilikleri</a:t>
            </a:r>
            <a:r>
              <a:rPr lang="tr-TR" sz="1200" kern="1200" baseline="0" dirty="0">
                <a:solidFill>
                  <a:schemeClr val="tx1"/>
                </a:solidFill>
                <a:effectLst/>
                <a:latin typeface="+mn-lt"/>
                <a:ea typeface="+mn-ea"/>
                <a:cs typeface="+mn-cs"/>
              </a:rPr>
              <a:t> ifade eder.</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tr-TR" sz="1200" kern="1200" dirty="0">
                <a:solidFill>
                  <a:schemeClr val="tx1"/>
                </a:solidFill>
                <a:effectLst/>
                <a:latin typeface="+mn-lt"/>
                <a:ea typeface="+mn-ea"/>
                <a:cs typeface="+mn-cs"/>
              </a:rPr>
              <a:t>Türkiye Ticaret Merkezinin destek kapsamına alınması için;</a:t>
            </a:r>
            <a:r>
              <a:rPr lang="tr-TR" sz="1200" kern="1200" baseline="0" dirty="0">
                <a:solidFill>
                  <a:schemeClr val="tx1"/>
                </a:solidFill>
                <a:effectLst/>
                <a:latin typeface="+mn-lt"/>
                <a:ea typeface="+mn-ea"/>
                <a:cs typeface="+mn-cs"/>
              </a:rPr>
              <a:t> </a:t>
            </a:r>
            <a:r>
              <a:rPr lang="tr-TR" sz="1200" kern="1200" dirty="0">
                <a:solidFill>
                  <a:schemeClr val="tx1"/>
                </a:solidFill>
                <a:effectLst/>
                <a:latin typeface="+mn-lt"/>
                <a:ea typeface="+mn-ea"/>
                <a:cs typeface="+mn-cs"/>
              </a:rPr>
              <a:t>a) TİM ve/veya TOBB tarafından,</a:t>
            </a:r>
            <a:r>
              <a:rPr lang="tr-TR" sz="1200" kern="1200" baseline="0" dirty="0">
                <a:solidFill>
                  <a:schemeClr val="tx1"/>
                </a:solidFill>
                <a:effectLst/>
                <a:latin typeface="+mn-lt"/>
                <a:ea typeface="+mn-ea"/>
                <a:cs typeface="+mn-cs"/>
              </a:rPr>
              <a:t> </a:t>
            </a:r>
            <a:r>
              <a:rPr lang="tr-TR" sz="1200" kern="1200" dirty="0">
                <a:solidFill>
                  <a:schemeClr val="tx1"/>
                </a:solidFill>
                <a:effectLst/>
                <a:latin typeface="+mn-lt"/>
                <a:ea typeface="+mn-ea"/>
                <a:cs typeface="+mn-cs"/>
              </a:rPr>
              <a:t>b) TİM ve/veya TOBB’un Türkiye’de kurduğu şirket tarafından,</a:t>
            </a:r>
            <a:r>
              <a:rPr lang="tr-TR" sz="1200" kern="1200" baseline="0" dirty="0">
                <a:solidFill>
                  <a:schemeClr val="tx1"/>
                </a:solidFill>
                <a:effectLst/>
                <a:latin typeface="+mn-lt"/>
                <a:ea typeface="+mn-ea"/>
                <a:cs typeface="+mn-cs"/>
              </a:rPr>
              <a:t> </a:t>
            </a:r>
            <a:r>
              <a:rPr lang="tr-TR" sz="1200" kern="1200" dirty="0">
                <a:solidFill>
                  <a:schemeClr val="tx1"/>
                </a:solidFill>
                <a:effectLst/>
                <a:latin typeface="+mn-lt"/>
                <a:ea typeface="+mn-ea"/>
                <a:cs typeface="+mn-cs"/>
              </a:rPr>
              <a:t>c) TİM ve/veya TOBB ya da TİM ve/veya TOBB’un Türkiye’de kurduğu şirket ile diğer İşbirliği Kuruluşu/Kuruluşları ortaklığında Türkiye’de kurulan şirket tarafından,</a:t>
            </a:r>
            <a:r>
              <a:rPr lang="tr-TR" sz="1200" kern="1200" baseline="0" dirty="0">
                <a:solidFill>
                  <a:schemeClr val="tx1"/>
                </a:solidFill>
                <a:effectLst/>
                <a:latin typeface="+mn-lt"/>
                <a:ea typeface="+mn-ea"/>
                <a:cs typeface="+mn-cs"/>
              </a:rPr>
              <a:t> </a:t>
            </a:r>
            <a:r>
              <a:rPr lang="tr-TR" sz="1200" kern="1200" dirty="0">
                <a:solidFill>
                  <a:schemeClr val="tx1"/>
                </a:solidFill>
                <a:effectLst/>
                <a:latin typeface="+mn-lt"/>
                <a:ea typeface="+mn-ea"/>
                <a:cs typeface="+mn-cs"/>
              </a:rPr>
              <a:t>bir projeyle Bakanlığa başvurulması ve projenin Bakanlıkça uygun bulunması gerekmektedir.</a:t>
            </a:r>
          </a:p>
          <a:p>
            <a:pPr marL="171450" indent="-171450">
              <a:buFont typeface="Arial" panose="020B0604020202020204" pitchFamily="34" charset="0"/>
              <a:buChar char="•"/>
            </a:pPr>
            <a:r>
              <a:rPr lang="tr-TR" sz="1200" kern="1200" dirty="0">
                <a:solidFill>
                  <a:schemeClr val="tx1"/>
                </a:solidFill>
                <a:effectLst/>
                <a:latin typeface="+mn-lt"/>
                <a:ea typeface="+mn-ea"/>
                <a:cs typeface="+mn-cs"/>
              </a:rPr>
              <a:t> Bakanlıkça destek kapsamına alınan Türkiye Ticaret Merkezleri, Ticaret Müşavirliği/Ataşeliği koordinasyonu ve denetimine tabidir.</a:t>
            </a:r>
          </a:p>
          <a:p>
            <a:pPr marL="171450" indent="-171450">
              <a:buFont typeface="Arial" panose="020B0604020202020204" pitchFamily="34" charset="0"/>
              <a:buChar char="•"/>
            </a:pPr>
            <a:r>
              <a:rPr lang="tr-TR" sz="1200" kern="1200" dirty="0">
                <a:solidFill>
                  <a:schemeClr val="tx1"/>
                </a:solidFill>
                <a:effectLst/>
                <a:latin typeface="+mn-lt"/>
                <a:ea typeface="+mn-ea"/>
                <a:cs typeface="+mn-cs"/>
              </a:rPr>
              <a:t>Ticaret Müşavirlikleri/Ataşelikleri, Türkiye Ticaret Merkezlerini ilk destek başvurusunda ve her destek yılı bitiminde bizzat yerinde inceler ve gerçekleştirilen faaliyetlerin mevzuata uygunluğuna ilişkin rapor hazırlayarak Bakanlığa sunar.</a:t>
            </a:r>
          </a:p>
          <a:p>
            <a:pPr marL="171450" indent="-171450">
              <a:buFont typeface="Arial" panose="020B0604020202020204" pitchFamily="34" charset="0"/>
              <a:buChar char="•"/>
            </a:pPr>
            <a:r>
              <a:rPr lang="tr-TR" sz="1200" kern="1200" dirty="0">
                <a:solidFill>
                  <a:schemeClr val="tx1"/>
                </a:solidFill>
                <a:effectLst/>
                <a:latin typeface="+mn-lt"/>
                <a:ea typeface="+mn-ea"/>
                <a:cs typeface="+mn-cs"/>
              </a:rPr>
              <a:t>Proje sahibi, destek kapsamına alınan Türkiye Ticaret Merkezine ilişkin her destek yılı bitiminde yıllık faaliyet raporu hazırlar ve Bakanlığa sunar.</a:t>
            </a:r>
          </a:p>
          <a:p>
            <a:endParaRPr lang="tr-TR" sz="1200" kern="1200" dirty="0">
              <a:solidFill>
                <a:schemeClr val="tx1"/>
              </a:solidFill>
              <a:effectLst/>
              <a:latin typeface="+mn-lt"/>
              <a:ea typeface="+mn-ea"/>
              <a:cs typeface="+mn-cs"/>
            </a:endParaRPr>
          </a:p>
        </p:txBody>
      </p:sp>
      <p:sp>
        <p:nvSpPr>
          <p:cNvPr id="73732" name="Slayt Numarası Yer Tutucusu 3"/>
          <p:cNvSpPr txBox="1">
            <a:spLocks noGrp="1"/>
          </p:cNvSpPr>
          <p:nvPr/>
        </p:nvSpPr>
        <p:spPr bwMode="auto">
          <a:xfrm>
            <a:off x="3849690" y="9429751"/>
            <a:ext cx="2946400" cy="496888"/>
          </a:xfrm>
          <a:prstGeom prst="rect">
            <a:avLst/>
          </a:prstGeom>
          <a:noFill/>
          <a:ln w="9525">
            <a:noFill/>
            <a:miter lim="800000"/>
            <a:headEnd/>
            <a:tailEnd/>
          </a:ln>
        </p:spPr>
        <p:txBody>
          <a:bodyPr anchor="b"/>
          <a:lstStyle/>
          <a:p>
            <a:pPr algn="r" eaLnBrk="1" hangingPunct="1"/>
            <a:fld id="{3249682B-FFD5-46D4-98F8-5FB0CA0743BD}" type="slidenum">
              <a:rPr lang="en-US" altLang="tr-TR" sz="1200">
                <a:latin typeface="Calibri" pitchFamily="34" charset="0"/>
                <a:cs typeface="Arial" pitchFamily="34" charset="0"/>
              </a:rPr>
              <a:pPr algn="r" eaLnBrk="1" hangingPunct="1"/>
              <a:t>62</a:t>
            </a:fld>
            <a:endParaRPr lang="en-US" altLang="tr-TR" sz="1200">
              <a:latin typeface="Calibri" pitchFamily="34" charset="0"/>
              <a:cs typeface="Arial" pitchFamily="34" charset="0"/>
            </a:endParaRPr>
          </a:p>
        </p:txBody>
      </p:sp>
    </p:spTree>
    <p:extLst>
      <p:ext uri="{BB962C8B-B14F-4D97-AF65-F5344CB8AC3E}">
        <p14:creationId xmlns:p14="http://schemas.microsoft.com/office/powerpoint/2010/main" val="32032797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228600" indent="-228600">
              <a:buAutoNum type="arabicPeriod"/>
            </a:pPr>
            <a:r>
              <a:rPr lang="tr-TR" sz="1200" kern="1200" dirty="0" err="1">
                <a:solidFill>
                  <a:schemeClr val="tx1"/>
                </a:solidFill>
                <a:effectLst/>
                <a:latin typeface="+mn-lt"/>
                <a:ea typeface="+mn-ea"/>
                <a:cs typeface="+mn-cs"/>
              </a:rPr>
              <a:t>TTM’nin</a:t>
            </a:r>
            <a:r>
              <a:rPr lang="tr-TR" sz="1200" kern="1200" dirty="0">
                <a:solidFill>
                  <a:schemeClr val="tx1"/>
                </a:solidFill>
                <a:effectLst/>
                <a:latin typeface="+mn-lt"/>
                <a:ea typeface="+mn-ea"/>
                <a:cs typeface="+mn-cs"/>
              </a:rPr>
              <a:t> brüt kira giderleri (net kira ve vergiler) % 60 oranında ve Türkiye Ticaret Merkezi başına yıllık en fazla 1,5 milyon ABD Doları’na kadar desteklenir.</a:t>
            </a:r>
          </a:p>
          <a:p>
            <a:pPr marL="228600" indent="-228600">
              <a:buAutoNum type="arabicPeriod"/>
            </a:pP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TTM’nin</a:t>
            </a:r>
            <a:r>
              <a:rPr lang="tr-TR" sz="1200" kern="1200" dirty="0">
                <a:solidFill>
                  <a:schemeClr val="tx1"/>
                </a:solidFill>
                <a:effectLst/>
                <a:latin typeface="+mn-lt"/>
                <a:ea typeface="+mn-ea"/>
                <a:cs typeface="+mn-cs"/>
              </a:rPr>
              <a:t> İşletici Şirket tarafından satın alınması durumunda, satın alma bedelinin % 60’ı en fazla 6 milyon ABD Doları’na kadar desteklenir.</a:t>
            </a:r>
          </a:p>
          <a:p>
            <a:pPr marL="228600" indent="-228600">
              <a:buAutoNum type="arabicPeriod"/>
            </a:pPr>
            <a:r>
              <a:rPr lang="tr-TR" sz="1200" kern="1200" dirty="0">
                <a:solidFill>
                  <a:schemeClr val="tx1"/>
                </a:solidFill>
                <a:effectLst/>
                <a:latin typeface="+mn-lt"/>
                <a:ea typeface="+mn-ea"/>
                <a:cs typeface="+mn-cs"/>
              </a:rPr>
              <a:t>Kira desteğinden yararlanan bir </a:t>
            </a:r>
            <a:r>
              <a:rPr lang="tr-TR" sz="1200" kern="1200" dirty="0" err="1">
                <a:solidFill>
                  <a:schemeClr val="tx1"/>
                </a:solidFill>
                <a:effectLst/>
                <a:latin typeface="+mn-lt"/>
                <a:ea typeface="+mn-ea"/>
                <a:cs typeface="+mn-cs"/>
              </a:rPr>
              <a:t>TTM’nin</a:t>
            </a:r>
            <a:r>
              <a:rPr lang="tr-TR" sz="1200" kern="1200" dirty="0">
                <a:solidFill>
                  <a:schemeClr val="tx1"/>
                </a:solidFill>
                <a:effectLst/>
                <a:latin typeface="+mn-lt"/>
                <a:ea typeface="+mn-ea"/>
                <a:cs typeface="+mn-cs"/>
              </a:rPr>
              <a:t> satın alınması durumunda, verilecek satın alma desteğinden ödenmiş olan kira destek miktarı düşülür.</a:t>
            </a:r>
          </a:p>
          <a:p>
            <a:pPr marL="228600" indent="-228600">
              <a:buAutoNum type="arabicPeriod"/>
            </a:pPr>
            <a:r>
              <a:rPr lang="tr-TR" sz="1200" kern="1200" dirty="0">
                <a:solidFill>
                  <a:schemeClr val="tx1"/>
                </a:solidFill>
                <a:effectLst/>
                <a:latin typeface="+mn-lt"/>
                <a:ea typeface="+mn-ea"/>
                <a:cs typeface="+mn-cs"/>
              </a:rPr>
              <a:t>Satın alma desteği verilen bir </a:t>
            </a:r>
            <a:r>
              <a:rPr lang="tr-TR" sz="1200" kern="1200" dirty="0" err="1">
                <a:solidFill>
                  <a:schemeClr val="tx1"/>
                </a:solidFill>
                <a:effectLst/>
                <a:latin typeface="+mn-lt"/>
                <a:ea typeface="+mn-ea"/>
                <a:cs typeface="+mn-cs"/>
              </a:rPr>
              <a:t>TTM’nin</a:t>
            </a:r>
            <a:r>
              <a:rPr lang="tr-TR" sz="1200" kern="1200" dirty="0">
                <a:solidFill>
                  <a:schemeClr val="tx1"/>
                </a:solidFill>
                <a:effectLst/>
                <a:latin typeface="+mn-lt"/>
                <a:ea typeface="+mn-ea"/>
                <a:cs typeface="+mn-cs"/>
              </a:rPr>
              <a:t> daha sonra satılması durumunda, satış bedelinin verilen destek oranındaki miktarı, ödenen destek tutarından az olmaması koşuluyla, satış bedelinin tahsil edildiği ayı takip eden ay içinde </a:t>
            </a:r>
            <a:r>
              <a:rPr lang="tr-TR" sz="1200" kern="1200" dirty="0" err="1">
                <a:solidFill>
                  <a:schemeClr val="tx1"/>
                </a:solidFill>
                <a:effectLst/>
                <a:latin typeface="+mn-lt"/>
                <a:ea typeface="+mn-ea"/>
                <a:cs typeface="+mn-cs"/>
              </a:rPr>
              <a:t>DFİF’e</a:t>
            </a:r>
            <a:r>
              <a:rPr lang="tr-TR" sz="1200" kern="1200" dirty="0">
                <a:solidFill>
                  <a:schemeClr val="tx1"/>
                </a:solidFill>
                <a:effectLst/>
                <a:latin typeface="+mn-lt"/>
                <a:ea typeface="+mn-ea"/>
                <a:cs typeface="+mn-cs"/>
              </a:rPr>
              <a:t> geri ödenir.</a:t>
            </a:r>
          </a:p>
          <a:p>
            <a:pPr marL="228600" indent="-228600">
              <a:buAutoNum type="arabicPeriod"/>
            </a:pPr>
            <a:r>
              <a:rPr lang="tr-TR" sz="1200" kern="1200" dirty="0">
                <a:solidFill>
                  <a:schemeClr val="tx1"/>
                </a:solidFill>
                <a:effectLst/>
                <a:latin typeface="+mn-lt"/>
                <a:ea typeface="+mn-ea"/>
                <a:cs typeface="+mn-cs"/>
              </a:rPr>
              <a:t>Bakanlıkça destek kapsamına alınan </a:t>
            </a:r>
            <a:r>
              <a:rPr lang="tr-TR" sz="1200" kern="1200" dirty="0" err="1">
                <a:solidFill>
                  <a:schemeClr val="tx1"/>
                </a:solidFill>
                <a:effectLst/>
                <a:latin typeface="+mn-lt"/>
                <a:ea typeface="+mn-ea"/>
                <a:cs typeface="+mn-cs"/>
              </a:rPr>
              <a:t>TTM’nin</a:t>
            </a:r>
            <a:r>
              <a:rPr lang="tr-TR" sz="1200" kern="1200" dirty="0">
                <a:solidFill>
                  <a:schemeClr val="tx1"/>
                </a:solidFill>
                <a:effectLst/>
                <a:latin typeface="+mn-lt"/>
                <a:ea typeface="+mn-ea"/>
                <a:cs typeface="+mn-cs"/>
              </a:rPr>
              <a:t> kurulum/dekorasyon giderlerinin % 60’ı TTM başına en fazla 300.000 ABD Dolarına kadar desteklenir.</a:t>
            </a:r>
          </a:p>
          <a:p>
            <a:pPr marL="228600" indent="-228600">
              <a:buAutoNum type="arabicPeriod"/>
            </a:pPr>
            <a:r>
              <a:rPr lang="tr-TR" sz="1200" kern="1200" dirty="0" err="1">
                <a:solidFill>
                  <a:schemeClr val="tx1"/>
                </a:solidFill>
                <a:effectLst/>
                <a:latin typeface="+mn-lt"/>
                <a:ea typeface="+mn-ea"/>
                <a:cs typeface="+mn-cs"/>
              </a:rPr>
              <a:t>TTM’nin</a:t>
            </a:r>
            <a:r>
              <a:rPr lang="tr-TR" sz="1200" kern="1200" dirty="0">
                <a:solidFill>
                  <a:schemeClr val="tx1"/>
                </a:solidFill>
                <a:effectLst/>
                <a:latin typeface="+mn-lt"/>
                <a:ea typeface="+mn-ea"/>
                <a:cs typeface="+mn-cs"/>
              </a:rPr>
              <a:t> yurt dışı tanıtım harcamaları, % 60 oranında ve yıllık en fazla 300.000 ABD Doları’na kadar desteklenir.</a:t>
            </a:r>
          </a:p>
          <a:p>
            <a:pPr marL="228600" indent="-228600">
              <a:buAutoNum type="arabicPeriod"/>
            </a:pPr>
            <a:r>
              <a:rPr lang="tr-TR" sz="1200" kern="1200" dirty="0" err="1">
                <a:solidFill>
                  <a:schemeClr val="tx1"/>
                </a:solidFill>
                <a:effectLst/>
                <a:latin typeface="+mn-lt"/>
                <a:ea typeface="+mn-ea"/>
                <a:cs typeface="+mn-cs"/>
              </a:rPr>
              <a:t>TTM’de</a:t>
            </a:r>
            <a:r>
              <a:rPr lang="tr-TR" sz="1200" kern="1200" baseline="0" dirty="0">
                <a:solidFill>
                  <a:schemeClr val="tx1"/>
                </a:solidFill>
                <a:effectLst/>
                <a:latin typeface="+mn-lt"/>
                <a:ea typeface="+mn-ea"/>
                <a:cs typeface="+mn-cs"/>
              </a:rPr>
              <a:t> </a:t>
            </a:r>
            <a:r>
              <a:rPr lang="tr-TR" sz="1200" kern="1200" dirty="0">
                <a:solidFill>
                  <a:schemeClr val="tx1"/>
                </a:solidFill>
                <a:effectLst/>
                <a:latin typeface="+mn-lt"/>
                <a:ea typeface="+mn-ea"/>
                <a:cs typeface="+mn-cs"/>
              </a:rPr>
              <a:t>İşletici Şirket tarafından, Bakanlıkça belirlenecek koşullara uygun olarak istihdam edilen en fazla 10 kişinin brüt ücreti, % 60 oranında ve yıllık toplam en fazla 500.000 ABD Doları’na kadar desteklenir.</a:t>
            </a:r>
          </a:p>
          <a:p>
            <a:pPr marL="228600" indent="-228600">
              <a:buAutoNum type="arabicPeriod"/>
            </a:pPr>
            <a:r>
              <a:rPr lang="tr-TR" sz="1200" kern="1200" dirty="0" err="1">
                <a:solidFill>
                  <a:schemeClr val="tx1"/>
                </a:solidFill>
                <a:effectLst/>
                <a:latin typeface="+mn-lt"/>
                <a:ea typeface="+mn-ea"/>
                <a:cs typeface="+mn-cs"/>
              </a:rPr>
              <a:t>TTM’nin</a:t>
            </a:r>
            <a:r>
              <a:rPr lang="tr-TR" sz="1200" kern="1200" dirty="0">
                <a:solidFill>
                  <a:schemeClr val="tx1"/>
                </a:solidFill>
                <a:effectLst/>
                <a:latin typeface="+mn-lt"/>
                <a:ea typeface="+mn-ea"/>
                <a:cs typeface="+mn-cs"/>
              </a:rPr>
              <a:t> ayrı bir yerde bulunan deposu söz konusu TTM bünyesinde kabul edilebilir.</a:t>
            </a:r>
          </a:p>
          <a:p>
            <a:pPr marL="228600" indent="-228600">
              <a:buAutoNum type="arabicPeriod"/>
            </a:pPr>
            <a:r>
              <a:rPr lang="tr-TR" sz="1200" kern="1200" dirty="0">
                <a:solidFill>
                  <a:schemeClr val="tx1"/>
                </a:solidFill>
                <a:effectLst/>
                <a:latin typeface="+mn-lt"/>
                <a:ea typeface="+mn-ea"/>
                <a:cs typeface="+mn-cs"/>
              </a:rPr>
              <a:t>Kullanıcı Şirketler, bu Tebliğ kapsamında tanıtım desteğinden yararlandırılır ancak kira desteğinden yararlanamazlar.</a:t>
            </a:r>
          </a:p>
          <a:p>
            <a:pPr marL="228600" indent="-228600">
              <a:buAutoNum type="arabicPeriod"/>
            </a:pPr>
            <a:r>
              <a:rPr lang="tr-TR" sz="1200" kern="1200" dirty="0" err="1">
                <a:solidFill>
                  <a:schemeClr val="tx1"/>
                </a:solidFill>
                <a:effectLst/>
                <a:latin typeface="+mn-lt"/>
                <a:ea typeface="+mn-ea"/>
                <a:cs typeface="+mn-cs"/>
              </a:rPr>
              <a:t>TTM’ye</a:t>
            </a:r>
            <a:r>
              <a:rPr lang="tr-TR" sz="1200" kern="1200" baseline="0" dirty="0">
                <a:solidFill>
                  <a:schemeClr val="tx1"/>
                </a:solidFill>
                <a:effectLst/>
                <a:latin typeface="+mn-lt"/>
                <a:ea typeface="+mn-ea"/>
                <a:cs typeface="+mn-cs"/>
              </a:rPr>
              <a:t> </a:t>
            </a:r>
            <a:r>
              <a:rPr lang="tr-TR" sz="1200" kern="1200" dirty="0">
                <a:solidFill>
                  <a:schemeClr val="tx1"/>
                </a:solidFill>
                <a:effectLst/>
                <a:latin typeface="+mn-lt"/>
                <a:ea typeface="+mn-ea"/>
                <a:cs typeface="+mn-cs"/>
              </a:rPr>
              <a:t>ilişkin kira, tanıtım ve istihdam giderleri 5 yıl süreyle desteklenir. Destek süresi, destek verilen ilk aydan itibaren başlar.</a:t>
            </a:r>
          </a:p>
          <a:p>
            <a:pPr marL="228600" indent="-228600">
              <a:buAutoNum type="arabicPeriod"/>
            </a:pPr>
            <a:r>
              <a:rPr lang="tr-TR" sz="1200" kern="1200" dirty="0">
                <a:solidFill>
                  <a:schemeClr val="tx1"/>
                </a:solidFill>
                <a:effectLst/>
                <a:latin typeface="+mn-lt"/>
                <a:ea typeface="+mn-ea"/>
                <a:cs typeface="+mn-cs"/>
              </a:rPr>
              <a:t>İlk 5 yıllık performansı olumlu bulunan Türkiye Ticaret Merkezine Bakanlıkça 5 yıla kadar ilave destek süresi verilebilir. Toplam destek süresi 10 yılı aşamaz.</a:t>
            </a:r>
          </a:p>
          <a:p>
            <a:pPr marL="228600" indent="-228600">
              <a:buAutoNum type="arabicPeriod"/>
            </a:pPr>
            <a:r>
              <a:rPr lang="tr-TR" sz="1200" kern="1200" dirty="0">
                <a:solidFill>
                  <a:schemeClr val="tx1"/>
                </a:solidFill>
                <a:effectLst/>
                <a:latin typeface="+mn-lt"/>
                <a:ea typeface="+mn-ea"/>
                <a:cs typeface="+mn-cs"/>
              </a:rPr>
              <a:t>İşletici Şirket, ilgili ülkede doğrudan kurulabileceği gibi Türkiye’de kurulan bir şirket tarafından da kurulabilir.</a:t>
            </a:r>
          </a:p>
          <a:p>
            <a:pPr marL="228600" indent="-228600">
              <a:buAutoNum type="arabicPeriod"/>
            </a:pPr>
            <a:r>
              <a:rPr lang="tr-TR" sz="1200" kern="1200" dirty="0">
                <a:solidFill>
                  <a:schemeClr val="tx1"/>
                </a:solidFill>
                <a:effectLst/>
                <a:latin typeface="+mn-lt"/>
                <a:ea typeface="+mn-ea"/>
                <a:cs typeface="+mn-cs"/>
              </a:rPr>
              <a:t>İşletici Şirket, TİM ve/veya TOBB tarafından ya da TİM ve/veya TOBB ile diğer İşbirliği Kuruluşu/Kuruluşları ortaklığında kurulabilir.</a:t>
            </a:r>
          </a:p>
          <a:p>
            <a:pPr marL="228600" indent="-228600">
              <a:buAutoNum type="arabicPeriod"/>
            </a:pPr>
            <a:r>
              <a:rPr lang="tr-TR" sz="1200" kern="1200" dirty="0">
                <a:solidFill>
                  <a:schemeClr val="tx1"/>
                </a:solidFill>
                <a:effectLst/>
                <a:latin typeface="+mn-lt"/>
                <a:ea typeface="+mn-ea"/>
                <a:cs typeface="+mn-cs"/>
              </a:rPr>
              <a:t>İşbirliği Kuruluşlarının ya da Türkiye’de kurdukları şirketin İşletici Şirketteki payı % 51’den az olamaz. </a:t>
            </a:r>
            <a:r>
              <a:rPr lang="tr-TR" sz="1200" kern="1200" dirty="0" err="1">
                <a:solidFill>
                  <a:schemeClr val="tx1"/>
                </a:solidFill>
                <a:effectLst/>
                <a:latin typeface="+mn-lt"/>
                <a:ea typeface="+mn-ea"/>
                <a:cs typeface="+mn-cs"/>
              </a:rPr>
              <a:t>TTM’nin</a:t>
            </a:r>
            <a:r>
              <a:rPr lang="tr-TR" sz="1200" kern="1200" dirty="0">
                <a:solidFill>
                  <a:schemeClr val="tx1"/>
                </a:solidFill>
                <a:effectLst/>
                <a:latin typeface="+mn-lt"/>
                <a:ea typeface="+mn-ea"/>
                <a:cs typeface="+mn-cs"/>
              </a:rPr>
              <a:t> açıldığı ülkenin ulusal mevzuatı kapsamındaki sınırlamalar bu hükümden muaf tutulur.</a:t>
            </a:r>
          </a:p>
          <a:p>
            <a:pPr marL="228600" indent="-228600">
              <a:buAutoNum type="arabicPeriod"/>
            </a:pPr>
            <a:r>
              <a:rPr lang="tr-TR" sz="1200" kern="1200" dirty="0">
                <a:solidFill>
                  <a:schemeClr val="tx1"/>
                </a:solidFill>
                <a:effectLst/>
                <a:latin typeface="+mn-lt"/>
                <a:ea typeface="+mn-ea"/>
                <a:cs typeface="+mn-cs"/>
              </a:rPr>
              <a:t>Destek ödemesi İşbirliği Kuruluşlarının ya da Türkiye’de kurdukları şirketin İşletici Şirketteki ortaklık oranına göre hesaplanır.</a:t>
            </a:r>
          </a:p>
          <a:p>
            <a:pPr marL="228600" indent="-228600">
              <a:buAutoNum type="arabicPeriod"/>
            </a:pPr>
            <a:r>
              <a:rPr lang="tr-TR" sz="1200" kern="1200" dirty="0" err="1">
                <a:solidFill>
                  <a:schemeClr val="tx1"/>
                </a:solidFill>
                <a:effectLst/>
                <a:latin typeface="+mn-lt"/>
                <a:ea typeface="+mn-ea"/>
                <a:cs typeface="+mn-cs"/>
              </a:rPr>
              <a:t>TTM’ye</a:t>
            </a:r>
            <a:r>
              <a:rPr lang="tr-TR" sz="1200" kern="1200" dirty="0">
                <a:solidFill>
                  <a:schemeClr val="tx1"/>
                </a:solidFill>
                <a:effectLst/>
                <a:latin typeface="+mn-lt"/>
                <a:ea typeface="+mn-ea"/>
                <a:cs typeface="+mn-cs"/>
              </a:rPr>
              <a:t> ilişkin tüm destek ödemeleri, harcamayı yapan proje sahibine yapılır.</a:t>
            </a:r>
          </a:p>
          <a:p>
            <a:r>
              <a:rPr lang="tr-TR" sz="1200" kern="1200" dirty="0">
                <a:solidFill>
                  <a:schemeClr val="tx1"/>
                </a:solidFill>
                <a:effectLst/>
                <a:latin typeface="+mn-lt"/>
                <a:ea typeface="+mn-ea"/>
                <a:cs typeface="+mn-cs"/>
              </a:rPr>
              <a:t> </a:t>
            </a:r>
          </a:p>
          <a:p>
            <a:pPr marL="171450" indent="-171450">
              <a:buFont typeface="Arial" panose="020B0604020202020204" pitchFamily="34" charset="0"/>
              <a:buChar char="•"/>
            </a:pPr>
            <a:endParaRPr lang="tr-TR"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tr-TR"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tr-TR"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tr-TR" sz="1200" kern="1200" dirty="0">
              <a:solidFill>
                <a:schemeClr val="tx1"/>
              </a:solidFill>
              <a:effectLst/>
              <a:latin typeface="+mn-lt"/>
              <a:ea typeface="+mn-ea"/>
              <a:cs typeface="+mn-cs"/>
            </a:endParaRP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tr-TR" altLang="tr-TR" dirty="0"/>
          </a:p>
          <a:p>
            <a:endParaRPr lang="tr-TR" dirty="0"/>
          </a:p>
        </p:txBody>
      </p:sp>
      <p:sp>
        <p:nvSpPr>
          <p:cNvPr id="4" name="Slayt Numarası Yer Tutucusu 3"/>
          <p:cNvSpPr>
            <a:spLocks noGrp="1"/>
          </p:cNvSpPr>
          <p:nvPr>
            <p:ph type="sldNum" sz="quarter" idx="10"/>
          </p:nvPr>
        </p:nvSpPr>
        <p:spPr/>
        <p:txBody>
          <a:bodyPr/>
          <a:lstStyle/>
          <a:p>
            <a:pPr>
              <a:defRPr/>
            </a:pPr>
            <a:fld id="{E0FE8451-306F-4C9B-A0DD-03B4AFD64E90}" type="slidenum">
              <a:rPr lang="en-US" altLang="tr-TR" smtClean="0"/>
              <a:pPr>
                <a:defRPr/>
              </a:pPr>
              <a:t>63</a:t>
            </a:fld>
            <a:endParaRPr lang="en-US" altLang="tr-TR"/>
          </a:p>
        </p:txBody>
      </p:sp>
    </p:spTree>
    <p:extLst>
      <p:ext uri="{BB962C8B-B14F-4D97-AF65-F5344CB8AC3E}">
        <p14:creationId xmlns:p14="http://schemas.microsoft.com/office/powerpoint/2010/main" val="343543052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228600" indent="-228600">
              <a:buAutoNum type="arabicPeriod"/>
            </a:pPr>
            <a:r>
              <a:rPr lang="tr-TR" sz="1200" kern="1200" dirty="0" err="1">
                <a:solidFill>
                  <a:schemeClr val="tx1"/>
                </a:solidFill>
                <a:effectLst/>
                <a:latin typeface="+mn-lt"/>
                <a:ea typeface="+mn-ea"/>
                <a:cs typeface="+mn-cs"/>
              </a:rPr>
              <a:t>TTM’nin</a:t>
            </a:r>
            <a:r>
              <a:rPr lang="tr-TR" sz="1200" kern="1200" dirty="0">
                <a:solidFill>
                  <a:schemeClr val="tx1"/>
                </a:solidFill>
                <a:effectLst/>
                <a:latin typeface="+mn-lt"/>
                <a:ea typeface="+mn-ea"/>
                <a:cs typeface="+mn-cs"/>
              </a:rPr>
              <a:t> brüt kira giderleri (net kira ve vergiler) % 60 oranında ve Türkiye Ticaret Merkezi başına yıllık en fazla 1,5 milyon ABD Doları’na kadar desteklenir.</a:t>
            </a:r>
          </a:p>
          <a:p>
            <a:pPr marL="228600" indent="-228600">
              <a:buAutoNum type="arabicPeriod"/>
            </a:pP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TTM’nin</a:t>
            </a:r>
            <a:r>
              <a:rPr lang="tr-TR" sz="1200" kern="1200" dirty="0">
                <a:solidFill>
                  <a:schemeClr val="tx1"/>
                </a:solidFill>
                <a:effectLst/>
                <a:latin typeface="+mn-lt"/>
                <a:ea typeface="+mn-ea"/>
                <a:cs typeface="+mn-cs"/>
              </a:rPr>
              <a:t> İşletici Şirket tarafından satın alınması durumunda, satın alma bedelinin % 60’ı en fazla 6 milyon ABD Doları’na kadar desteklenir.</a:t>
            </a:r>
          </a:p>
          <a:p>
            <a:pPr marL="228600" indent="-228600">
              <a:buAutoNum type="arabicPeriod"/>
            </a:pPr>
            <a:r>
              <a:rPr lang="tr-TR" sz="1200" kern="1200" dirty="0">
                <a:solidFill>
                  <a:schemeClr val="tx1"/>
                </a:solidFill>
                <a:effectLst/>
                <a:latin typeface="+mn-lt"/>
                <a:ea typeface="+mn-ea"/>
                <a:cs typeface="+mn-cs"/>
              </a:rPr>
              <a:t>Kira desteğinden yararlanan bir </a:t>
            </a:r>
            <a:r>
              <a:rPr lang="tr-TR" sz="1200" kern="1200" dirty="0" err="1">
                <a:solidFill>
                  <a:schemeClr val="tx1"/>
                </a:solidFill>
                <a:effectLst/>
                <a:latin typeface="+mn-lt"/>
                <a:ea typeface="+mn-ea"/>
                <a:cs typeface="+mn-cs"/>
              </a:rPr>
              <a:t>TTM’nin</a:t>
            </a:r>
            <a:r>
              <a:rPr lang="tr-TR" sz="1200" kern="1200" dirty="0">
                <a:solidFill>
                  <a:schemeClr val="tx1"/>
                </a:solidFill>
                <a:effectLst/>
                <a:latin typeface="+mn-lt"/>
                <a:ea typeface="+mn-ea"/>
                <a:cs typeface="+mn-cs"/>
              </a:rPr>
              <a:t> satın alınması durumunda, verilecek satın alma desteğinden ödenmiş olan kira destek miktarı düşülür.</a:t>
            </a:r>
          </a:p>
          <a:p>
            <a:pPr marL="228600" indent="-228600">
              <a:buAutoNum type="arabicPeriod"/>
            </a:pPr>
            <a:r>
              <a:rPr lang="tr-TR" sz="1200" kern="1200" dirty="0">
                <a:solidFill>
                  <a:schemeClr val="tx1"/>
                </a:solidFill>
                <a:effectLst/>
                <a:latin typeface="+mn-lt"/>
                <a:ea typeface="+mn-ea"/>
                <a:cs typeface="+mn-cs"/>
              </a:rPr>
              <a:t>Satın alma desteği verilen bir </a:t>
            </a:r>
            <a:r>
              <a:rPr lang="tr-TR" sz="1200" kern="1200" dirty="0" err="1">
                <a:solidFill>
                  <a:schemeClr val="tx1"/>
                </a:solidFill>
                <a:effectLst/>
                <a:latin typeface="+mn-lt"/>
                <a:ea typeface="+mn-ea"/>
                <a:cs typeface="+mn-cs"/>
              </a:rPr>
              <a:t>TTM’nin</a:t>
            </a:r>
            <a:r>
              <a:rPr lang="tr-TR" sz="1200" kern="1200" dirty="0">
                <a:solidFill>
                  <a:schemeClr val="tx1"/>
                </a:solidFill>
                <a:effectLst/>
                <a:latin typeface="+mn-lt"/>
                <a:ea typeface="+mn-ea"/>
                <a:cs typeface="+mn-cs"/>
              </a:rPr>
              <a:t> daha sonra satılması durumunda, satış bedelinin verilen destek oranındaki miktarı, ödenen destek tutarından az olmaması koşuluyla, satış bedelinin tahsil edildiği ayı takip eden ay içinde </a:t>
            </a:r>
            <a:r>
              <a:rPr lang="tr-TR" sz="1200" kern="1200" dirty="0" err="1">
                <a:solidFill>
                  <a:schemeClr val="tx1"/>
                </a:solidFill>
                <a:effectLst/>
                <a:latin typeface="+mn-lt"/>
                <a:ea typeface="+mn-ea"/>
                <a:cs typeface="+mn-cs"/>
              </a:rPr>
              <a:t>DFİF’e</a:t>
            </a:r>
            <a:r>
              <a:rPr lang="tr-TR" sz="1200" kern="1200" dirty="0">
                <a:solidFill>
                  <a:schemeClr val="tx1"/>
                </a:solidFill>
                <a:effectLst/>
                <a:latin typeface="+mn-lt"/>
                <a:ea typeface="+mn-ea"/>
                <a:cs typeface="+mn-cs"/>
              </a:rPr>
              <a:t> geri ödenir.</a:t>
            </a:r>
          </a:p>
          <a:p>
            <a:pPr marL="228600" indent="-228600">
              <a:buAutoNum type="arabicPeriod"/>
            </a:pPr>
            <a:r>
              <a:rPr lang="tr-TR" sz="1200" kern="1200" dirty="0">
                <a:solidFill>
                  <a:schemeClr val="tx1"/>
                </a:solidFill>
                <a:effectLst/>
                <a:latin typeface="+mn-lt"/>
                <a:ea typeface="+mn-ea"/>
                <a:cs typeface="+mn-cs"/>
              </a:rPr>
              <a:t>Bakanlıkça destek kapsamına alınan </a:t>
            </a:r>
            <a:r>
              <a:rPr lang="tr-TR" sz="1200" kern="1200" dirty="0" err="1">
                <a:solidFill>
                  <a:schemeClr val="tx1"/>
                </a:solidFill>
                <a:effectLst/>
                <a:latin typeface="+mn-lt"/>
                <a:ea typeface="+mn-ea"/>
                <a:cs typeface="+mn-cs"/>
              </a:rPr>
              <a:t>TTM’nin</a:t>
            </a:r>
            <a:r>
              <a:rPr lang="tr-TR" sz="1200" kern="1200" dirty="0">
                <a:solidFill>
                  <a:schemeClr val="tx1"/>
                </a:solidFill>
                <a:effectLst/>
                <a:latin typeface="+mn-lt"/>
                <a:ea typeface="+mn-ea"/>
                <a:cs typeface="+mn-cs"/>
              </a:rPr>
              <a:t> kurulum/dekorasyon giderlerinin % 60’ı TTM başına en fazla 300.000 ABD Dolarına kadar desteklenir.</a:t>
            </a:r>
          </a:p>
          <a:p>
            <a:pPr marL="228600" indent="-228600">
              <a:buAutoNum type="arabicPeriod"/>
            </a:pPr>
            <a:r>
              <a:rPr lang="tr-TR" sz="1200" kern="1200" dirty="0" err="1">
                <a:solidFill>
                  <a:schemeClr val="tx1"/>
                </a:solidFill>
                <a:effectLst/>
                <a:latin typeface="+mn-lt"/>
                <a:ea typeface="+mn-ea"/>
                <a:cs typeface="+mn-cs"/>
              </a:rPr>
              <a:t>TTM’nin</a:t>
            </a:r>
            <a:r>
              <a:rPr lang="tr-TR" sz="1200" kern="1200" dirty="0">
                <a:solidFill>
                  <a:schemeClr val="tx1"/>
                </a:solidFill>
                <a:effectLst/>
                <a:latin typeface="+mn-lt"/>
                <a:ea typeface="+mn-ea"/>
                <a:cs typeface="+mn-cs"/>
              </a:rPr>
              <a:t> yurt dışı tanıtım harcamaları, % 60 oranında ve yıllık en fazla 300.000 ABD Doları’na kadar desteklenir.</a:t>
            </a:r>
          </a:p>
          <a:p>
            <a:pPr marL="228600" indent="-228600">
              <a:buAutoNum type="arabicPeriod"/>
            </a:pPr>
            <a:r>
              <a:rPr lang="tr-TR" sz="1200" kern="1200" dirty="0" err="1">
                <a:solidFill>
                  <a:schemeClr val="tx1"/>
                </a:solidFill>
                <a:effectLst/>
                <a:latin typeface="+mn-lt"/>
                <a:ea typeface="+mn-ea"/>
                <a:cs typeface="+mn-cs"/>
              </a:rPr>
              <a:t>TTM’de</a:t>
            </a:r>
            <a:r>
              <a:rPr lang="tr-TR" sz="1200" kern="1200" baseline="0" dirty="0">
                <a:solidFill>
                  <a:schemeClr val="tx1"/>
                </a:solidFill>
                <a:effectLst/>
                <a:latin typeface="+mn-lt"/>
                <a:ea typeface="+mn-ea"/>
                <a:cs typeface="+mn-cs"/>
              </a:rPr>
              <a:t> </a:t>
            </a:r>
            <a:r>
              <a:rPr lang="tr-TR" sz="1200" kern="1200" dirty="0">
                <a:solidFill>
                  <a:schemeClr val="tx1"/>
                </a:solidFill>
                <a:effectLst/>
                <a:latin typeface="+mn-lt"/>
                <a:ea typeface="+mn-ea"/>
                <a:cs typeface="+mn-cs"/>
              </a:rPr>
              <a:t>İşletici Şirket tarafından, Bakanlıkça belirlenecek koşullara uygun olarak istihdam edilen en fazla 10 kişinin brüt ücreti, % 60 oranında ve yıllık toplam en fazla 500.000 ABD Doları’na kadar desteklenir.</a:t>
            </a:r>
          </a:p>
          <a:p>
            <a:pPr marL="228600" indent="-228600">
              <a:buAutoNum type="arabicPeriod"/>
            </a:pPr>
            <a:r>
              <a:rPr lang="tr-TR" sz="1200" kern="1200" dirty="0" err="1">
                <a:solidFill>
                  <a:schemeClr val="tx1"/>
                </a:solidFill>
                <a:effectLst/>
                <a:latin typeface="+mn-lt"/>
                <a:ea typeface="+mn-ea"/>
                <a:cs typeface="+mn-cs"/>
              </a:rPr>
              <a:t>TTM’nin</a:t>
            </a:r>
            <a:r>
              <a:rPr lang="tr-TR" sz="1200" kern="1200" dirty="0">
                <a:solidFill>
                  <a:schemeClr val="tx1"/>
                </a:solidFill>
                <a:effectLst/>
                <a:latin typeface="+mn-lt"/>
                <a:ea typeface="+mn-ea"/>
                <a:cs typeface="+mn-cs"/>
              </a:rPr>
              <a:t> ayrı bir yerde bulunan deposu söz konusu TTM bünyesinde kabul edilebilir.</a:t>
            </a:r>
          </a:p>
          <a:p>
            <a:pPr marL="228600" indent="-228600">
              <a:buAutoNum type="arabicPeriod"/>
            </a:pPr>
            <a:r>
              <a:rPr lang="tr-TR" sz="1200" kern="1200" dirty="0">
                <a:solidFill>
                  <a:schemeClr val="tx1"/>
                </a:solidFill>
                <a:effectLst/>
                <a:latin typeface="+mn-lt"/>
                <a:ea typeface="+mn-ea"/>
                <a:cs typeface="+mn-cs"/>
              </a:rPr>
              <a:t>Kullanıcı Şirketler, bu Tebliğ kapsamında tanıtım desteğinden yararlandırılır ancak kira desteğinden yararlanamazlar.</a:t>
            </a:r>
          </a:p>
          <a:p>
            <a:pPr marL="228600" indent="-228600">
              <a:buAutoNum type="arabicPeriod"/>
            </a:pPr>
            <a:r>
              <a:rPr lang="tr-TR" sz="1200" kern="1200" dirty="0" err="1">
                <a:solidFill>
                  <a:schemeClr val="tx1"/>
                </a:solidFill>
                <a:effectLst/>
                <a:latin typeface="+mn-lt"/>
                <a:ea typeface="+mn-ea"/>
                <a:cs typeface="+mn-cs"/>
              </a:rPr>
              <a:t>TTM’ye</a:t>
            </a:r>
            <a:r>
              <a:rPr lang="tr-TR" sz="1200" kern="1200" baseline="0" dirty="0">
                <a:solidFill>
                  <a:schemeClr val="tx1"/>
                </a:solidFill>
                <a:effectLst/>
                <a:latin typeface="+mn-lt"/>
                <a:ea typeface="+mn-ea"/>
                <a:cs typeface="+mn-cs"/>
              </a:rPr>
              <a:t> </a:t>
            </a:r>
            <a:r>
              <a:rPr lang="tr-TR" sz="1200" kern="1200" dirty="0">
                <a:solidFill>
                  <a:schemeClr val="tx1"/>
                </a:solidFill>
                <a:effectLst/>
                <a:latin typeface="+mn-lt"/>
                <a:ea typeface="+mn-ea"/>
                <a:cs typeface="+mn-cs"/>
              </a:rPr>
              <a:t>ilişkin kira, tanıtım ve istihdam giderleri 5 yıl süreyle desteklenir. Destek süresi, destek verilen ilk aydan itibaren başlar.</a:t>
            </a:r>
          </a:p>
          <a:p>
            <a:pPr marL="228600" indent="-228600">
              <a:buAutoNum type="arabicPeriod"/>
            </a:pPr>
            <a:r>
              <a:rPr lang="tr-TR" sz="1200" kern="1200" dirty="0">
                <a:solidFill>
                  <a:schemeClr val="tx1"/>
                </a:solidFill>
                <a:effectLst/>
                <a:latin typeface="+mn-lt"/>
                <a:ea typeface="+mn-ea"/>
                <a:cs typeface="+mn-cs"/>
              </a:rPr>
              <a:t>İlk 5 yıllık performansı olumlu bulunan Türkiye Ticaret Merkezine Bakanlıkça 5 yıla kadar ilave destek süresi verilebilir. Toplam destek süresi 10 yılı aşamaz.</a:t>
            </a:r>
          </a:p>
          <a:p>
            <a:pPr marL="228600" indent="-228600">
              <a:buAutoNum type="arabicPeriod"/>
            </a:pPr>
            <a:r>
              <a:rPr lang="tr-TR" sz="1200" kern="1200" dirty="0">
                <a:solidFill>
                  <a:schemeClr val="tx1"/>
                </a:solidFill>
                <a:effectLst/>
                <a:latin typeface="+mn-lt"/>
                <a:ea typeface="+mn-ea"/>
                <a:cs typeface="+mn-cs"/>
              </a:rPr>
              <a:t>İşletici Şirket, ilgili ülkede doğrudan kurulabileceği gibi Türkiye’de kurulan bir şirket tarafından da kurulabilir.</a:t>
            </a:r>
          </a:p>
          <a:p>
            <a:pPr marL="228600" indent="-228600">
              <a:buAutoNum type="arabicPeriod"/>
            </a:pPr>
            <a:r>
              <a:rPr lang="tr-TR" sz="1200" kern="1200" dirty="0">
                <a:solidFill>
                  <a:schemeClr val="tx1"/>
                </a:solidFill>
                <a:effectLst/>
                <a:latin typeface="+mn-lt"/>
                <a:ea typeface="+mn-ea"/>
                <a:cs typeface="+mn-cs"/>
              </a:rPr>
              <a:t>İşletici Şirket, TİM ve/veya TOBB tarafından ya da TİM ve/veya TOBB ile diğer İşbirliği Kuruluşu/Kuruluşları ortaklığında kurulabilir.</a:t>
            </a:r>
          </a:p>
          <a:p>
            <a:pPr marL="228600" indent="-228600">
              <a:buAutoNum type="arabicPeriod"/>
            </a:pPr>
            <a:r>
              <a:rPr lang="tr-TR" sz="1200" kern="1200" dirty="0">
                <a:solidFill>
                  <a:schemeClr val="tx1"/>
                </a:solidFill>
                <a:effectLst/>
                <a:latin typeface="+mn-lt"/>
                <a:ea typeface="+mn-ea"/>
                <a:cs typeface="+mn-cs"/>
              </a:rPr>
              <a:t>İşbirliği Kuruluşlarının ya da Türkiye’de kurdukları şirketin İşletici Şirketteki payı % 51’den az olamaz. </a:t>
            </a:r>
            <a:r>
              <a:rPr lang="tr-TR" sz="1200" kern="1200" dirty="0" err="1">
                <a:solidFill>
                  <a:schemeClr val="tx1"/>
                </a:solidFill>
                <a:effectLst/>
                <a:latin typeface="+mn-lt"/>
                <a:ea typeface="+mn-ea"/>
                <a:cs typeface="+mn-cs"/>
              </a:rPr>
              <a:t>TTM’nin</a:t>
            </a:r>
            <a:r>
              <a:rPr lang="tr-TR" sz="1200" kern="1200" dirty="0">
                <a:solidFill>
                  <a:schemeClr val="tx1"/>
                </a:solidFill>
                <a:effectLst/>
                <a:latin typeface="+mn-lt"/>
                <a:ea typeface="+mn-ea"/>
                <a:cs typeface="+mn-cs"/>
              </a:rPr>
              <a:t> açıldığı ülkenin ulusal mevzuatı kapsamındaki sınırlamalar bu hükümden muaf tutulur.</a:t>
            </a:r>
          </a:p>
          <a:p>
            <a:pPr marL="228600" indent="-228600">
              <a:buAutoNum type="arabicPeriod"/>
            </a:pPr>
            <a:r>
              <a:rPr lang="tr-TR" sz="1200" kern="1200" dirty="0">
                <a:solidFill>
                  <a:schemeClr val="tx1"/>
                </a:solidFill>
                <a:effectLst/>
                <a:latin typeface="+mn-lt"/>
                <a:ea typeface="+mn-ea"/>
                <a:cs typeface="+mn-cs"/>
              </a:rPr>
              <a:t>Destek ödemesi İşbirliği Kuruluşlarının ya da Türkiye’de kurdukları şirketin İşletici Şirketteki ortaklık oranına göre hesaplanır.</a:t>
            </a:r>
          </a:p>
          <a:p>
            <a:pPr marL="228600" indent="-228600">
              <a:buAutoNum type="arabicPeriod"/>
            </a:pPr>
            <a:r>
              <a:rPr lang="tr-TR" sz="1200" kern="1200" dirty="0" err="1">
                <a:solidFill>
                  <a:schemeClr val="tx1"/>
                </a:solidFill>
                <a:effectLst/>
                <a:latin typeface="+mn-lt"/>
                <a:ea typeface="+mn-ea"/>
                <a:cs typeface="+mn-cs"/>
              </a:rPr>
              <a:t>TTM’ye</a:t>
            </a:r>
            <a:r>
              <a:rPr lang="tr-TR" sz="1200" kern="1200" dirty="0">
                <a:solidFill>
                  <a:schemeClr val="tx1"/>
                </a:solidFill>
                <a:effectLst/>
                <a:latin typeface="+mn-lt"/>
                <a:ea typeface="+mn-ea"/>
                <a:cs typeface="+mn-cs"/>
              </a:rPr>
              <a:t> ilişkin tüm destek ödemeleri, harcamayı yapan proje sahibine yapılır.</a:t>
            </a:r>
          </a:p>
          <a:p>
            <a:r>
              <a:rPr lang="tr-TR" sz="1200" kern="1200" dirty="0">
                <a:solidFill>
                  <a:schemeClr val="tx1"/>
                </a:solidFill>
                <a:effectLst/>
                <a:latin typeface="+mn-lt"/>
                <a:ea typeface="+mn-ea"/>
                <a:cs typeface="+mn-cs"/>
              </a:rPr>
              <a:t> </a:t>
            </a:r>
          </a:p>
          <a:p>
            <a:pPr marL="171450" indent="-171450">
              <a:buFont typeface="Arial" panose="020B0604020202020204" pitchFamily="34" charset="0"/>
              <a:buChar char="•"/>
            </a:pPr>
            <a:endParaRPr lang="tr-TR"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tr-TR"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tr-TR"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tr-TR" sz="1200" kern="1200" dirty="0">
              <a:solidFill>
                <a:schemeClr val="tx1"/>
              </a:solidFill>
              <a:effectLst/>
              <a:latin typeface="+mn-lt"/>
              <a:ea typeface="+mn-ea"/>
              <a:cs typeface="+mn-cs"/>
            </a:endParaRP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tr-TR" altLang="tr-TR" dirty="0"/>
          </a:p>
          <a:p>
            <a:endParaRPr lang="tr-TR" dirty="0"/>
          </a:p>
        </p:txBody>
      </p:sp>
      <p:sp>
        <p:nvSpPr>
          <p:cNvPr id="4" name="Slayt Numarası Yer Tutucusu 3"/>
          <p:cNvSpPr>
            <a:spLocks noGrp="1"/>
          </p:cNvSpPr>
          <p:nvPr>
            <p:ph type="sldNum" sz="quarter" idx="10"/>
          </p:nvPr>
        </p:nvSpPr>
        <p:spPr/>
        <p:txBody>
          <a:bodyPr/>
          <a:lstStyle/>
          <a:p>
            <a:pPr>
              <a:defRPr/>
            </a:pPr>
            <a:fld id="{E0FE8451-306F-4C9B-A0DD-03B4AFD64E90}" type="slidenum">
              <a:rPr lang="en-US" altLang="tr-TR" smtClean="0"/>
              <a:pPr>
                <a:defRPr/>
              </a:pPr>
              <a:t>64</a:t>
            </a:fld>
            <a:endParaRPr lang="en-US" altLang="tr-TR"/>
          </a:p>
        </p:txBody>
      </p:sp>
    </p:spTree>
    <p:extLst>
      <p:ext uri="{BB962C8B-B14F-4D97-AF65-F5344CB8AC3E}">
        <p14:creationId xmlns:p14="http://schemas.microsoft.com/office/powerpoint/2010/main" val="426984615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AFD407-6F94-481E-81E4-557E5EC9280C}"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21987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3848100" y="2"/>
            <a:ext cx="2947988" cy="495300"/>
          </a:xfrm>
          <a:prstGeom prst="rect">
            <a:avLst/>
          </a:prstGeom>
          <a:noFill/>
          <a:ln w="9525">
            <a:noFill/>
            <a:miter lim="800000"/>
            <a:headEnd/>
            <a:tailEnd/>
          </a:ln>
        </p:spPr>
        <p:txBody>
          <a:bodyPr wrap="none" lIns="91531" tIns="45766" rIns="91531" bIns="45766" anchor="ctr"/>
          <a:lstStyle/>
          <a:p>
            <a:pPr eaLnBrk="1" hangingPunct="1"/>
            <a:endParaRPr lang="tr-TR" altLang="tr-TR"/>
          </a:p>
        </p:txBody>
      </p:sp>
      <p:sp>
        <p:nvSpPr>
          <p:cNvPr id="74755" name="Rectangle 3"/>
          <p:cNvSpPr>
            <a:spLocks noChangeArrowheads="1"/>
          </p:cNvSpPr>
          <p:nvPr/>
        </p:nvSpPr>
        <p:spPr bwMode="auto">
          <a:xfrm>
            <a:off x="3848100" y="9428164"/>
            <a:ext cx="2947988" cy="496887"/>
          </a:xfrm>
          <a:prstGeom prst="rect">
            <a:avLst/>
          </a:prstGeom>
          <a:noFill/>
          <a:ln w="9525">
            <a:noFill/>
            <a:miter lim="800000"/>
            <a:headEnd/>
            <a:tailEnd/>
          </a:ln>
        </p:spPr>
        <p:txBody>
          <a:bodyPr lIns="90578" tIns="44494" rIns="90578" bIns="44494" anchor="b"/>
          <a:lstStyle/>
          <a:p>
            <a:pPr algn="r"/>
            <a:r>
              <a:rPr lang="tr-TR" altLang="tr-TR" sz="1200"/>
              <a:t>2</a:t>
            </a:r>
            <a:endParaRPr lang="tr-TR" altLang="tr-TR" sz="1200">
              <a:latin typeface="Arial Tur"/>
            </a:endParaRPr>
          </a:p>
        </p:txBody>
      </p:sp>
      <p:sp>
        <p:nvSpPr>
          <p:cNvPr id="74756" name="Rectangle 4"/>
          <p:cNvSpPr>
            <a:spLocks noChangeArrowheads="1"/>
          </p:cNvSpPr>
          <p:nvPr/>
        </p:nvSpPr>
        <p:spPr bwMode="auto">
          <a:xfrm>
            <a:off x="2" y="9428164"/>
            <a:ext cx="2946400" cy="496887"/>
          </a:xfrm>
          <a:prstGeom prst="rect">
            <a:avLst/>
          </a:prstGeom>
          <a:noFill/>
          <a:ln w="9525">
            <a:noFill/>
            <a:miter lim="800000"/>
            <a:headEnd/>
            <a:tailEnd/>
          </a:ln>
        </p:spPr>
        <p:txBody>
          <a:bodyPr wrap="none" lIns="91531" tIns="45766" rIns="91531" bIns="45766" anchor="ctr"/>
          <a:lstStyle/>
          <a:p>
            <a:pPr eaLnBrk="1" hangingPunct="1"/>
            <a:endParaRPr lang="tr-TR" altLang="tr-TR"/>
          </a:p>
        </p:txBody>
      </p:sp>
      <p:sp>
        <p:nvSpPr>
          <p:cNvPr id="74757" name="Rectangle 5"/>
          <p:cNvSpPr>
            <a:spLocks noChangeArrowheads="1"/>
          </p:cNvSpPr>
          <p:nvPr/>
        </p:nvSpPr>
        <p:spPr bwMode="auto">
          <a:xfrm>
            <a:off x="2" y="2"/>
            <a:ext cx="2946400" cy="495300"/>
          </a:xfrm>
          <a:prstGeom prst="rect">
            <a:avLst/>
          </a:prstGeom>
          <a:noFill/>
          <a:ln w="9525">
            <a:noFill/>
            <a:miter lim="800000"/>
            <a:headEnd/>
            <a:tailEnd/>
          </a:ln>
        </p:spPr>
        <p:txBody>
          <a:bodyPr wrap="none" lIns="91531" tIns="45766" rIns="91531" bIns="45766" anchor="ctr"/>
          <a:lstStyle/>
          <a:p>
            <a:pPr eaLnBrk="1" hangingPunct="1"/>
            <a:endParaRPr lang="tr-TR" altLang="tr-TR"/>
          </a:p>
        </p:txBody>
      </p:sp>
      <p:sp>
        <p:nvSpPr>
          <p:cNvPr id="74758" name="Rectangle 6"/>
          <p:cNvSpPr>
            <a:spLocks noGrp="1" noRot="1" noChangeAspect="1" noChangeArrowheads="1" noTextEdit="1"/>
          </p:cNvSpPr>
          <p:nvPr>
            <p:ph type="sldImg"/>
          </p:nvPr>
        </p:nvSpPr>
        <p:spPr bwMode="auto">
          <a:xfrm>
            <a:off x="930275" y="752475"/>
            <a:ext cx="4941888" cy="3708400"/>
          </a:xfrm>
          <a:solidFill>
            <a:srgbClr val="FFFFFF"/>
          </a:solidFill>
          <a:ln cap="flat">
            <a:solidFill>
              <a:srgbClr val="000000"/>
            </a:solidFill>
            <a:miter lim="800000"/>
            <a:headEnd/>
            <a:tailEnd/>
          </a:ln>
        </p:spPr>
      </p:sp>
      <p:sp>
        <p:nvSpPr>
          <p:cNvPr id="74759" name="Rectangle 7"/>
          <p:cNvSpPr>
            <a:spLocks noGrp="1" noChangeArrowheads="1"/>
          </p:cNvSpPr>
          <p:nvPr>
            <p:ph type="body" idx="1"/>
          </p:nvPr>
        </p:nvSpPr>
        <p:spPr bwMode="auto">
          <a:xfrm>
            <a:off x="677863" y="4716464"/>
            <a:ext cx="5440362" cy="4467225"/>
          </a:xfrm>
          <a:noFill/>
        </p:spPr>
        <p:txBody>
          <a:bodyPr wrap="square" lIns="90578" tIns="44494" rIns="90578" bIns="44494" numCol="1" anchor="t" anchorCtr="0" compatLnSpc="1">
            <a:prstTxWarp prst="textNoShape">
              <a:avLst/>
            </a:prstTxWarp>
          </a:bodyPr>
          <a:lstStyle/>
          <a:p>
            <a:r>
              <a:rPr lang="tr-TR" altLang="tr-TR" dirty="0"/>
              <a:t>SGK</a:t>
            </a:r>
            <a:r>
              <a:rPr lang="tr-TR" altLang="tr-TR" baseline="0" dirty="0"/>
              <a:t> veya maliyeye borç var ise mahsup</a:t>
            </a:r>
          </a:p>
          <a:p>
            <a:endParaRPr lang="tr-TR" altLang="tr-TR" baseline="0" dirty="0"/>
          </a:p>
          <a:p>
            <a:r>
              <a:rPr lang="tr-TR" altLang="tr-TR" baseline="0" dirty="0"/>
              <a:t>Merkez bankası kuruyla </a:t>
            </a:r>
            <a:r>
              <a:rPr lang="tr-TR" altLang="tr-TR" baseline="0" dirty="0" err="1"/>
              <a:t>tl</a:t>
            </a:r>
            <a:r>
              <a:rPr lang="tr-TR" altLang="tr-TR" baseline="0" dirty="0"/>
              <a:t> ödeniyor</a:t>
            </a:r>
            <a:endParaRPr lang="tr-TR" altLang="tr-TR" dirty="0"/>
          </a:p>
        </p:txBody>
      </p:sp>
    </p:spTree>
    <p:extLst>
      <p:ext uri="{BB962C8B-B14F-4D97-AF65-F5344CB8AC3E}">
        <p14:creationId xmlns:p14="http://schemas.microsoft.com/office/powerpoint/2010/main" val="25403177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E0FE8451-306F-4C9B-A0DD-03B4AFD64E90}" type="slidenum">
              <a:rPr lang="en-US" altLang="tr-TR" smtClean="0"/>
              <a:pPr>
                <a:defRPr/>
              </a:pPr>
              <a:t>68</a:t>
            </a:fld>
            <a:endParaRPr lang="en-US" altLang="tr-TR"/>
          </a:p>
        </p:txBody>
      </p:sp>
    </p:spTree>
    <p:extLst>
      <p:ext uri="{BB962C8B-B14F-4D97-AF65-F5344CB8AC3E}">
        <p14:creationId xmlns:p14="http://schemas.microsoft.com/office/powerpoint/2010/main" val="3817994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9395" name="Not Yer Tutucusu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None/>
            </a:pPr>
            <a:endParaRPr lang="tr-TR" dirty="0"/>
          </a:p>
          <a:p>
            <a:pPr marL="0" indent="0">
              <a:buNone/>
            </a:pPr>
            <a:r>
              <a:rPr lang="tr-TR" b="1" dirty="0"/>
              <a:t>İstihdam</a:t>
            </a:r>
          </a:p>
          <a:p>
            <a:pPr marL="0" indent="0">
              <a:buNone/>
            </a:pPr>
            <a:endParaRPr lang="tr-TR" dirty="0"/>
          </a:p>
          <a:p>
            <a:pPr marL="228600" indent="-228600">
              <a:buAutoNum type="arabicPeriod"/>
            </a:pPr>
            <a:r>
              <a:rPr lang="tr-TR" dirty="0"/>
              <a:t>UR-GE projelerinin kümelenme anlayışı temelinde planlanması ile proje faaliyetlerinin organizasyonu ve koordine edilmesine yönelik olarak İşbirliği Kuruluşları tarafından istihdam edilen en fazla 2 uzman personelin istihdam giderlerinin en fazla % 75’i proje süresince desteklenmektedir. </a:t>
            </a:r>
          </a:p>
          <a:p>
            <a:pPr marL="228600" indent="-228600">
              <a:buAutoNum type="arabicPeriod"/>
            </a:pPr>
            <a:r>
              <a:rPr lang="tr-TR" dirty="0"/>
              <a:t>Bu projelerde istihdam edilen uzman personelin her biri için, proje süresince ilgili İşbirliği Kuruluşunun emsal personeli istihdam gideri esas alınır. </a:t>
            </a:r>
          </a:p>
          <a:p>
            <a:pPr marL="233309" indent="-233309" defTabSz="933237">
              <a:spcBef>
                <a:spcPct val="0"/>
              </a:spcBef>
              <a:buFontTx/>
              <a:buAutoNum type="arabicPeriod"/>
              <a:defRPr/>
            </a:pPr>
            <a:r>
              <a:rPr lang="tr-TR" dirty="0"/>
              <a:t>Bu kapsamda istihdam edilen personelin Türkiye’de veya yurtdışında eğitim veren üniversitelerin en az 4 yıllık eğitim veren bölümlerinden mezun olması ve</a:t>
            </a:r>
            <a:r>
              <a:rPr lang="tr-TR" baseline="0" dirty="0"/>
              <a:t> YDS’den en az C düzeyinde veya dengi dil belgesine sahip olması gerekmektedir.</a:t>
            </a:r>
            <a:endParaRPr lang="tr-TR" dirty="0"/>
          </a:p>
          <a:p>
            <a:pPr eaLnBrk="1" hangingPunct="1">
              <a:spcBef>
                <a:spcPct val="0"/>
              </a:spcBef>
            </a:pPr>
            <a:endParaRPr lang="tr-TR" dirty="0"/>
          </a:p>
        </p:txBody>
      </p:sp>
      <p:sp>
        <p:nvSpPr>
          <p:cNvPr id="59396" name="Slayt Numarası Yer Tutucusu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0"/>
              </a:spcBef>
              <a:spcAft>
                <a:spcPct val="0"/>
              </a:spcAft>
              <a:defRPr sz="1400">
                <a:solidFill>
                  <a:schemeClr val="tx1"/>
                </a:solidFill>
                <a:latin typeface="Arial" charset="0"/>
              </a:defRPr>
            </a:lvl6pPr>
            <a:lvl7pPr marL="2971800" indent="-228600" algn="ctr" eaLnBrk="0" fontAlgn="base" hangingPunct="0">
              <a:spcBef>
                <a:spcPct val="0"/>
              </a:spcBef>
              <a:spcAft>
                <a:spcPct val="0"/>
              </a:spcAft>
              <a:defRPr sz="1400">
                <a:solidFill>
                  <a:schemeClr val="tx1"/>
                </a:solidFill>
                <a:latin typeface="Arial" charset="0"/>
              </a:defRPr>
            </a:lvl7pPr>
            <a:lvl8pPr marL="3429000" indent="-228600" algn="ctr" eaLnBrk="0" fontAlgn="base" hangingPunct="0">
              <a:spcBef>
                <a:spcPct val="0"/>
              </a:spcBef>
              <a:spcAft>
                <a:spcPct val="0"/>
              </a:spcAft>
              <a:defRPr sz="1400">
                <a:solidFill>
                  <a:schemeClr val="tx1"/>
                </a:solidFill>
                <a:latin typeface="Arial" charset="0"/>
              </a:defRPr>
            </a:lvl8pPr>
            <a:lvl9pPr marL="3886200" indent="-228600" algn="ctr" eaLnBrk="0" fontAlgn="base" hangingPunct="0">
              <a:spcBef>
                <a:spcPct val="0"/>
              </a:spcBef>
              <a:spcAft>
                <a:spcPct val="0"/>
              </a:spcAft>
              <a:defRPr sz="1400">
                <a:solidFill>
                  <a:schemeClr val="tx1"/>
                </a:solidFill>
                <a:latin typeface="Arial" charset="0"/>
              </a:defRPr>
            </a:lvl9pPr>
          </a:lstStyle>
          <a:p>
            <a:pPr eaLnBrk="1" hangingPunct="1"/>
            <a:fld id="{B74C3707-EAF3-407D-B5DC-506F3A2B2C20}" type="slidenum">
              <a:rPr lang="tr-TR" sz="1200" smtClean="0">
                <a:solidFill>
                  <a:prstClr val="black"/>
                </a:solidFill>
              </a:rPr>
              <a:pPr eaLnBrk="1" hangingPunct="1"/>
              <a:t>7</a:t>
            </a:fld>
            <a:endParaRPr lang="tr-TR" sz="1200">
              <a:solidFill>
                <a:prstClr val="black"/>
              </a:solidFill>
            </a:endParaRPr>
          </a:p>
        </p:txBody>
      </p:sp>
    </p:spTree>
    <p:extLst>
      <p:ext uri="{BB962C8B-B14F-4D97-AF65-F5344CB8AC3E}">
        <p14:creationId xmlns:p14="http://schemas.microsoft.com/office/powerpoint/2010/main" val="2538410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9395" name="Not Yer Tutucusu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None/>
            </a:pPr>
            <a:r>
              <a:rPr lang="tr-TR" b="1" dirty="0"/>
              <a:t>İhtiyaç Analizi</a:t>
            </a:r>
          </a:p>
          <a:p>
            <a:pPr marL="0" indent="0">
              <a:buNone/>
            </a:pPr>
            <a:endParaRPr lang="tr-TR" dirty="0"/>
          </a:p>
          <a:p>
            <a:pPr marL="228600" indent="-228600">
              <a:buAutoNum type="arabicPeriod"/>
            </a:pPr>
            <a:r>
              <a:rPr lang="tr-TR" dirty="0"/>
              <a:t>UR-GE projelerinin ilk aşaması ihtiyaç analizi faaliyetidir. İhtiyaç analizi faaliyeti, projenin hazırlık ve ortak vizyon oluşturma evresidir.</a:t>
            </a:r>
          </a:p>
          <a:p>
            <a:pPr marL="228600" indent="-228600">
              <a:buAutoNum type="arabicPeriod"/>
            </a:pPr>
            <a:r>
              <a:rPr lang="tr-TR" dirty="0"/>
              <a:t>İhtiyaç analizi faaliyeti kapsamında şirketlerimizin rekabet güçlerinin ve ihracat kapasitelerinin geliştirilmesini </a:t>
            </a:r>
            <a:r>
              <a:rPr lang="tr-TR" dirty="0" err="1"/>
              <a:t>teminen</a:t>
            </a:r>
            <a:r>
              <a:rPr lang="tr-TR" dirty="0"/>
              <a:t>, «şirket, sektör, pazar analizi, değer- tedarik zinciri analizi» yapılarak firmaların ihracat potansiyeli belirlenir.</a:t>
            </a:r>
          </a:p>
          <a:p>
            <a:pPr marL="233309" indent="-233309">
              <a:buAutoNum type="arabicPeriod"/>
            </a:pPr>
            <a:r>
              <a:rPr lang="tr-TR" dirty="0"/>
              <a:t>Bu</a:t>
            </a:r>
            <a:r>
              <a:rPr lang="tr-TR" baseline="0" dirty="0"/>
              <a:t> faaliyet sonucunda,</a:t>
            </a:r>
            <a:r>
              <a:rPr lang="tr-TR" dirty="0"/>
              <a:t> proje iş planı ve ihracat stratejisi hazırlanır ve projenin yol haritası belirlenir. </a:t>
            </a:r>
          </a:p>
          <a:p>
            <a:pPr marL="233309" indent="-233309">
              <a:buAutoNum type="arabicPeriod"/>
            </a:pPr>
            <a:r>
              <a:rPr lang="tr-TR" dirty="0"/>
              <a:t>İhtiyaç analizi faaliyeti çerçevesinde, «ihtiyaç analizi raporu bedeli» ile «söz konusu faaliyetlerin organizasyonuna ilişkin giderlerin (salon kirası, afiş-broşür bedeli, tercümanlık hizmeti)», en fazla % 75’i proje bazında 400.000 ABD Dolarına kadar desteklenir. </a:t>
            </a:r>
          </a:p>
          <a:p>
            <a:pPr marL="233309" indent="-233309">
              <a:buAutoNum type="arabicPeriod"/>
            </a:pPr>
            <a:r>
              <a:rPr lang="tr-TR" dirty="0"/>
              <a:t>İhtiyaç analizi faaliyetinin tamamlanmasını müteakip ihtiyaç analizi raporu ve proje yol haritası İşbirliği Kuruluşu tarafından, projenin onaylanmasını takip eden en geç 6 aylık süre içerisinde Bakanlığımıza iletilir. (Belirtilen</a:t>
            </a:r>
            <a:r>
              <a:rPr lang="tr-TR" baseline="0" dirty="0"/>
              <a:t> sürede ihtiyaç analizi raporunun iletilmemesi durumunda proje iptal edilir.)</a:t>
            </a:r>
            <a:endParaRPr lang="tr-TR" dirty="0"/>
          </a:p>
          <a:p>
            <a:pPr marL="233309" indent="-233309">
              <a:buAutoNum type="arabicPeriod"/>
            </a:pPr>
            <a:r>
              <a:rPr lang="tr-TR" dirty="0"/>
              <a:t>Burada önemli bir noktayı parantez</a:t>
            </a:r>
            <a:r>
              <a:rPr lang="tr-TR" baseline="0" dirty="0"/>
              <a:t> içinde </a:t>
            </a:r>
            <a:r>
              <a:rPr lang="tr-TR" dirty="0"/>
              <a:t>belirtmemizde fayda var: Her bir UR-GE projesi başına</a:t>
            </a:r>
            <a:r>
              <a:rPr lang="tr-TR" baseline="0" dirty="0"/>
              <a:t> 400.000 ABD Doları, ihtiyaç analizi, eğitim hizmeti, danışmanlık hizmeti ve kümenin yurt dışında tanıtımı faaliyetlerinin toplam giderlerine ayrılmış olan bütçedir. </a:t>
            </a:r>
          </a:p>
          <a:p>
            <a:pPr marL="233309" indent="-233309">
              <a:buAutoNum type="arabicPeriod"/>
            </a:pPr>
            <a:r>
              <a:rPr lang="tr-TR" baseline="0" dirty="0"/>
              <a:t>Proje Değerlendirme Komisyonu, incelemenin ardından İşbirliği Kuruluşunu raporu sunmak üzere çağırabilir, raporu olduğu gibi onaylayabilir, rapora ilişkin değişiklik ve geliştirme önerilerinde bulunabilir veya raporu reddedebilir.</a:t>
            </a:r>
          </a:p>
          <a:p>
            <a:pPr marL="233309" indent="-233309">
              <a:buAutoNum type="arabicPeriod"/>
            </a:pPr>
            <a:r>
              <a:rPr lang="tr-TR" baseline="0" dirty="0"/>
              <a:t>İhtiyaç analizine ilişkin değişiklik taleplerini içeren revize ihtiyaç analizinin, değişiklik bildirim tarihinden itibaren en geç 3 ay içerisinde tekemmül ettirilememesi durumunda proje iptal edilir.</a:t>
            </a:r>
          </a:p>
          <a:p>
            <a:pPr marL="233309" indent="-233309">
              <a:buAutoNum type="arabicPeriod"/>
            </a:pPr>
            <a:r>
              <a:rPr lang="tr-TR" baseline="0" dirty="0"/>
              <a:t>İşbirliği Kuruluşu, Proje Değerlendirme Komisyonu’nun raporu onaylamasını müteakip faaliyet başvurusunda bulunabilir. Başvurusu yapılan faaliyetlerin, proje yol haritasında olan faaliyetler olması esastır.  </a:t>
            </a:r>
          </a:p>
          <a:p>
            <a:pPr marL="233309" indent="-233309">
              <a:buAutoNum type="arabicPeriod"/>
            </a:pPr>
            <a:r>
              <a:rPr lang="tr-TR" baseline="0" dirty="0"/>
              <a:t>İhtiyaç analizi faaliyetinin bitiş tarihi, ihtiyaç analizi raporunun Proje Değerlendirme Komisyonu tarafından onaylandığı tarihtir.</a:t>
            </a:r>
          </a:p>
          <a:p>
            <a:pPr marL="233309" indent="-233309">
              <a:buAutoNum type="arabicPeriod"/>
            </a:pPr>
            <a:r>
              <a:rPr lang="tr-TR" baseline="0" dirty="0"/>
              <a:t>İhtiyaç analizi çalışması sonucunda ortaya konan ihtiyaç analizi raporu ve proje yol haritasına ilişkin gerçekleşmeler, yıllık olarak yapılacak performans ölçüm çalışmasında esas alınır. Ölçüm çalışması neticesinde; İşbirliği Kuruluşunun/şirketlerin performansı doğrultusunda, projeye ilişkin destek oranları veya limitleri düşürülebilir, proje süresinden önce sonlandırılabilir.</a:t>
            </a:r>
          </a:p>
          <a:p>
            <a:pPr marL="233309" indent="-233309">
              <a:buAutoNum type="arabicPeriod"/>
            </a:pPr>
            <a:endParaRPr lang="tr-TR" baseline="0" dirty="0"/>
          </a:p>
          <a:p>
            <a:pPr marL="233309" indent="-233309">
              <a:buAutoNum type="arabicPeriod"/>
            </a:pPr>
            <a:endParaRPr lang="tr-TR" baseline="0" dirty="0"/>
          </a:p>
          <a:p>
            <a:pPr marL="233309" indent="-233309">
              <a:buAutoNum type="arabicPeriod"/>
            </a:pPr>
            <a:endParaRPr lang="tr-TR" baseline="0" dirty="0"/>
          </a:p>
          <a:p>
            <a:pPr marL="233309" indent="-233309">
              <a:buAutoNum type="arabicPeriod"/>
            </a:pPr>
            <a:endParaRPr lang="tr-TR" baseline="0" dirty="0"/>
          </a:p>
          <a:p>
            <a:pPr marL="233309" indent="-233309">
              <a:buAutoNum type="arabicPeriod"/>
            </a:pPr>
            <a:endParaRPr lang="tr-TR" dirty="0"/>
          </a:p>
          <a:p>
            <a:pPr eaLnBrk="1" hangingPunct="1">
              <a:spcBef>
                <a:spcPct val="0"/>
              </a:spcBef>
            </a:pPr>
            <a:endParaRPr lang="tr-TR" dirty="0"/>
          </a:p>
        </p:txBody>
      </p:sp>
      <p:sp>
        <p:nvSpPr>
          <p:cNvPr id="59396" name="Slayt Numarası Yer Tutucusu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0"/>
              </a:spcBef>
              <a:spcAft>
                <a:spcPct val="0"/>
              </a:spcAft>
              <a:defRPr sz="1400">
                <a:solidFill>
                  <a:schemeClr val="tx1"/>
                </a:solidFill>
                <a:latin typeface="Arial" charset="0"/>
              </a:defRPr>
            </a:lvl6pPr>
            <a:lvl7pPr marL="2971800" indent="-228600" algn="ctr" eaLnBrk="0" fontAlgn="base" hangingPunct="0">
              <a:spcBef>
                <a:spcPct val="0"/>
              </a:spcBef>
              <a:spcAft>
                <a:spcPct val="0"/>
              </a:spcAft>
              <a:defRPr sz="1400">
                <a:solidFill>
                  <a:schemeClr val="tx1"/>
                </a:solidFill>
                <a:latin typeface="Arial" charset="0"/>
              </a:defRPr>
            </a:lvl7pPr>
            <a:lvl8pPr marL="3429000" indent="-228600" algn="ctr" eaLnBrk="0" fontAlgn="base" hangingPunct="0">
              <a:spcBef>
                <a:spcPct val="0"/>
              </a:spcBef>
              <a:spcAft>
                <a:spcPct val="0"/>
              </a:spcAft>
              <a:defRPr sz="1400">
                <a:solidFill>
                  <a:schemeClr val="tx1"/>
                </a:solidFill>
                <a:latin typeface="Arial" charset="0"/>
              </a:defRPr>
            </a:lvl8pPr>
            <a:lvl9pPr marL="3886200" indent="-228600" algn="ctr" eaLnBrk="0" fontAlgn="base" hangingPunct="0">
              <a:spcBef>
                <a:spcPct val="0"/>
              </a:spcBef>
              <a:spcAft>
                <a:spcPct val="0"/>
              </a:spcAft>
              <a:defRPr sz="1400">
                <a:solidFill>
                  <a:schemeClr val="tx1"/>
                </a:solidFill>
                <a:latin typeface="Arial" charset="0"/>
              </a:defRPr>
            </a:lvl9pPr>
          </a:lstStyle>
          <a:p>
            <a:pPr eaLnBrk="1" hangingPunct="1"/>
            <a:fld id="{B74C3707-EAF3-407D-B5DC-506F3A2B2C20}" type="slidenum">
              <a:rPr lang="tr-TR" sz="1200" smtClean="0">
                <a:solidFill>
                  <a:prstClr val="black"/>
                </a:solidFill>
              </a:rPr>
              <a:pPr eaLnBrk="1" hangingPunct="1"/>
              <a:t>8</a:t>
            </a:fld>
            <a:endParaRPr lang="tr-TR" sz="1200">
              <a:solidFill>
                <a:prstClr val="black"/>
              </a:solidFill>
            </a:endParaRPr>
          </a:p>
        </p:txBody>
      </p:sp>
    </p:spTree>
    <p:extLst>
      <p:ext uri="{BB962C8B-B14F-4D97-AF65-F5344CB8AC3E}">
        <p14:creationId xmlns:p14="http://schemas.microsoft.com/office/powerpoint/2010/main" val="3130054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9395" name="Not Yer Tutucusu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None/>
            </a:pPr>
            <a:r>
              <a:rPr lang="tr-TR" b="1" dirty="0"/>
              <a:t>Eğitim ve Danışmanlık Faaliyetleri</a:t>
            </a:r>
          </a:p>
          <a:p>
            <a:pPr marL="0" indent="0">
              <a:buNone/>
            </a:pPr>
            <a:endParaRPr lang="tr-TR" dirty="0"/>
          </a:p>
          <a:p>
            <a:pPr marL="233309" indent="-233309">
              <a:buAutoNum type="arabicPeriod"/>
            </a:pPr>
            <a:r>
              <a:rPr lang="tr-TR" dirty="0"/>
              <a:t>İşbirliği Kuruluşu, ihtiyaç analizi sonuçlarını da göz önünde bulundurarak; Bakanlığımıza</a:t>
            </a:r>
            <a:r>
              <a:rPr lang="tr-TR" baseline="0" dirty="0"/>
              <a:t> </a:t>
            </a:r>
            <a:r>
              <a:rPr lang="tr-TR" dirty="0"/>
              <a:t>eğitim faaliyeti ve/veya danışmanlık faaliyeti başvurusunda bulunabilir.</a:t>
            </a:r>
          </a:p>
          <a:p>
            <a:pPr marL="233309" indent="-233309">
              <a:buAutoNum type="arabicPeriod"/>
            </a:pPr>
            <a:r>
              <a:rPr lang="tr-TR" dirty="0"/>
              <a:t>Eğitim ve/veya danışmanlık faaliyetleri, </a:t>
            </a:r>
            <a:r>
              <a:rPr lang="tr-TR" dirty="0" err="1"/>
              <a:t>slaytımızda</a:t>
            </a:r>
            <a:r>
              <a:rPr lang="tr-TR" dirty="0"/>
              <a:t> yer alan konularda olabileceği gibi, Bakanlığımızca uygun görülen sektöre özgü diğer konularda da olabilir. </a:t>
            </a:r>
          </a:p>
          <a:p>
            <a:pPr marL="233309" indent="-233309">
              <a:buAutoNum type="arabicPeriod"/>
            </a:pPr>
            <a:r>
              <a:rPr lang="tr-TR" dirty="0"/>
              <a:t>Proje bazlı eğitim ve/veya danışmanlık faaliyetleri çerçevesinde «eğitim/danışmanlık hizmeti bedeli» ve «faaliyet organizasyonuna ilişkin giderler (Salon kirası, afiş-broşür bedeli, tercümanlık hizmeti)» desteklenir.</a:t>
            </a:r>
          </a:p>
          <a:p>
            <a:pPr marL="233309" indent="-233309">
              <a:buAutoNum type="arabicPeriod"/>
            </a:pPr>
            <a:r>
              <a:rPr lang="tr-TR" dirty="0"/>
              <a:t>Anılan giderlerin en fazla % 75’i proje bazında 400.000 ABD Dolarına kadar desteklenir. </a:t>
            </a:r>
          </a:p>
          <a:p>
            <a:pPr marL="233309" indent="-233309">
              <a:spcBef>
                <a:spcPct val="0"/>
              </a:spcBef>
              <a:buAutoNum type="arabicPeriod"/>
            </a:pPr>
            <a:endParaRPr lang="tr-TR" dirty="0"/>
          </a:p>
          <a:p>
            <a:pPr eaLnBrk="1" hangingPunct="1">
              <a:spcBef>
                <a:spcPct val="0"/>
              </a:spcBef>
            </a:pPr>
            <a:endParaRPr lang="tr-TR" dirty="0"/>
          </a:p>
        </p:txBody>
      </p:sp>
      <p:sp>
        <p:nvSpPr>
          <p:cNvPr id="59396" name="Slayt Numarası Yer Tutucusu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0"/>
              </a:spcBef>
              <a:spcAft>
                <a:spcPct val="0"/>
              </a:spcAft>
              <a:defRPr sz="1400">
                <a:solidFill>
                  <a:schemeClr val="tx1"/>
                </a:solidFill>
                <a:latin typeface="Arial" charset="0"/>
              </a:defRPr>
            </a:lvl6pPr>
            <a:lvl7pPr marL="2971800" indent="-228600" algn="ctr" eaLnBrk="0" fontAlgn="base" hangingPunct="0">
              <a:spcBef>
                <a:spcPct val="0"/>
              </a:spcBef>
              <a:spcAft>
                <a:spcPct val="0"/>
              </a:spcAft>
              <a:defRPr sz="1400">
                <a:solidFill>
                  <a:schemeClr val="tx1"/>
                </a:solidFill>
                <a:latin typeface="Arial" charset="0"/>
              </a:defRPr>
            </a:lvl7pPr>
            <a:lvl8pPr marL="3429000" indent="-228600" algn="ctr" eaLnBrk="0" fontAlgn="base" hangingPunct="0">
              <a:spcBef>
                <a:spcPct val="0"/>
              </a:spcBef>
              <a:spcAft>
                <a:spcPct val="0"/>
              </a:spcAft>
              <a:defRPr sz="1400">
                <a:solidFill>
                  <a:schemeClr val="tx1"/>
                </a:solidFill>
                <a:latin typeface="Arial" charset="0"/>
              </a:defRPr>
            </a:lvl8pPr>
            <a:lvl9pPr marL="3886200" indent="-228600" algn="ctr" eaLnBrk="0" fontAlgn="base" hangingPunct="0">
              <a:spcBef>
                <a:spcPct val="0"/>
              </a:spcBef>
              <a:spcAft>
                <a:spcPct val="0"/>
              </a:spcAft>
              <a:defRPr sz="1400">
                <a:solidFill>
                  <a:schemeClr val="tx1"/>
                </a:solidFill>
                <a:latin typeface="Arial" charset="0"/>
              </a:defRPr>
            </a:lvl9pPr>
          </a:lstStyle>
          <a:p>
            <a:pPr eaLnBrk="1" hangingPunct="1"/>
            <a:fld id="{B74C3707-EAF3-407D-B5DC-506F3A2B2C20}" type="slidenum">
              <a:rPr lang="tr-TR" sz="1200" smtClean="0">
                <a:solidFill>
                  <a:prstClr val="black"/>
                </a:solidFill>
              </a:rPr>
              <a:pPr eaLnBrk="1" hangingPunct="1"/>
              <a:t>9</a:t>
            </a:fld>
            <a:endParaRPr lang="tr-TR" sz="1200">
              <a:solidFill>
                <a:prstClr val="black"/>
              </a:solidFill>
            </a:endParaRPr>
          </a:p>
        </p:txBody>
      </p:sp>
    </p:spTree>
    <p:extLst>
      <p:ext uri="{BB962C8B-B14F-4D97-AF65-F5344CB8AC3E}">
        <p14:creationId xmlns:p14="http://schemas.microsoft.com/office/powerpoint/2010/main" val="25777789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Picture 2"/>
          <p:cNvPicPr preferRelativeResize="0">
            <a:picLocks noChangeArrowheads="1"/>
          </p:cNvPicPr>
          <p:nvPr/>
        </p:nvPicPr>
        <p:blipFill>
          <a:blip r:embed="rId2"/>
          <a:srcRect/>
          <a:stretch>
            <a:fillRect/>
          </a:stretch>
        </p:blipFill>
        <p:spPr bwMode="auto">
          <a:xfrm>
            <a:off x="0" y="296863"/>
            <a:ext cx="9144000" cy="611187"/>
          </a:xfrm>
          <a:prstGeom prst="rect">
            <a:avLst/>
          </a:prstGeom>
          <a:noFill/>
          <a:ln w="9525">
            <a:noFill/>
            <a:miter lim="800000"/>
            <a:headEnd/>
            <a:tailEnd/>
          </a:ln>
        </p:spPr>
      </p:pic>
      <p:pic>
        <p:nvPicPr>
          <p:cNvPr id="6" name="Picture 2"/>
          <p:cNvPicPr preferRelativeResize="0">
            <a:picLocks noChangeArrowheads="1"/>
          </p:cNvPicPr>
          <p:nvPr/>
        </p:nvPicPr>
        <p:blipFill>
          <a:blip r:embed="rId3"/>
          <a:srcRect/>
          <a:stretch>
            <a:fillRect/>
          </a:stretch>
        </p:blipFill>
        <p:spPr bwMode="auto">
          <a:xfrm>
            <a:off x="0" y="6567488"/>
            <a:ext cx="9144000" cy="250825"/>
          </a:xfrm>
          <a:prstGeom prst="rect">
            <a:avLst/>
          </a:prstGeom>
          <a:noFill/>
          <a:ln w="9525">
            <a:noFill/>
            <a:miter lim="800000"/>
            <a:headEnd/>
            <a:tailEnd/>
          </a:ln>
        </p:spPr>
      </p:pic>
      <p:sp>
        <p:nvSpPr>
          <p:cNvPr id="3" name="2 İçerik Yer Tutucusu"/>
          <p:cNvSpPr>
            <a:spLocks noGrp="1"/>
          </p:cNvSpPr>
          <p:nvPr>
            <p:ph idx="1"/>
          </p:nvPr>
        </p:nvSpPr>
        <p:spPr>
          <a:xfrm>
            <a:off x="468000" y="836712"/>
            <a:ext cx="8280000" cy="56072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2" name="1 Başlık"/>
          <p:cNvSpPr>
            <a:spLocks noGrp="1"/>
          </p:cNvSpPr>
          <p:nvPr>
            <p:ph type="title"/>
          </p:nvPr>
        </p:nvSpPr>
        <p:spPr>
          <a:xfrm>
            <a:off x="647694" y="354228"/>
            <a:ext cx="8028383" cy="396000"/>
          </a:xfrm>
        </p:spPr>
        <p:txBody>
          <a:bodyPr/>
          <a:lstStyle>
            <a:lvl1pPr algn="r">
              <a:defRPr sz="3200" b="1">
                <a:solidFill>
                  <a:schemeClr val="bg1"/>
                </a:solidFill>
                <a:effectLst>
                  <a:outerShdw blurRad="50800" dist="38100" dir="18900000" algn="bl" rotWithShape="0">
                    <a:srgbClr val="4D968B">
                      <a:alpha val="40000"/>
                    </a:srgbClr>
                  </a:outerShdw>
                </a:effectLst>
              </a:defRPr>
            </a:lvl1pPr>
          </a:lstStyle>
          <a:p>
            <a:r>
              <a:rPr lang="tr-TR" dirty="0"/>
              <a:t>Asıl başlık stili için tıklatın</a:t>
            </a:r>
          </a:p>
        </p:txBody>
      </p:sp>
      <p:sp>
        <p:nvSpPr>
          <p:cNvPr id="7" name="4 Altbilgi Yer Tutucusu"/>
          <p:cNvSpPr>
            <a:spLocks noGrp="1"/>
          </p:cNvSpPr>
          <p:nvPr>
            <p:ph type="ftr" sz="quarter" idx="10"/>
          </p:nvPr>
        </p:nvSpPr>
        <p:spPr>
          <a:xfrm>
            <a:off x="1828800" y="6524625"/>
            <a:ext cx="5672138" cy="252413"/>
          </a:xfrm>
          <a:prstGeom prst="rect">
            <a:avLst/>
          </a:prstGeom>
        </p:spPr>
        <p:txBody>
          <a:bodyPr/>
          <a:lstStyle>
            <a:lvl1pPr algn="ctr" eaLnBrk="1" hangingPunct="1">
              <a:defRPr sz="1600" b="1">
                <a:solidFill>
                  <a:prstClr val="white">
                    <a:lumMod val="85000"/>
                  </a:prstClr>
                </a:solidFill>
                <a:effectLst>
                  <a:outerShdw blurRad="38100" dist="38100" dir="2700000" algn="tl">
                    <a:srgbClr val="000000">
                      <a:alpha val="43137"/>
                    </a:srgbClr>
                  </a:outerShdw>
                </a:effectLst>
                <a:latin typeface="Arial" pitchFamily="34" charset="0"/>
                <a:cs typeface="Arial" pitchFamily="34" charset="0"/>
              </a:defRPr>
            </a:lvl1pPr>
          </a:lstStyle>
          <a:p>
            <a:pPr>
              <a:defRPr/>
            </a:pPr>
            <a:r>
              <a:rPr lang="en-US" dirty="0" err="1"/>
              <a:t>İhracat</a:t>
            </a:r>
            <a:r>
              <a:rPr lang="en-US" dirty="0"/>
              <a:t> Genel </a:t>
            </a:r>
            <a:r>
              <a:rPr lang="en-US" dirty="0" err="1"/>
              <a:t>Müdürlüğü</a:t>
            </a:r>
            <a:endParaRPr lang="en-US" dirty="0"/>
          </a:p>
        </p:txBody>
      </p:sp>
      <p:sp>
        <p:nvSpPr>
          <p:cNvPr id="8" name="5 Slayt Numarası Yer Tutucusu"/>
          <p:cNvSpPr>
            <a:spLocks noGrp="1"/>
          </p:cNvSpPr>
          <p:nvPr>
            <p:ph type="sldNum" sz="quarter" idx="11"/>
          </p:nvPr>
        </p:nvSpPr>
        <p:spPr>
          <a:xfrm>
            <a:off x="8429625" y="6524625"/>
            <a:ext cx="571500" cy="252413"/>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600">
                <a:solidFill>
                  <a:srgbClr val="D9D9D9"/>
                </a:solidFill>
                <a:effectLst>
                  <a:outerShdw blurRad="38100" dist="38100" dir="2700000" algn="tl">
                    <a:srgbClr val="000000"/>
                  </a:outerShdw>
                </a:effectLst>
                <a:latin typeface="Calibri" pitchFamily="34" charset="0"/>
                <a:cs typeface="Arial" pitchFamily="34" charset="0"/>
              </a:defRPr>
            </a:lvl1pPr>
          </a:lstStyle>
          <a:p>
            <a:pPr>
              <a:defRPr/>
            </a:pPr>
            <a:fld id="{F1D8E25B-5D1A-4034-83BD-795CD755BDEE}" type="slidenum">
              <a:rPr lang="en-US" altLang="tr-TR"/>
              <a:pPr>
                <a:defRPr/>
              </a:pPr>
              <a:t>‹#›</a:t>
            </a:fld>
            <a:endParaRPr lang="en-US" altLang="tr-TR"/>
          </a:p>
        </p:txBody>
      </p:sp>
      <p:pic>
        <p:nvPicPr>
          <p:cNvPr id="9" name="Resim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1846" y="67188"/>
            <a:ext cx="783354" cy="783354"/>
          </a:xfrm>
          <a:prstGeom prst="rect">
            <a:avLst/>
          </a:prstGeom>
        </p:spPr>
      </p:pic>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Picture 2"/>
          <p:cNvPicPr preferRelativeResize="0">
            <a:picLocks noChangeArrowheads="1"/>
          </p:cNvPicPr>
          <p:nvPr/>
        </p:nvPicPr>
        <p:blipFill>
          <a:blip r:embed="rId2"/>
          <a:srcRect/>
          <a:stretch>
            <a:fillRect/>
          </a:stretch>
        </p:blipFill>
        <p:spPr bwMode="auto">
          <a:xfrm>
            <a:off x="0" y="6567488"/>
            <a:ext cx="9144000" cy="250825"/>
          </a:xfrm>
          <a:prstGeom prst="rect">
            <a:avLst/>
          </a:prstGeom>
          <a:noFill/>
          <a:ln w="9525">
            <a:noFill/>
            <a:miter lim="800000"/>
            <a:headEnd/>
            <a:tailEnd/>
          </a:ln>
        </p:spPr>
      </p:pic>
      <p:pic>
        <p:nvPicPr>
          <p:cNvPr id="4" name="Picture 2"/>
          <p:cNvPicPr preferRelativeResize="0">
            <a:picLocks noChangeArrowheads="1"/>
          </p:cNvPicPr>
          <p:nvPr/>
        </p:nvPicPr>
        <p:blipFill>
          <a:blip r:embed="rId3"/>
          <a:srcRect/>
          <a:stretch>
            <a:fillRect/>
          </a:stretch>
        </p:blipFill>
        <p:spPr bwMode="auto">
          <a:xfrm>
            <a:off x="0" y="296863"/>
            <a:ext cx="9144000" cy="503237"/>
          </a:xfrm>
          <a:prstGeom prst="rect">
            <a:avLst/>
          </a:prstGeom>
          <a:noFill/>
          <a:ln w="9525">
            <a:noFill/>
            <a:miter lim="800000"/>
            <a:headEnd/>
            <a:tailEnd/>
          </a:ln>
        </p:spPr>
      </p:pic>
      <p:sp>
        <p:nvSpPr>
          <p:cNvPr id="14" name="1 Başlık"/>
          <p:cNvSpPr>
            <a:spLocks noGrp="1"/>
          </p:cNvSpPr>
          <p:nvPr>
            <p:ph type="title"/>
          </p:nvPr>
        </p:nvSpPr>
        <p:spPr>
          <a:xfrm>
            <a:off x="1115616" y="332712"/>
            <a:ext cx="8028383" cy="396000"/>
          </a:xfrm>
        </p:spPr>
        <p:txBody>
          <a:bodyPr/>
          <a:lstStyle>
            <a:lvl1pPr algn="r">
              <a:defRPr sz="4000" b="1">
                <a:solidFill>
                  <a:schemeClr val="bg1"/>
                </a:solidFill>
                <a:effectLst>
                  <a:outerShdw blurRad="50800" dist="38100" dir="18900000" algn="bl" rotWithShape="0">
                    <a:srgbClr val="4D968B">
                      <a:alpha val="40000"/>
                    </a:srgbClr>
                  </a:outerShdw>
                </a:effectLst>
              </a:defRPr>
            </a:lvl1pPr>
          </a:lstStyle>
          <a:p>
            <a:r>
              <a:rPr lang="tr-TR"/>
              <a:t>Asıl başlık stili için tıklatın</a:t>
            </a:r>
            <a:endParaRPr lang="tr-TR" dirty="0"/>
          </a:p>
        </p:txBody>
      </p:sp>
      <p:sp>
        <p:nvSpPr>
          <p:cNvPr id="6" name="4 Altbilgi Yer Tutucusu"/>
          <p:cNvSpPr>
            <a:spLocks noGrp="1"/>
          </p:cNvSpPr>
          <p:nvPr>
            <p:ph type="ftr" sz="quarter" idx="10"/>
          </p:nvPr>
        </p:nvSpPr>
        <p:spPr>
          <a:xfrm>
            <a:off x="1828800" y="6524625"/>
            <a:ext cx="5672138" cy="252413"/>
          </a:xfrm>
          <a:prstGeom prst="rect">
            <a:avLst/>
          </a:prstGeom>
        </p:spPr>
        <p:txBody>
          <a:bodyPr/>
          <a:lstStyle>
            <a:lvl1pPr algn="ctr" eaLnBrk="1" hangingPunct="1">
              <a:defRPr sz="1600" b="1">
                <a:solidFill>
                  <a:prstClr val="white">
                    <a:lumMod val="85000"/>
                  </a:prstClr>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tr-TR"/>
              <a:t>İhracat Genel Müdürlüğü</a:t>
            </a:r>
            <a:endParaRPr lang="en-US"/>
          </a:p>
        </p:txBody>
      </p:sp>
      <p:sp>
        <p:nvSpPr>
          <p:cNvPr id="7" name="5 Slayt Numarası Yer Tutucusu"/>
          <p:cNvSpPr>
            <a:spLocks noGrp="1"/>
          </p:cNvSpPr>
          <p:nvPr>
            <p:ph type="sldNum" sz="quarter" idx="11"/>
          </p:nvPr>
        </p:nvSpPr>
        <p:spPr>
          <a:xfrm>
            <a:off x="8429625" y="6524625"/>
            <a:ext cx="571500" cy="252413"/>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600">
                <a:solidFill>
                  <a:srgbClr val="D9D9D9"/>
                </a:solidFill>
                <a:effectLst>
                  <a:outerShdw blurRad="38100" dist="38100" dir="2700000" algn="tl">
                    <a:srgbClr val="000000"/>
                  </a:outerShdw>
                </a:effectLst>
                <a:latin typeface="Calibri" pitchFamily="34" charset="0"/>
                <a:cs typeface="Arial" pitchFamily="34" charset="0"/>
              </a:defRPr>
            </a:lvl1pPr>
          </a:lstStyle>
          <a:p>
            <a:pPr>
              <a:defRPr/>
            </a:pPr>
            <a:fld id="{DED20554-3A86-46E6-92F4-76C677BC4646}" type="slidenum">
              <a:rPr lang="en-US" altLang="tr-TR"/>
              <a:pPr>
                <a:defRPr/>
              </a:pPr>
              <a:t>‹#›</a:t>
            </a:fld>
            <a:endParaRPr lang="en-US" altLang="tr-TR"/>
          </a:p>
        </p:txBody>
      </p:sp>
      <p:pic>
        <p:nvPicPr>
          <p:cNvPr id="8" name="Resim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1846" y="67188"/>
            <a:ext cx="783354" cy="783354"/>
          </a:xfrm>
          <a:prstGeom prst="rect">
            <a:avLst/>
          </a:prstGeom>
        </p:spPr>
      </p:pic>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Başlık, Dikey Metin">
    <p:spTree>
      <p:nvGrpSpPr>
        <p:cNvPr id="1" name=""/>
        <p:cNvGrpSpPr/>
        <p:nvPr/>
      </p:nvGrpSpPr>
      <p:grpSpPr>
        <a:xfrm>
          <a:off x="0" y="0"/>
          <a:ext cx="0" cy="0"/>
          <a:chOff x="0" y="0"/>
          <a:chExt cx="0" cy="0"/>
        </a:xfrm>
      </p:grpSpPr>
      <p:pic>
        <p:nvPicPr>
          <p:cNvPr id="4" name="Picture 2"/>
          <p:cNvPicPr preferRelativeResize="0">
            <a:picLocks noChangeArrowheads="1"/>
          </p:cNvPicPr>
          <p:nvPr userDrawn="1"/>
        </p:nvPicPr>
        <p:blipFill>
          <a:blip r:embed="rId2"/>
          <a:srcRect/>
          <a:stretch>
            <a:fillRect/>
          </a:stretch>
        </p:blipFill>
        <p:spPr bwMode="auto">
          <a:xfrm>
            <a:off x="0" y="6567488"/>
            <a:ext cx="9144000" cy="250825"/>
          </a:xfrm>
          <a:prstGeom prst="rect">
            <a:avLst/>
          </a:prstGeom>
          <a:noFill/>
          <a:ln w="9525">
            <a:noFill/>
            <a:miter lim="800000"/>
            <a:headEnd/>
            <a:tailEnd/>
          </a:ln>
        </p:spPr>
      </p:pic>
      <p:pic>
        <p:nvPicPr>
          <p:cNvPr id="5" name="Picture 2"/>
          <p:cNvPicPr preferRelativeResize="0">
            <a:picLocks noChangeArrowheads="1"/>
          </p:cNvPicPr>
          <p:nvPr/>
        </p:nvPicPr>
        <p:blipFill>
          <a:blip r:embed="rId3"/>
          <a:srcRect/>
          <a:stretch>
            <a:fillRect/>
          </a:stretch>
        </p:blipFill>
        <p:spPr bwMode="auto">
          <a:xfrm>
            <a:off x="0" y="296863"/>
            <a:ext cx="9144000" cy="503237"/>
          </a:xfrm>
          <a:prstGeom prst="rect">
            <a:avLst/>
          </a:prstGeom>
          <a:noFill/>
          <a:ln w="9525">
            <a:noFill/>
            <a:miter lim="800000"/>
            <a:headEnd/>
            <a:tailEnd/>
          </a:ln>
        </p:spPr>
      </p:pic>
      <p:sp>
        <p:nvSpPr>
          <p:cNvPr id="3" name="2 Dikey Metin Yer Tutucusu"/>
          <p:cNvSpPr>
            <a:spLocks noGrp="1"/>
          </p:cNvSpPr>
          <p:nvPr>
            <p:ph type="body" orient="vert" idx="1"/>
          </p:nvPr>
        </p:nvSpPr>
        <p:spPr>
          <a:xfrm>
            <a:off x="457200" y="908721"/>
            <a:ext cx="8229600" cy="5217443"/>
          </a:xfrm>
        </p:spPr>
        <p:txBody>
          <a:bodyPr vert="eaVert"/>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15" name="1 Başlık"/>
          <p:cNvSpPr>
            <a:spLocks noGrp="1"/>
          </p:cNvSpPr>
          <p:nvPr>
            <p:ph type="title"/>
          </p:nvPr>
        </p:nvSpPr>
        <p:spPr>
          <a:xfrm>
            <a:off x="1115616" y="332712"/>
            <a:ext cx="8028383" cy="396000"/>
          </a:xfrm>
        </p:spPr>
        <p:txBody>
          <a:bodyPr/>
          <a:lstStyle>
            <a:lvl1pPr algn="r">
              <a:defRPr sz="4000" b="1">
                <a:solidFill>
                  <a:schemeClr val="bg1"/>
                </a:solidFill>
                <a:effectLst>
                  <a:outerShdw blurRad="50800" dist="38100" dir="18900000" algn="bl" rotWithShape="0">
                    <a:srgbClr val="4D968B">
                      <a:alpha val="40000"/>
                    </a:srgbClr>
                  </a:outerShdw>
                </a:effectLst>
              </a:defRPr>
            </a:lvl1pPr>
          </a:lstStyle>
          <a:p>
            <a:r>
              <a:rPr lang="tr-TR" dirty="0"/>
              <a:t>Asıl başlık stili için tıklatın</a:t>
            </a:r>
          </a:p>
        </p:txBody>
      </p:sp>
      <p:sp>
        <p:nvSpPr>
          <p:cNvPr id="7" name="4 Altbilgi Yer Tutucusu"/>
          <p:cNvSpPr>
            <a:spLocks noGrp="1"/>
          </p:cNvSpPr>
          <p:nvPr>
            <p:ph type="ftr" sz="quarter" idx="10"/>
          </p:nvPr>
        </p:nvSpPr>
        <p:spPr>
          <a:xfrm>
            <a:off x="1828800" y="6524625"/>
            <a:ext cx="5672138" cy="252413"/>
          </a:xfrm>
          <a:prstGeom prst="rect">
            <a:avLst/>
          </a:prstGeom>
        </p:spPr>
        <p:txBody>
          <a:bodyPr/>
          <a:lstStyle>
            <a:lvl1pPr algn="ctr" eaLnBrk="1" hangingPunct="1">
              <a:defRPr sz="1600" b="1">
                <a:solidFill>
                  <a:prstClr val="white">
                    <a:lumMod val="85000"/>
                  </a:prstClr>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tr-TR" dirty="0"/>
              <a:t>İhracat Genel Müdürlüğü</a:t>
            </a:r>
            <a:endParaRPr lang="en-US" dirty="0"/>
          </a:p>
        </p:txBody>
      </p:sp>
      <p:sp>
        <p:nvSpPr>
          <p:cNvPr id="8" name="5 Slayt Numarası Yer Tutucusu"/>
          <p:cNvSpPr>
            <a:spLocks noGrp="1"/>
          </p:cNvSpPr>
          <p:nvPr>
            <p:ph type="sldNum" sz="quarter" idx="11"/>
          </p:nvPr>
        </p:nvSpPr>
        <p:spPr>
          <a:xfrm>
            <a:off x="8429625" y="6524625"/>
            <a:ext cx="571500" cy="252413"/>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600">
                <a:solidFill>
                  <a:srgbClr val="D9D9D9"/>
                </a:solidFill>
                <a:effectLst>
                  <a:outerShdw blurRad="38100" dist="38100" dir="2700000" algn="tl">
                    <a:srgbClr val="000000"/>
                  </a:outerShdw>
                </a:effectLst>
                <a:latin typeface="Calibri" pitchFamily="34" charset="0"/>
                <a:cs typeface="Arial" pitchFamily="34" charset="0"/>
              </a:defRPr>
            </a:lvl1pPr>
          </a:lstStyle>
          <a:p>
            <a:pPr>
              <a:defRPr/>
            </a:pPr>
            <a:fld id="{AD1C5CF6-98F3-437A-B6F2-E85F9FF3CE2A}" type="slidenum">
              <a:rPr lang="en-US" altLang="tr-TR"/>
              <a:pPr>
                <a:defRPr/>
              </a:pPr>
              <a:t>‹#›</a:t>
            </a:fld>
            <a:endParaRPr lang="en-US" altLang="tr-TR"/>
          </a:p>
        </p:txBody>
      </p:sp>
      <p:pic>
        <p:nvPicPr>
          <p:cNvPr id="9" name="Resim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1846" y="67188"/>
            <a:ext cx="783354" cy="783354"/>
          </a:xfrm>
          <a:prstGeom prst="rect">
            <a:avLst/>
          </a:prstGeom>
        </p:spPr>
      </p:pic>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a:xfrm>
            <a:off x="457200" y="6356350"/>
            <a:ext cx="2133600" cy="365125"/>
          </a:xfrm>
          <a:prstGeom prst="rect">
            <a:avLst/>
          </a:prstGeom>
        </p:spPr>
        <p:txBody>
          <a:bodyPr/>
          <a:lstStyle/>
          <a:p>
            <a:pPr defTabSz="914400"/>
            <a:fld id="{42A3F3C7-255A-42FD-BA6B-1054AA1226BA}" type="datetimeFigureOut">
              <a:rPr lang="tr-TR" smtClean="0">
                <a:solidFill>
                  <a:srgbClr val="494949"/>
                </a:solidFill>
                <a:latin typeface="Calibri" pitchFamily="34" charset="0"/>
              </a:rPr>
              <a:pPr defTabSz="914400"/>
              <a:t>12.12.2019</a:t>
            </a:fld>
            <a:endParaRPr lang="tr-TR">
              <a:solidFill>
                <a:srgbClr val="494949"/>
              </a:solidFill>
              <a:latin typeface="Calibri" pitchFamily="34" charset="0"/>
            </a:endParaRP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651AFDA-C526-43D4-BA64-04053508F234}" type="slidenum">
              <a:rPr lang="tr-TR"/>
              <a:pPr/>
              <a:t>‹#›</a:t>
            </a:fld>
            <a:endParaRPr lang="tr-TR"/>
          </a:p>
        </p:txBody>
      </p:sp>
      <p:pic>
        <p:nvPicPr>
          <p:cNvPr id="7" name="Resim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1846" y="67188"/>
            <a:ext cx="783354" cy="783354"/>
          </a:xfrm>
          <a:prstGeom prst="rect">
            <a:avLst/>
          </a:prstGeom>
        </p:spPr>
      </p:pic>
    </p:spTree>
    <p:extLst>
      <p:ext uri="{BB962C8B-B14F-4D97-AF65-F5344CB8AC3E}">
        <p14:creationId xmlns:p14="http://schemas.microsoft.com/office/powerpoint/2010/main" val="3250408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8586789" y="6296683"/>
            <a:ext cx="428626" cy="467143"/>
          </a:xfrm>
          <a:prstGeom prst="rect">
            <a:avLst/>
          </a:prstGeom>
        </p:spPr>
        <p:txBody>
          <a:bodyPr vert="horz" lIns="91440" tIns="45720" rIns="91440" bIns="45720" rtlCol="0" anchor="ctr"/>
          <a:lstStyle>
            <a:lvl1pPr algn="ctr">
              <a:defRPr sz="1125" b="0" i="0">
                <a:solidFill>
                  <a:schemeClr val="tx2"/>
                </a:solidFill>
              </a:defRPr>
            </a:lvl1p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116820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8586789" y="6296683"/>
            <a:ext cx="428626" cy="467143"/>
          </a:xfrm>
          <a:prstGeom prst="rect">
            <a:avLst/>
          </a:prstGeom>
        </p:spPr>
        <p:txBody>
          <a:bodyPr vert="horz" lIns="91440" tIns="45720" rIns="91440" bIns="45720" rtlCol="0" anchor="ctr"/>
          <a:lstStyle>
            <a:lvl1pPr algn="ctr">
              <a:defRPr sz="1125" b="0" i="0">
                <a:solidFill>
                  <a:schemeClr val="tx2"/>
                </a:solidFill>
              </a:defRPr>
            </a:lvl1p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3604760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7"/>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a:xfrm>
            <a:off x="457200" y="6356352"/>
            <a:ext cx="2133600" cy="365125"/>
          </a:xfrm>
          <a:prstGeom prst="rect">
            <a:avLst/>
          </a:prstGeom>
        </p:spPr>
        <p:txBody>
          <a:bodyPr/>
          <a:lstStyle>
            <a:lvl1pPr>
              <a:defRPr/>
            </a:lvl1pPr>
          </a:lstStyle>
          <a:p>
            <a:pPr>
              <a:defRPr/>
            </a:pPr>
            <a:fld id="{8795E501-07FA-4123-AFCB-2CBE4373AD1F}" type="datetime1">
              <a:rPr lang="tr-TR">
                <a:solidFill>
                  <a:prstClr val="black">
                    <a:tint val="75000"/>
                  </a:prstClr>
                </a:solidFill>
              </a:rPr>
              <a:pPr>
                <a:defRPr/>
              </a:pPr>
              <a:t>12.12.2019</a:t>
            </a:fld>
            <a:endParaRPr lang="tr-TR">
              <a:solidFill>
                <a:prstClr val="black">
                  <a:tint val="75000"/>
                </a:prstClr>
              </a:solidFill>
            </a:endParaRPr>
          </a:p>
        </p:txBody>
      </p:sp>
      <p:sp>
        <p:nvSpPr>
          <p:cNvPr id="5" name="Altbilgi Yer Tutucusu 4"/>
          <p:cNvSpPr>
            <a:spLocks noGrp="1"/>
          </p:cNvSpPr>
          <p:nvPr>
            <p:ph type="ftr" sz="quarter" idx="11"/>
          </p:nvPr>
        </p:nvSpPr>
        <p:spPr>
          <a:xfrm>
            <a:off x="3124200" y="6356352"/>
            <a:ext cx="2895600" cy="365125"/>
          </a:xfrm>
          <a:prstGeom prst="rect">
            <a:avLst/>
          </a:prstGeom>
        </p:spPr>
        <p:txBody>
          <a:bodyPr/>
          <a:lstStyle>
            <a:lvl1pPr>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lvl1pPr>
              <a:defRPr/>
            </a:lvl1pPr>
          </a:lstStyle>
          <a:p>
            <a:pPr>
              <a:defRPr/>
            </a:pPr>
            <a:fld id="{E5B8DFC1-E9E4-47A3-A060-9BD660A81B53}" type="slidenum">
              <a:rPr lang="tr-TR" altLang="tr-TR"/>
              <a:pPr>
                <a:defRPr/>
              </a:pPr>
              <a:t>‹#›</a:t>
            </a:fld>
            <a:endParaRPr lang="tr-TR" altLang="tr-TR"/>
          </a:p>
        </p:txBody>
      </p:sp>
    </p:spTree>
    <p:extLst>
      <p:ext uri="{BB962C8B-B14F-4D97-AF65-F5344CB8AC3E}">
        <p14:creationId xmlns:p14="http://schemas.microsoft.com/office/powerpoint/2010/main" val="13158347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9AB5E4"/>
            </a:gs>
            <a:gs pos="32001">
              <a:srgbClr val="FFFFFF"/>
            </a:gs>
            <a:gs pos="100000">
              <a:srgbClr val="E1E8F5"/>
            </a:gs>
          </a:gsLst>
          <a:lin ang="5400000"/>
        </a:grad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ltLang="tr-TR"/>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pic>
        <p:nvPicPr>
          <p:cNvPr id="4" name="Resim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1846" y="67188"/>
            <a:ext cx="783354" cy="783354"/>
          </a:xfrm>
          <a:prstGeom prst="rect">
            <a:avLst/>
          </a:prstGeom>
        </p:spPr>
      </p:pic>
    </p:spTree>
  </p:cSld>
  <p:clrMap bg1="lt1" tx1="dk1" bg2="lt2" tx2="dk2" accent1="accent1" accent2="accent2" accent3="accent3" accent4="accent4" accent5="accent5" accent6="accent6" hlink="hlink" folHlink="folHlink"/>
  <p:sldLayoutIdLst>
    <p:sldLayoutId id="2147484720" r:id="rId1"/>
    <p:sldLayoutId id="2147484724" r:id="rId2"/>
    <p:sldLayoutId id="2147484734" r:id="rId3"/>
    <p:sldLayoutId id="2147484804" r:id="rId4"/>
  </p:sldLayoutIdLst>
  <p:transition spd="med">
    <p:fade/>
  </p:transition>
  <p:hf sldNum="0" hdr="0" ftr="0" dt="0"/>
  <p:txStyles>
    <p:title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000">
          <a:solidFill>
            <a:schemeClr val="tx1"/>
          </a:solidFill>
          <a:latin typeface="Calibri" pitchFamily="34" charset="0"/>
        </a:defRPr>
      </a:lvl2pPr>
      <a:lvl3pPr algn="ctr" rtl="0" eaLnBrk="0" fontAlgn="base" hangingPunct="0">
        <a:spcBef>
          <a:spcPct val="0"/>
        </a:spcBef>
        <a:spcAft>
          <a:spcPct val="0"/>
        </a:spcAft>
        <a:defRPr sz="4000">
          <a:solidFill>
            <a:schemeClr val="tx1"/>
          </a:solidFill>
          <a:latin typeface="Calibri" pitchFamily="34" charset="0"/>
        </a:defRPr>
      </a:lvl3pPr>
      <a:lvl4pPr algn="ctr" rtl="0" eaLnBrk="0" fontAlgn="base" hangingPunct="0">
        <a:spcBef>
          <a:spcPct val="0"/>
        </a:spcBef>
        <a:spcAft>
          <a:spcPct val="0"/>
        </a:spcAft>
        <a:defRPr sz="4000">
          <a:solidFill>
            <a:schemeClr val="tx1"/>
          </a:solidFill>
          <a:latin typeface="Calibri" pitchFamily="34" charset="0"/>
        </a:defRPr>
      </a:lvl4pPr>
      <a:lvl5pPr algn="ctr" rtl="0" eaLnBrk="0" fontAlgn="base" hangingPunct="0">
        <a:spcBef>
          <a:spcPct val="0"/>
        </a:spcBef>
        <a:spcAft>
          <a:spcPct val="0"/>
        </a:spcAft>
        <a:defRPr sz="40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8" name="Dikdörtgen 4"/>
          <p:cNvSpPr/>
          <p:nvPr userDrawn="1"/>
        </p:nvSpPr>
        <p:spPr>
          <a:xfrm>
            <a:off x="-1296" y="6209632"/>
            <a:ext cx="9144000" cy="648369"/>
          </a:xfrm>
          <a:prstGeom prst="rect">
            <a:avLst/>
          </a:prstGeom>
          <a:solidFill>
            <a:srgbClr val="9D0A0E"/>
          </a:solidFill>
          <a:ln>
            <a:noFill/>
          </a:ln>
          <a:effectLst/>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tr-TR" sz="1013" dirty="0"/>
          </a:p>
        </p:txBody>
      </p:sp>
      <p:sp>
        <p:nvSpPr>
          <p:cNvPr id="12" name="Dikdörtgen 4"/>
          <p:cNvSpPr/>
          <p:nvPr userDrawn="1"/>
        </p:nvSpPr>
        <p:spPr>
          <a:xfrm>
            <a:off x="1" y="-1"/>
            <a:ext cx="9144000" cy="941853"/>
          </a:xfrm>
          <a:prstGeom prst="rect">
            <a:avLst/>
          </a:prstGeom>
          <a:solidFill>
            <a:srgbClr val="9D0A0E"/>
          </a:solidFill>
          <a:ln>
            <a:noFill/>
          </a:ln>
          <a:effectLst/>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tr-TR" sz="1013" dirty="0"/>
          </a:p>
        </p:txBody>
      </p:sp>
      <p:sp>
        <p:nvSpPr>
          <p:cNvPr id="17" name="Aynı Yanın Köşesi Yuvarlatılmış Dikdörtgen 5"/>
          <p:cNvSpPr/>
          <p:nvPr userDrawn="1"/>
        </p:nvSpPr>
        <p:spPr>
          <a:xfrm rot="10800000">
            <a:off x="23379" y="6239532"/>
            <a:ext cx="9079057" cy="586430"/>
          </a:xfrm>
          <a:prstGeom prst="round2SameRect">
            <a:avLst/>
          </a:prstGeom>
          <a:solidFill>
            <a:srgbClr val="9D0A0E"/>
          </a:solidFill>
          <a:ln w="19050">
            <a:solidFill>
              <a:schemeClr val="bg1">
                <a:lumMod val="40000"/>
                <a:lumOff val="60000"/>
              </a:schemeClr>
            </a:solidFill>
          </a:ln>
          <a:effectLst/>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tr-TR" sz="1013" dirty="0"/>
          </a:p>
        </p:txBody>
      </p:sp>
      <p:sp>
        <p:nvSpPr>
          <p:cNvPr id="14" name="Aynı Yanın Köşesi Yuvarlatılmış Dikdörtgen 3"/>
          <p:cNvSpPr/>
          <p:nvPr userDrawn="1"/>
        </p:nvSpPr>
        <p:spPr>
          <a:xfrm>
            <a:off x="23381" y="20786"/>
            <a:ext cx="9079057" cy="884873"/>
          </a:xfrm>
          <a:prstGeom prst="round2SameRect">
            <a:avLst/>
          </a:prstGeom>
          <a:solidFill>
            <a:srgbClr val="9D0A0E"/>
          </a:solidFill>
          <a:ln w="19050">
            <a:solidFill>
              <a:schemeClr val="bg1">
                <a:lumMod val="40000"/>
                <a:lumOff val="60000"/>
              </a:schemeClr>
            </a:solidFill>
          </a:ln>
          <a:effectLst/>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tr-TR" sz="1013" dirty="0"/>
          </a:p>
        </p:txBody>
      </p:sp>
      <p:sp>
        <p:nvSpPr>
          <p:cNvPr id="2" name="Title Placeholder 1"/>
          <p:cNvSpPr>
            <a:spLocks noGrp="1"/>
          </p:cNvSpPr>
          <p:nvPr>
            <p:ph type="title"/>
          </p:nvPr>
        </p:nvSpPr>
        <p:spPr>
          <a:xfrm>
            <a:off x="1045231" y="142721"/>
            <a:ext cx="7053542" cy="651318"/>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045231" y="1290053"/>
            <a:ext cx="7053542" cy="450470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586789" y="6296683"/>
            <a:ext cx="428626" cy="467143"/>
          </a:xfrm>
          <a:prstGeom prst="rect">
            <a:avLst/>
          </a:prstGeom>
        </p:spPr>
        <p:txBody>
          <a:bodyPr vert="horz" lIns="91440" tIns="45720" rIns="91440" bIns="45720" rtlCol="0" anchor="ctr"/>
          <a:lstStyle>
            <a:lvl1pPr algn="ctr">
              <a:defRPr sz="1125" b="0" i="0">
                <a:solidFill>
                  <a:schemeClr val="tx2"/>
                </a:solidFill>
              </a:defRPr>
            </a:lvl1pPr>
          </a:lstStyle>
          <a:p>
            <a:fld id="{D57F1E4F-1CFF-5643-939E-02111984F565}" type="slidenum">
              <a:rPr lang="en-US" smtClean="0"/>
              <a:pPr/>
              <a:t>‹#›</a:t>
            </a:fld>
            <a:endParaRPr lang="en-US" dirty="0"/>
          </a:p>
        </p:txBody>
      </p:sp>
      <p:sp>
        <p:nvSpPr>
          <p:cNvPr id="4" name="Metin kutusu 3"/>
          <p:cNvSpPr txBox="1"/>
          <p:nvPr userDrawn="1"/>
        </p:nvSpPr>
        <p:spPr>
          <a:xfrm>
            <a:off x="3535538" y="6347316"/>
            <a:ext cx="1828770" cy="323165"/>
          </a:xfrm>
          <a:prstGeom prst="rect">
            <a:avLst/>
          </a:prstGeom>
          <a:noFill/>
        </p:spPr>
        <p:txBody>
          <a:bodyPr wrap="none" rtlCol="0">
            <a:spAutoFit/>
          </a:bodyPr>
          <a:lstStyle/>
          <a:p>
            <a:r>
              <a:rPr lang="tr-TR" sz="1500" b="1" dirty="0"/>
              <a:t>www.ticaret.gov.tr</a:t>
            </a:r>
          </a:p>
        </p:txBody>
      </p:sp>
      <p:pic>
        <p:nvPicPr>
          <p:cNvPr id="11" name="Resim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295" y="9729"/>
            <a:ext cx="699282" cy="922779"/>
          </a:xfrm>
          <a:prstGeom prst="rect">
            <a:avLst/>
          </a:prstGeom>
        </p:spPr>
      </p:pic>
    </p:spTree>
    <p:extLst>
      <p:ext uri="{BB962C8B-B14F-4D97-AF65-F5344CB8AC3E}">
        <p14:creationId xmlns:p14="http://schemas.microsoft.com/office/powerpoint/2010/main" val="855324022"/>
      </p:ext>
    </p:extLst>
  </p:cSld>
  <p:clrMap bg1="dk1" tx1="lt1" bg2="dk2" tx2="lt2" accent1="accent1" accent2="accent2" accent3="accent3" accent4="accent4" accent5="accent5" accent6="accent6" hlink="hlink" folHlink="folHlink"/>
  <p:sldLayoutIdLst>
    <p:sldLayoutId id="2147484806" r:id="rId1"/>
    <p:sldLayoutId id="2147484807" r:id="rId2"/>
    <p:sldLayoutId id="2147484808" r:id="rId3"/>
  </p:sldLayoutIdLst>
  <p:hf hdr="0" ftr="0" dt="0"/>
  <p:txStyles>
    <p:titleStyle>
      <a:lvl1pPr algn="ctr" defTabSz="257175" rtl="0" eaLnBrk="1" latinLnBrk="0" hangingPunct="1">
        <a:spcBef>
          <a:spcPct val="0"/>
        </a:spcBef>
        <a:buNone/>
        <a:defRPr sz="2363" b="1"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92881" indent="-192881" algn="l" defTabSz="257175" rtl="0" eaLnBrk="1" latinLnBrk="0" hangingPunct="1">
        <a:spcBef>
          <a:spcPts val="563"/>
        </a:spcBef>
        <a:spcAft>
          <a:spcPts val="0"/>
        </a:spcAft>
        <a:buClr>
          <a:schemeClr val="accent1"/>
        </a:buClr>
        <a:buSzPct val="80000"/>
        <a:buFont typeface="Wingdings 3" charset="2"/>
        <a:buChar char=""/>
        <a:defRPr sz="1125" b="1" i="0" kern="1200">
          <a:solidFill>
            <a:srgbClr val="000000"/>
          </a:solidFill>
          <a:latin typeface="+mj-lt"/>
          <a:ea typeface="+mj-ea"/>
          <a:cs typeface="+mj-cs"/>
        </a:defRPr>
      </a:lvl1pPr>
      <a:lvl2pPr marL="417910" indent="-160735" algn="l" defTabSz="257175" rtl="0" eaLnBrk="1" latinLnBrk="0" hangingPunct="1">
        <a:spcBef>
          <a:spcPts val="563"/>
        </a:spcBef>
        <a:spcAft>
          <a:spcPts val="0"/>
        </a:spcAft>
        <a:buClr>
          <a:schemeClr val="accent1"/>
        </a:buClr>
        <a:buSzPct val="80000"/>
        <a:buFont typeface="Wingdings 3" charset="2"/>
        <a:buChar char=""/>
        <a:defRPr sz="1013" b="1" i="0" kern="1200">
          <a:solidFill>
            <a:srgbClr val="000000"/>
          </a:solidFill>
          <a:latin typeface="+mj-lt"/>
          <a:ea typeface="+mj-ea"/>
          <a:cs typeface="+mj-cs"/>
        </a:defRPr>
      </a:lvl2pPr>
      <a:lvl3pPr marL="642938" indent="-128588" algn="l" defTabSz="257175" rtl="0" eaLnBrk="1" latinLnBrk="0" hangingPunct="1">
        <a:spcBef>
          <a:spcPts val="563"/>
        </a:spcBef>
        <a:spcAft>
          <a:spcPts val="0"/>
        </a:spcAft>
        <a:buClr>
          <a:schemeClr val="accent1"/>
        </a:buClr>
        <a:buSzPct val="80000"/>
        <a:buFont typeface="Wingdings 3" charset="2"/>
        <a:buChar char=""/>
        <a:defRPr sz="900" b="1" i="0" kern="1200">
          <a:solidFill>
            <a:srgbClr val="000000"/>
          </a:solidFill>
          <a:latin typeface="+mj-lt"/>
          <a:ea typeface="+mj-ea"/>
          <a:cs typeface="+mj-cs"/>
        </a:defRPr>
      </a:lvl3pPr>
      <a:lvl4pPr marL="900113" indent="-128588" algn="l" defTabSz="257175" rtl="0" eaLnBrk="1" latinLnBrk="0" hangingPunct="1">
        <a:spcBef>
          <a:spcPts val="563"/>
        </a:spcBef>
        <a:spcAft>
          <a:spcPts val="0"/>
        </a:spcAft>
        <a:buClr>
          <a:schemeClr val="accent1"/>
        </a:buClr>
        <a:buSzPct val="80000"/>
        <a:buFont typeface="Wingdings 3" charset="2"/>
        <a:buChar char=""/>
        <a:defRPr sz="788" b="1" i="0" kern="1200">
          <a:solidFill>
            <a:srgbClr val="000000"/>
          </a:solidFill>
          <a:latin typeface="+mj-lt"/>
          <a:ea typeface="+mj-ea"/>
          <a:cs typeface="+mj-cs"/>
        </a:defRPr>
      </a:lvl4pPr>
      <a:lvl5pPr marL="1157288" indent="-128588" algn="l" defTabSz="257175" rtl="0" eaLnBrk="1" latinLnBrk="0" hangingPunct="1">
        <a:spcBef>
          <a:spcPts val="563"/>
        </a:spcBef>
        <a:spcAft>
          <a:spcPts val="0"/>
        </a:spcAft>
        <a:buClr>
          <a:schemeClr val="accent1"/>
        </a:buClr>
        <a:buSzPct val="80000"/>
        <a:buFont typeface="Wingdings 3" charset="2"/>
        <a:buChar char=""/>
        <a:defRPr sz="788" b="1" i="0" kern="1200">
          <a:solidFill>
            <a:srgbClr val="000000"/>
          </a:solidFill>
          <a:latin typeface="+mj-lt"/>
          <a:ea typeface="+mj-ea"/>
          <a:cs typeface="+mj-cs"/>
        </a:defRPr>
      </a:lvl5pPr>
      <a:lvl6pPr marL="1414463" indent="-128588" algn="l" defTabSz="257175" rtl="0" eaLnBrk="1" latinLnBrk="0" hangingPunct="1">
        <a:spcBef>
          <a:spcPts val="563"/>
        </a:spcBef>
        <a:spcAft>
          <a:spcPts val="0"/>
        </a:spcAft>
        <a:buClr>
          <a:schemeClr val="accent1"/>
        </a:buClr>
        <a:buSzPct val="80000"/>
        <a:buFont typeface="Wingdings 3" charset="2"/>
        <a:buChar char=""/>
        <a:defRPr sz="788" b="0" i="0" kern="1200">
          <a:solidFill>
            <a:schemeClr val="tx1"/>
          </a:solidFill>
          <a:latin typeface="+mj-lt"/>
          <a:ea typeface="+mj-ea"/>
          <a:cs typeface="+mj-cs"/>
        </a:defRPr>
      </a:lvl6pPr>
      <a:lvl7pPr marL="1671638" indent="-128588" algn="l" defTabSz="257175" rtl="0" eaLnBrk="1" latinLnBrk="0" hangingPunct="1">
        <a:spcBef>
          <a:spcPts val="563"/>
        </a:spcBef>
        <a:spcAft>
          <a:spcPts val="0"/>
        </a:spcAft>
        <a:buClr>
          <a:schemeClr val="accent1"/>
        </a:buClr>
        <a:buSzPct val="80000"/>
        <a:buFont typeface="Wingdings 3" charset="2"/>
        <a:buChar char=""/>
        <a:defRPr sz="788" b="0" i="0" kern="1200">
          <a:solidFill>
            <a:schemeClr val="tx1"/>
          </a:solidFill>
          <a:latin typeface="+mj-lt"/>
          <a:ea typeface="+mj-ea"/>
          <a:cs typeface="+mj-cs"/>
        </a:defRPr>
      </a:lvl7pPr>
      <a:lvl8pPr marL="1928813" indent="-128588" algn="l" defTabSz="257175" rtl="0" eaLnBrk="1" latinLnBrk="0" hangingPunct="1">
        <a:spcBef>
          <a:spcPts val="563"/>
        </a:spcBef>
        <a:spcAft>
          <a:spcPts val="0"/>
        </a:spcAft>
        <a:buClr>
          <a:schemeClr val="accent1"/>
        </a:buClr>
        <a:buSzPct val="80000"/>
        <a:buFont typeface="Wingdings 3" charset="2"/>
        <a:buChar char=""/>
        <a:defRPr sz="788" b="0" i="0" kern="1200">
          <a:solidFill>
            <a:schemeClr val="tx1"/>
          </a:solidFill>
          <a:latin typeface="+mj-lt"/>
          <a:ea typeface="+mj-ea"/>
          <a:cs typeface="+mj-cs"/>
        </a:defRPr>
      </a:lvl8pPr>
      <a:lvl9pPr marL="2185988" indent="-128588" algn="l" defTabSz="257175" rtl="0" eaLnBrk="1" latinLnBrk="0" hangingPunct="1">
        <a:spcBef>
          <a:spcPts val="563"/>
        </a:spcBef>
        <a:spcAft>
          <a:spcPts val="0"/>
        </a:spcAft>
        <a:buClr>
          <a:schemeClr val="accent1"/>
        </a:buClr>
        <a:buSzPct val="80000"/>
        <a:buFont typeface="Wingdings 3" charset="2"/>
        <a:buChar char=""/>
        <a:defRPr sz="788" b="0" i="0" kern="1200">
          <a:solidFill>
            <a:schemeClr val="tx1"/>
          </a:solidFill>
          <a:latin typeface="+mj-lt"/>
          <a:ea typeface="+mj-ea"/>
          <a:cs typeface="+mj-cs"/>
        </a:defRPr>
      </a:lvl9pPr>
    </p:bodyStyle>
    <p:otherStyle>
      <a:defPPr>
        <a:defRPr lang="en-US"/>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16.tiff"/><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9.png"/></Relationships>
</file>

<file path=ppt/slides/_rels/slide2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6.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7.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5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6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4.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5.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6.xml.rels><?xml version="1.0" encoding="UTF-8" standalone="yes"?>
<Relationships xmlns="http://schemas.openxmlformats.org/package/2006/relationships"><Relationship Id="rId3" Type="http://schemas.openxmlformats.org/officeDocument/2006/relationships/hyperlink" Target="http://www.ticaret.gov.tr/" TargetMode="External"/><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www.kolaydestek.gov.tr/" TargetMode="External"/></Relationships>
</file>

<file path=ppt/slides/_rels/slide6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hyperlink" Target="mailto:kobiihr@ticaret.gov.tr" TargetMode="External"/><Relationship Id="rId2" Type="http://schemas.openxmlformats.org/officeDocument/2006/relationships/notesSlide" Target="../notesSlides/notesSlide67.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19" y="5832662"/>
            <a:ext cx="914270" cy="92705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2286" y="5834624"/>
            <a:ext cx="933450" cy="95263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760" y="5826101"/>
            <a:ext cx="933450" cy="90787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6016" y="5826101"/>
            <a:ext cx="1010171" cy="99099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8144" y="5855039"/>
            <a:ext cx="875909" cy="88230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6532" y="5877272"/>
            <a:ext cx="939844" cy="9462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72400" y="5870262"/>
            <a:ext cx="927057" cy="9334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35896" y="5832662"/>
            <a:ext cx="927057" cy="9462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 name="Resim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82737" y="332656"/>
            <a:ext cx="2444733" cy="1833291"/>
          </a:xfrm>
          <a:prstGeom prst="rect">
            <a:avLst/>
          </a:prstGeom>
        </p:spPr>
      </p:pic>
      <p:sp>
        <p:nvSpPr>
          <p:cNvPr id="4" name="Metin kutusu 3"/>
          <p:cNvSpPr txBox="1"/>
          <p:nvPr/>
        </p:nvSpPr>
        <p:spPr>
          <a:xfrm>
            <a:off x="1" y="2636912"/>
            <a:ext cx="9144000" cy="1384995"/>
          </a:xfrm>
          <a:prstGeom prst="rect">
            <a:avLst/>
          </a:prstGeom>
          <a:noFill/>
        </p:spPr>
        <p:txBody>
          <a:bodyPr wrap="square" rtlCol="0">
            <a:spAutoFit/>
          </a:bodyPr>
          <a:lstStyle/>
          <a:p>
            <a:pPr algn="ctr" defTabSz="914400" eaLnBrk="1" hangingPunct="1"/>
            <a:r>
              <a:rPr lang="tr-TR" sz="4200" b="1" dirty="0">
                <a:solidFill>
                  <a:schemeClr val="bg2">
                    <a:lumMod val="25000"/>
                  </a:schemeClr>
                </a:solidFill>
                <a:latin typeface="Calibri" pitchFamily="34" charset="0"/>
                <a:cs typeface="Arial" charset="0"/>
              </a:rPr>
              <a:t>İHRACATA YÖNELİK</a:t>
            </a:r>
          </a:p>
          <a:p>
            <a:pPr algn="ctr" defTabSz="914400" eaLnBrk="1" hangingPunct="1"/>
            <a:r>
              <a:rPr lang="tr-TR" sz="4200" b="1" dirty="0">
                <a:solidFill>
                  <a:schemeClr val="bg2">
                    <a:lumMod val="25000"/>
                  </a:schemeClr>
                </a:solidFill>
                <a:latin typeface="Calibri" pitchFamily="34" charset="0"/>
                <a:cs typeface="Arial" charset="0"/>
              </a:rPr>
              <a:t>DEVLET DESTEKLERİ</a:t>
            </a:r>
          </a:p>
        </p:txBody>
      </p:sp>
      <p:sp>
        <p:nvSpPr>
          <p:cNvPr id="5" name="Metin kutusu 4"/>
          <p:cNvSpPr txBox="1"/>
          <p:nvPr/>
        </p:nvSpPr>
        <p:spPr>
          <a:xfrm>
            <a:off x="0" y="4510861"/>
            <a:ext cx="9144000" cy="646331"/>
          </a:xfrm>
          <a:prstGeom prst="rect">
            <a:avLst/>
          </a:prstGeom>
          <a:noFill/>
        </p:spPr>
        <p:txBody>
          <a:bodyPr wrap="square" rtlCol="0">
            <a:spAutoFit/>
          </a:bodyPr>
          <a:lstStyle/>
          <a:p>
            <a:pPr algn="ctr" defTabSz="914400"/>
            <a:r>
              <a:rPr lang="tr-TR" b="1" dirty="0">
                <a:solidFill>
                  <a:schemeClr val="bg2">
                    <a:lumMod val="25000"/>
                  </a:schemeClr>
                </a:solidFill>
                <a:latin typeface="Calibri" pitchFamily="34" charset="0"/>
              </a:rPr>
              <a:t>T.C. TİCARET BAKANLIĞI</a:t>
            </a:r>
          </a:p>
          <a:p>
            <a:pPr algn="ctr" defTabSz="914400"/>
            <a:r>
              <a:rPr lang="tr-TR" b="1" dirty="0">
                <a:solidFill>
                  <a:schemeClr val="bg2">
                    <a:lumMod val="25000"/>
                  </a:schemeClr>
                </a:solidFill>
                <a:latin typeface="Calibri" pitchFamily="34" charset="0"/>
              </a:rPr>
              <a:t>İHRACAT GENEL MÜDÜRLÜĞÜ</a:t>
            </a:r>
          </a:p>
        </p:txBody>
      </p:sp>
      <p:pic>
        <p:nvPicPr>
          <p:cNvPr id="15" name="Resim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Tree>
    <p:extLst>
      <p:ext uri="{BB962C8B-B14F-4D97-AF65-F5344CB8AC3E}">
        <p14:creationId xmlns:p14="http://schemas.microsoft.com/office/powerpoint/2010/main" val="255229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5"/>
          <p:cNvSpPr>
            <a:spLocks noChangeShapeType="1"/>
          </p:cNvSpPr>
          <p:nvPr/>
        </p:nvSpPr>
        <p:spPr bwMode="gray">
          <a:xfrm>
            <a:off x="2843808" y="2240757"/>
            <a:ext cx="0" cy="2917031"/>
          </a:xfrm>
          <a:prstGeom prst="line">
            <a:avLst/>
          </a:prstGeom>
          <a:noFill/>
          <a:ln w="19050" cmpd="sng">
            <a:solidFill>
              <a:srgbClr val="990000"/>
            </a:solidFill>
            <a:round/>
            <a:headEnd/>
            <a:tailEnd/>
          </a:ln>
          <a:extLst>
            <a:ext uri="{909E8E84-426E-40dd-AFC4-6F175D3DCCD1}">
              <a14:hiddenFill xmlns="" xmlns:a14="http://schemas.microsoft.com/office/drawing/2010/main">
                <a:noFill/>
              </a14:hiddenFill>
            </a:ext>
          </a:extLst>
        </p:spPr>
        <p:txBody>
          <a:bodyPr/>
          <a:lstStyle/>
          <a:p>
            <a:pPr defTabSz="685800" eaLnBrk="1" fontAlgn="auto" hangingPunct="1">
              <a:spcBef>
                <a:spcPts val="0"/>
              </a:spcBef>
              <a:spcAft>
                <a:spcPts val="0"/>
              </a:spcAft>
            </a:pPr>
            <a:endParaRPr lang="tr-TR">
              <a:solidFill>
                <a:prstClr val="black"/>
              </a:solidFill>
              <a:latin typeface="Calibri"/>
            </a:endParaRPr>
          </a:p>
        </p:txBody>
      </p:sp>
      <p:sp>
        <p:nvSpPr>
          <p:cNvPr id="5" name="Metin kutusu 4"/>
          <p:cNvSpPr txBox="1"/>
          <p:nvPr/>
        </p:nvSpPr>
        <p:spPr>
          <a:xfrm>
            <a:off x="1223628" y="3064483"/>
            <a:ext cx="1620180" cy="923330"/>
          </a:xfrm>
          <a:prstGeom prst="rect">
            <a:avLst/>
          </a:prstGeom>
          <a:noFill/>
        </p:spPr>
        <p:txBody>
          <a:bodyPr wrap="square" rtlCol="0" anchor="ctr">
            <a:spAutoFit/>
          </a:bodyPr>
          <a:lstStyle/>
          <a:p>
            <a:pPr defTabSz="685800" eaLnBrk="1" fontAlgn="auto" hangingPunct="1">
              <a:spcBef>
                <a:spcPts val="0"/>
              </a:spcBef>
              <a:spcAft>
                <a:spcPts val="0"/>
              </a:spcAft>
            </a:pPr>
            <a:r>
              <a:rPr lang="tr-TR" b="1" dirty="0">
                <a:solidFill>
                  <a:srgbClr val="990000"/>
                </a:solidFill>
                <a:effectLst>
                  <a:outerShdw blurRad="38100" dist="38100" dir="2700000" algn="tl">
                    <a:srgbClr val="000000">
                      <a:alpha val="43137"/>
                    </a:srgbClr>
                  </a:outerShdw>
                </a:effectLst>
                <a:latin typeface="Calibri"/>
              </a:rPr>
              <a:t>KÜME TANITIM FAALİYETLERİ</a:t>
            </a:r>
          </a:p>
        </p:txBody>
      </p:sp>
      <p:sp>
        <p:nvSpPr>
          <p:cNvPr id="6" name="Metin kutusu 5"/>
          <p:cNvSpPr txBox="1"/>
          <p:nvPr/>
        </p:nvSpPr>
        <p:spPr>
          <a:xfrm>
            <a:off x="2998631" y="1323419"/>
            <a:ext cx="4914546" cy="4524315"/>
          </a:xfrm>
          <a:prstGeom prst="rect">
            <a:avLst/>
          </a:prstGeom>
          <a:noFill/>
        </p:spPr>
        <p:txBody>
          <a:bodyPr wrap="square" rtlCol="0" anchor="ctr">
            <a:spAutoFit/>
          </a:bodyPr>
          <a:lstStyle/>
          <a:p>
            <a:pPr indent="-257175" defTabSz="685800" eaLnBrk="1" fontAlgn="auto" hangingPunct="1">
              <a:spcBef>
                <a:spcPts val="0"/>
              </a:spcBef>
              <a:spcAft>
                <a:spcPts val="0"/>
              </a:spcAft>
              <a:buClr>
                <a:srgbClr val="990000"/>
              </a:buClr>
              <a:buFont typeface="Arial" pitchFamily="34" charset="0"/>
              <a:buChar char="•"/>
            </a:pPr>
            <a:endParaRPr lang="tr-TR" b="1" dirty="0">
              <a:solidFill>
                <a:srgbClr val="475A8C"/>
              </a:solidFill>
              <a:latin typeface="Calibri"/>
            </a:endParaRPr>
          </a:p>
          <a:p>
            <a:pPr indent="-257175" defTabSz="685800" eaLnBrk="1" fontAlgn="auto" hangingPunct="1">
              <a:spcBef>
                <a:spcPts val="0"/>
              </a:spcBef>
              <a:spcAft>
                <a:spcPts val="0"/>
              </a:spcAft>
              <a:buClr>
                <a:srgbClr val="990000"/>
              </a:buClr>
              <a:buFont typeface="Arial" pitchFamily="34" charset="0"/>
              <a:buChar char="•"/>
            </a:pPr>
            <a:endParaRPr lang="tr-TR" b="1" dirty="0">
              <a:solidFill>
                <a:srgbClr val="475A8C"/>
              </a:solidFill>
              <a:latin typeface="Calibri"/>
            </a:endParaRPr>
          </a:p>
          <a:p>
            <a:pPr indent="-257175" defTabSz="685800" eaLnBrk="1" fontAlgn="auto" hangingPunct="1">
              <a:spcBef>
                <a:spcPts val="0"/>
              </a:spcBef>
              <a:spcAft>
                <a:spcPts val="0"/>
              </a:spcAft>
              <a:buClr>
                <a:srgbClr val="990000"/>
              </a:buClr>
              <a:buFont typeface="Arial" pitchFamily="34" charset="0"/>
              <a:buChar char="•"/>
            </a:pPr>
            <a:endParaRPr lang="tr-TR" b="1" dirty="0">
              <a:solidFill>
                <a:srgbClr val="475A8C"/>
              </a:solidFill>
              <a:latin typeface="Calibri"/>
            </a:endParaRPr>
          </a:p>
          <a:p>
            <a:pPr indent="-257175" defTabSz="685800" eaLnBrk="1" fontAlgn="auto" hangingPunct="1">
              <a:spcBef>
                <a:spcPts val="0"/>
              </a:spcBef>
              <a:spcAft>
                <a:spcPts val="0"/>
              </a:spcAft>
              <a:buClr>
                <a:srgbClr val="990000"/>
              </a:buClr>
              <a:buFont typeface="Arial" pitchFamily="34" charset="0"/>
              <a:buChar char="•"/>
            </a:pPr>
            <a:r>
              <a:rPr lang="tr-TR" b="1" dirty="0">
                <a:solidFill>
                  <a:srgbClr val="475A8C"/>
                </a:solidFill>
                <a:latin typeface="Calibri"/>
              </a:rPr>
              <a:t>Küme web sitesi tasarımı</a:t>
            </a:r>
          </a:p>
          <a:p>
            <a:pPr indent="-257175" defTabSz="685800" eaLnBrk="1" fontAlgn="auto" hangingPunct="1">
              <a:spcBef>
                <a:spcPts val="0"/>
              </a:spcBef>
              <a:spcAft>
                <a:spcPts val="0"/>
              </a:spcAft>
              <a:buClr>
                <a:srgbClr val="990000"/>
              </a:buClr>
              <a:buFont typeface="Arial" pitchFamily="34" charset="0"/>
              <a:buChar char="•"/>
            </a:pPr>
            <a:r>
              <a:rPr lang="tr-TR" b="1" dirty="0">
                <a:solidFill>
                  <a:srgbClr val="475A8C"/>
                </a:solidFill>
                <a:latin typeface="Calibri"/>
              </a:rPr>
              <a:t>Küme tanıtım broşür/kitapçığı tasarım ve basımı</a:t>
            </a:r>
          </a:p>
          <a:p>
            <a:pPr indent="-257175" defTabSz="685800" eaLnBrk="1" fontAlgn="auto" hangingPunct="1">
              <a:spcBef>
                <a:spcPts val="0"/>
              </a:spcBef>
              <a:spcAft>
                <a:spcPts val="0"/>
              </a:spcAft>
              <a:buClr>
                <a:srgbClr val="990000"/>
              </a:buClr>
              <a:buFont typeface="Arial" pitchFamily="34" charset="0"/>
              <a:buChar char="•"/>
            </a:pPr>
            <a:r>
              <a:rPr lang="tr-TR" b="1" dirty="0">
                <a:solidFill>
                  <a:srgbClr val="475A8C"/>
                </a:solidFill>
                <a:latin typeface="Calibri"/>
              </a:rPr>
              <a:t>Yazılı ve görsel tanıtımda çıkan küme tanıtımları</a:t>
            </a:r>
          </a:p>
          <a:p>
            <a:pPr indent="-257175" defTabSz="685800" eaLnBrk="1" fontAlgn="auto" hangingPunct="1">
              <a:spcBef>
                <a:spcPts val="0"/>
              </a:spcBef>
              <a:spcAft>
                <a:spcPts val="0"/>
              </a:spcAft>
              <a:buClr>
                <a:srgbClr val="990000"/>
              </a:buClr>
              <a:buFont typeface="Arial" pitchFamily="34" charset="0"/>
              <a:buChar char="•"/>
            </a:pPr>
            <a:r>
              <a:rPr lang="tr-TR" b="1" dirty="0">
                <a:solidFill>
                  <a:srgbClr val="475A8C"/>
                </a:solidFill>
                <a:latin typeface="Calibri"/>
              </a:rPr>
              <a:t>Küme tanıtım filmi hazırlanması</a:t>
            </a:r>
          </a:p>
          <a:p>
            <a:pPr indent="-257175" defTabSz="685800" eaLnBrk="1" fontAlgn="auto" hangingPunct="1">
              <a:spcBef>
                <a:spcPts val="0"/>
              </a:spcBef>
              <a:spcAft>
                <a:spcPts val="0"/>
              </a:spcAft>
              <a:buClr>
                <a:srgbClr val="990000"/>
              </a:buClr>
              <a:buFont typeface="Arial" pitchFamily="34" charset="0"/>
              <a:buChar char="•"/>
            </a:pPr>
            <a:r>
              <a:rPr lang="tr-TR" b="1" dirty="0">
                <a:solidFill>
                  <a:srgbClr val="475A8C"/>
                </a:solidFill>
                <a:latin typeface="Calibri"/>
              </a:rPr>
              <a:t>Küme logosunun tasarlanması</a:t>
            </a:r>
          </a:p>
          <a:p>
            <a:pPr indent="-257175" defTabSz="685800" eaLnBrk="1" fontAlgn="auto" hangingPunct="1">
              <a:spcBef>
                <a:spcPts val="0"/>
              </a:spcBef>
              <a:spcAft>
                <a:spcPts val="0"/>
              </a:spcAft>
              <a:buClr>
                <a:srgbClr val="990000"/>
              </a:buClr>
              <a:buFont typeface="Arial" pitchFamily="34" charset="0"/>
              <a:buChar char="•"/>
            </a:pPr>
            <a:r>
              <a:rPr lang="tr-TR" b="1" dirty="0">
                <a:solidFill>
                  <a:srgbClr val="990000"/>
                </a:solidFill>
                <a:latin typeface="Calibri"/>
              </a:rPr>
              <a:t>Yalnızca Türkçe veya yurt içine yönelik yapılan tanıtım desteklenmez</a:t>
            </a:r>
          </a:p>
          <a:p>
            <a:pPr algn="r" defTabSz="685800" eaLnBrk="1" fontAlgn="auto" hangingPunct="1">
              <a:spcBef>
                <a:spcPts val="0"/>
              </a:spcBef>
              <a:spcAft>
                <a:spcPts val="0"/>
              </a:spcAft>
              <a:buClr>
                <a:srgbClr val="990000"/>
              </a:buClr>
            </a:pPr>
            <a:endParaRPr lang="tr-TR" b="1" dirty="0">
              <a:solidFill>
                <a:srgbClr val="990000"/>
              </a:solidFill>
              <a:latin typeface="Calibri"/>
            </a:endParaRPr>
          </a:p>
          <a:p>
            <a:pPr algn="r" defTabSz="685800" eaLnBrk="1" fontAlgn="auto" hangingPunct="1">
              <a:spcBef>
                <a:spcPts val="0"/>
              </a:spcBef>
              <a:spcAft>
                <a:spcPts val="0"/>
              </a:spcAft>
              <a:buClr>
                <a:srgbClr val="990000"/>
              </a:buClr>
            </a:pPr>
            <a:r>
              <a:rPr lang="tr-TR" b="1" dirty="0">
                <a:solidFill>
                  <a:srgbClr val="990000"/>
                </a:solidFill>
                <a:latin typeface="Calibri"/>
              </a:rPr>
              <a:t>Destek Miktarı : 400.000 ABD Doları</a:t>
            </a:r>
          </a:p>
          <a:p>
            <a:pPr marL="0" lvl="2" defTabSz="685800" eaLnBrk="1" fontAlgn="auto" hangingPunct="1">
              <a:spcBef>
                <a:spcPts val="0"/>
              </a:spcBef>
              <a:spcAft>
                <a:spcPts val="0"/>
              </a:spcAft>
              <a:buClr>
                <a:srgbClr val="990000"/>
              </a:buClr>
            </a:pPr>
            <a:r>
              <a:rPr lang="tr-TR" b="1" dirty="0">
                <a:solidFill>
                  <a:srgbClr val="990000"/>
                </a:solidFill>
                <a:latin typeface="Calibri"/>
              </a:rPr>
              <a:t>                          Destek Oranı : % 75</a:t>
            </a:r>
            <a:endParaRPr lang="tr-TR" b="1" dirty="0">
              <a:solidFill>
                <a:srgbClr val="475A8C"/>
              </a:solidFill>
              <a:latin typeface="Calibri"/>
            </a:endParaRPr>
          </a:p>
          <a:p>
            <a:pPr defTabSz="685800" eaLnBrk="1" fontAlgn="auto" hangingPunct="1">
              <a:spcBef>
                <a:spcPts val="0"/>
              </a:spcBef>
              <a:spcAft>
                <a:spcPts val="0"/>
              </a:spcAft>
            </a:pPr>
            <a:endParaRPr lang="en-US" b="1" dirty="0">
              <a:solidFill>
                <a:srgbClr val="475A8C"/>
              </a:solidFill>
              <a:latin typeface="Calibri"/>
            </a:endParaRPr>
          </a:p>
        </p:txBody>
      </p:sp>
      <p:sp>
        <p:nvSpPr>
          <p:cNvPr id="7" name="Metin kutusu 6"/>
          <p:cNvSpPr txBox="1"/>
          <p:nvPr/>
        </p:nvSpPr>
        <p:spPr>
          <a:xfrm>
            <a:off x="1042988" y="220663"/>
            <a:ext cx="7604125" cy="708025"/>
          </a:xfrm>
          <a:prstGeom prst="rect">
            <a:avLst/>
          </a:prstGeom>
          <a:noFill/>
        </p:spPr>
        <p:txBody>
          <a:bodyPr>
            <a:spAutoFit/>
          </a:bodyPr>
          <a:lstStyle/>
          <a:p>
            <a:pPr algn="ctr">
              <a:defRPr/>
            </a:pPr>
            <a:r>
              <a:rPr lang="tr-TR" sz="4000" b="1" dirty="0">
                <a:solidFill>
                  <a:schemeClr val="bg1"/>
                </a:solidFill>
                <a:latin typeface="+mj-lt"/>
              </a:rPr>
              <a:t>UR-GE DESTEĞİ</a:t>
            </a:r>
          </a:p>
        </p:txBody>
      </p:sp>
      <p:sp>
        <p:nvSpPr>
          <p:cNvPr id="8" name="Slayt Numarası Yer Tutucusu 3"/>
          <p:cNvSpPr txBox="1">
            <a:spLocks/>
          </p:cNvSpPr>
          <p:nvPr/>
        </p:nvSpPr>
        <p:spPr>
          <a:xfrm>
            <a:off x="8429625" y="6553200"/>
            <a:ext cx="571500" cy="252413"/>
          </a:xfrm>
          <a:prstGeom prst="rect">
            <a:avLst/>
          </a:prstGeom>
        </p:spPr>
        <p:txBody>
          <a:bodyPr/>
          <a:lstStyle>
            <a:defPPr>
              <a:defRPr lang="tr-TR"/>
            </a:defPPr>
            <a:lvl1pPr algn="ctr" rtl="0" eaLnBrk="0" fontAlgn="base" hangingPunct="0">
              <a:spcBef>
                <a:spcPct val="0"/>
              </a:spcBef>
              <a:spcAft>
                <a:spcPct val="0"/>
              </a:spcAft>
              <a:defRPr sz="1200" kern="1200">
                <a:solidFill>
                  <a:prstClr val="white">
                    <a:lumMod val="85000"/>
                  </a:prstClr>
                </a:solidFill>
                <a:effectLst>
                  <a:outerShdw blurRad="38100" dist="38100" dir="2700000" algn="tl">
                    <a:srgbClr val="000000">
                      <a:alpha val="43137"/>
                    </a:srgbClr>
                  </a:outerShdw>
                </a:effectLst>
                <a:latin typeface="Calibri"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fld id="{3C5A7D2A-A6CC-491E-9572-17D0D067E594}" type="slidenum">
              <a:rPr lang="en-US" altLang="tr-TR" smtClean="0"/>
              <a:pPr defTabSz="914400">
                <a:defRPr/>
              </a:pPr>
              <a:t>10</a:t>
            </a:fld>
            <a:endParaRPr lang="en-US" altLang="tr-TR" dirty="0"/>
          </a:p>
        </p:txBody>
      </p:sp>
      <p:sp>
        <p:nvSpPr>
          <p:cNvPr id="10"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a:t>Ticaret Bakanlığı-İhracat Genel Müdürlüğü</a:t>
            </a:r>
          </a:p>
        </p:txBody>
      </p:sp>
      <p:pic>
        <p:nvPicPr>
          <p:cNvPr id="9"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Tree>
    <p:extLst>
      <p:ext uri="{BB962C8B-B14F-4D97-AF65-F5344CB8AC3E}">
        <p14:creationId xmlns:p14="http://schemas.microsoft.com/office/powerpoint/2010/main" val="3145970226"/>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Line 5"/>
          <p:cNvSpPr>
            <a:spLocks noChangeShapeType="1"/>
          </p:cNvSpPr>
          <p:nvPr/>
        </p:nvSpPr>
        <p:spPr bwMode="gray">
          <a:xfrm>
            <a:off x="2843808" y="2240757"/>
            <a:ext cx="0" cy="2917031"/>
          </a:xfrm>
          <a:prstGeom prst="line">
            <a:avLst/>
          </a:prstGeom>
          <a:noFill/>
          <a:ln w="19050" cmpd="sng">
            <a:solidFill>
              <a:srgbClr val="990000"/>
            </a:solidFill>
            <a:round/>
            <a:headEnd/>
            <a:tailEnd/>
          </a:ln>
          <a:extLst>
            <a:ext uri="{909E8E84-426E-40dd-AFC4-6F175D3DCCD1}">
              <a14:hiddenFill xmlns="" xmlns:a14="http://schemas.microsoft.com/office/drawing/2010/main">
                <a:noFill/>
              </a14:hiddenFill>
            </a:ext>
          </a:extLst>
        </p:spPr>
        <p:txBody>
          <a:bodyPr/>
          <a:lstStyle/>
          <a:p>
            <a:pPr defTabSz="685800" eaLnBrk="1" fontAlgn="auto" hangingPunct="1">
              <a:spcBef>
                <a:spcPts val="0"/>
              </a:spcBef>
              <a:spcAft>
                <a:spcPts val="0"/>
              </a:spcAft>
            </a:pPr>
            <a:endParaRPr lang="tr-TR">
              <a:solidFill>
                <a:prstClr val="black"/>
              </a:solidFill>
              <a:latin typeface="Calibri"/>
            </a:endParaRPr>
          </a:p>
        </p:txBody>
      </p:sp>
      <p:sp>
        <p:nvSpPr>
          <p:cNvPr id="9" name="Metin kutusu 8"/>
          <p:cNvSpPr txBox="1"/>
          <p:nvPr/>
        </p:nvSpPr>
        <p:spPr>
          <a:xfrm>
            <a:off x="1223628" y="3064482"/>
            <a:ext cx="1620180" cy="923330"/>
          </a:xfrm>
          <a:prstGeom prst="rect">
            <a:avLst/>
          </a:prstGeom>
          <a:noFill/>
        </p:spPr>
        <p:txBody>
          <a:bodyPr wrap="square" rtlCol="0" anchor="ctr">
            <a:spAutoFit/>
          </a:bodyPr>
          <a:lstStyle/>
          <a:p>
            <a:pPr defTabSz="685800" eaLnBrk="1" fontAlgn="auto" hangingPunct="1">
              <a:spcBef>
                <a:spcPts val="0"/>
              </a:spcBef>
              <a:spcAft>
                <a:spcPts val="0"/>
              </a:spcAft>
            </a:pPr>
            <a:r>
              <a:rPr lang="tr-TR" b="1" dirty="0">
                <a:solidFill>
                  <a:srgbClr val="990000"/>
                </a:solidFill>
                <a:effectLst>
                  <a:outerShdw blurRad="38100" dist="38100" dir="2700000" algn="tl">
                    <a:srgbClr val="000000">
                      <a:alpha val="43137"/>
                    </a:srgbClr>
                  </a:outerShdw>
                </a:effectLst>
                <a:latin typeface="Calibri"/>
              </a:rPr>
              <a:t>YURT DIŞI PAZARLAMA FAALİYETLERİ</a:t>
            </a:r>
          </a:p>
        </p:txBody>
      </p:sp>
      <p:sp>
        <p:nvSpPr>
          <p:cNvPr id="10" name="Metin kutusu 9"/>
          <p:cNvSpPr txBox="1"/>
          <p:nvPr/>
        </p:nvSpPr>
        <p:spPr>
          <a:xfrm>
            <a:off x="2998631" y="353922"/>
            <a:ext cx="4914546" cy="6463308"/>
          </a:xfrm>
          <a:prstGeom prst="rect">
            <a:avLst/>
          </a:prstGeom>
          <a:noFill/>
        </p:spPr>
        <p:txBody>
          <a:bodyPr wrap="square" rtlCol="0" anchor="ctr">
            <a:spAutoFit/>
          </a:bodyPr>
          <a:lstStyle/>
          <a:p>
            <a:pPr defTabSz="685800" eaLnBrk="1" fontAlgn="auto" hangingPunct="1">
              <a:lnSpc>
                <a:spcPct val="150000"/>
              </a:lnSpc>
              <a:spcBef>
                <a:spcPts val="0"/>
              </a:spcBef>
              <a:spcAft>
                <a:spcPts val="0"/>
              </a:spcAft>
              <a:buClr>
                <a:srgbClr val="990000"/>
              </a:buClr>
            </a:pPr>
            <a:endParaRPr lang="tr-TR" b="1" dirty="0">
              <a:solidFill>
                <a:srgbClr val="990000"/>
              </a:solidFill>
              <a:latin typeface="Calibri"/>
            </a:endParaRPr>
          </a:p>
          <a:p>
            <a:pPr defTabSz="685800" eaLnBrk="1" fontAlgn="auto" hangingPunct="1">
              <a:lnSpc>
                <a:spcPct val="150000"/>
              </a:lnSpc>
              <a:spcBef>
                <a:spcPts val="0"/>
              </a:spcBef>
              <a:spcAft>
                <a:spcPts val="0"/>
              </a:spcAft>
              <a:buClr>
                <a:srgbClr val="990000"/>
              </a:buClr>
            </a:pPr>
            <a:endParaRPr lang="tr-TR" b="1" dirty="0">
              <a:solidFill>
                <a:srgbClr val="990000"/>
              </a:solidFill>
              <a:latin typeface="Calibri"/>
            </a:endParaRPr>
          </a:p>
          <a:p>
            <a:pPr defTabSz="685800" eaLnBrk="1" fontAlgn="auto" hangingPunct="1">
              <a:lnSpc>
                <a:spcPct val="150000"/>
              </a:lnSpc>
              <a:spcBef>
                <a:spcPts val="0"/>
              </a:spcBef>
              <a:spcAft>
                <a:spcPts val="0"/>
              </a:spcAft>
              <a:buClr>
                <a:srgbClr val="990000"/>
              </a:buClr>
            </a:pPr>
            <a:endParaRPr lang="tr-TR" b="1" dirty="0">
              <a:solidFill>
                <a:srgbClr val="990000"/>
              </a:solidFill>
              <a:latin typeface="Calibri"/>
            </a:endParaRPr>
          </a:p>
          <a:p>
            <a:pPr defTabSz="685800" eaLnBrk="1" fontAlgn="auto" hangingPunct="1">
              <a:lnSpc>
                <a:spcPct val="150000"/>
              </a:lnSpc>
              <a:spcBef>
                <a:spcPts val="0"/>
              </a:spcBef>
              <a:spcAft>
                <a:spcPts val="0"/>
              </a:spcAft>
              <a:buClr>
                <a:srgbClr val="990000"/>
              </a:buClr>
            </a:pPr>
            <a:endParaRPr lang="tr-TR" b="1" dirty="0">
              <a:solidFill>
                <a:srgbClr val="990000"/>
              </a:solidFill>
              <a:latin typeface="Calibri"/>
            </a:endParaRPr>
          </a:p>
          <a:p>
            <a:pPr defTabSz="685800" eaLnBrk="1" fontAlgn="auto" hangingPunct="1">
              <a:lnSpc>
                <a:spcPct val="150000"/>
              </a:lnSpc>
              <a:spcBef>
                <a:spcPts val="0"/>
              </a:spcBef>
              <a:spcAft>
                <a:spcPts val="0"/>
              </a:spcAft>
              <a:buClr>
                <a:srgbClr val="990000"/>
              </a:buClr>
            </a:pPr>
            <a:r>
              <a:rPr lang="tr-TR" b="1" dirty="0">
                <a:solidFill>
                  <a:srgbClr val="990000"/>
                </a:solidFill>
                <a:latin typeface="Calibri"/>
              </a:rPr>
              <a:t>Faaliyet başvurusu ve Ticaret Müşavirliği ile irtibat</a:t>
            </a:r>
          </a:p>
          <a:p>
            <a:pPr defTabSz="685800" eaLnBrk="1" fontAlgn="auto" hangingPunct="1">
              <a:lnSpc>
                <a:spcPct val="150000"/>
              </a:lnSpc>
              <a:spcBef>
                <a:spcPts val="0"/>
              </a:spcBef>
              <a:spcAft>
                <a:spcPts val="0"/>
              </a:spcAft>
              <a:buClr>
                <a:srgbClr val="990000"/>
              </a:buClr>
            </a:pPr>
            <a:r>
              <a:rPr lang="tr-TR" b="1" dirty="0">
                <a:solidFill>
                  <a:srgbClr val="990000"/>
                </a:solidFill>
                <a:latin typeface="Calibri"/>
              </a:rPr>
              <a:t>Desteklenen Faaliyetler</a:t>
            </a:r>
          </a:p>
          <a:p>
            <a:pPr marL="900113" lvl="2" indent="-214313" defTabSz="685800" eaLnBrk="1" fontAlgn="auto" hangingPunct="1">
              <a:spcBef>
                <a:spcPts val="0"/>
              </a:spcBef>
              <a:spcAft>
                <a:spcPts val="0"/>
              </a:spcAft>
              <a:buFont typeface="Arial" pitchFamily="34" charset="0"/>
              <a:buChar char="•"/>
              <a:defRPr/>
            </a:pPr>
            <a:r>
              <a:rPr lang="tr-TR" b="1" dirty="0">
                <a:solidFill>
                  <a:srgbClr val="475A8C"/>
                </a:solidFill>
                <a:latin typeface="Calibri"/>
              </a:rPr>
              <a:t>Ortak pazar araştırmaları</a:t>
            </a:r>
          </a:p>
          <a:p>
            <a:pPr marL="900113" lvl="2" indent="-214313" defTabSz="685800" eaLnBrk="1" fontAlgn="auto" hangingPunct="1">
              <a:spcBef>
                <a:spcPts val="0"/>
              </a:spcBef>
              <a:spcAft>
                <a:spcPts val="0"/>
              </a:spcAft>
              <a:buFont typeface="Arial" pitchFamily="34" charset="0"/>
              <a:buChar char="•"/>
              <a:defRPr/>
            </a:pPr>
            <a:r>
              <a:rPr lang="tr-TR" b="1" dirty="0">
                <a:solidFill>
                  <a:srgbClr val="475A8C"/>
                </a:solidFill>
                <a:latin typeface="Calibri"/>
              </a:rPr>
              <a:t>Kurum ziyaretleri</a:t>
            </a:r>
          </a:p>
          <a:p>
            <a:pPr marL="900113" lvl="2" indent="-214313" defTabSz="685800" eaLnBrk="1" fontAlgn="auto" hangingPunct="1">
              <a:spcBef>
                <a:spcPts val="0"/>
              </a:spcBef>
              <a:spcAft>
                <a:spcPts val="0"/>
              </a:spcAft>
              <a:buFont typeface="Arial" pitchFamily="34" charset="0"/>
              <a:buChar char="•"/>
              <a:defRPr/>
            </a:pPr>
            <a:r>
              <a:rPr lang="tr-TR" b="1" dirty="0">
                <a:solidFill>
                  <a:srgbClr val="475A8C"/>
                </a:solidFill>
                <a:latin typeface="Calibri"/>
              </a:rPr>
              <a:t>Eşleştirme faaliyeti</a:t>
            </a:r>
          </a:p>
          <a:p>
            <a:pPr marL="900113" lvl="2" indent="-214313" defTabSz="685800" eaLnBrk="1" fontAlgn="auto" hangingPunct="1">
              <a:spcBef>
                <a:spcPts val="0"/>
              </a:spcBef>
              <a:spcAft>
                <a:spcPts val="0"/>
              </a:spcAft>
              <a:buFont typeface="Arial" pitchFamily="34" charset="0"/>
              <a:buChar char="•"/>
              <a:defRPr/>
            </a:pPr>
            <a:r>
              <a:rPr lang="tr-TR" b="1" dirty="0">
                <a:solidFill>
                  <a:srgbClr val="475A8C"/>
                </a:solidFill>
                <a:latin typeface="Calibri"/>
              </a:rPr>
              <a:t>Küme tanıtım faaliyetleri</a:t>
            </a:r>
          </a:p>
          <a:p>
            <a:pPr lvl="2" defTabSz="685800" eaLnBrk="1" fontAlgn="auto" hangingPunct="1">
              <a:lnSpc>
                <a:spcPct val="150000"/>
              </a:lnSpc>
              <a:spcBef>
                <a:spcPts val="0"/>
              </a:spcBef>
              <a:spcAft>
                <a:spcPts val="0"/>
              </a:spcAft>
              <a:defRPr/>
            </a:pPr>
            <a:endParaRPr lang="tr-TR" b="1" dirty="0">
              <a:solidFill>
                <a:srgbClr val="475A8C"/>
              </a:solidFill>
              <a:latin typeface="Calibri"/>
            </a:endParaRPr>
          </a:p>
          <a:p>
            <a:pPr algn="r" defTabSz="685800" eaLnBrk="1" fontAlgn="auto" hangingPunct="1">
              <a:spcBef>
                <a:spcPts val="0"/>
              </a:spcBef>
              <a:spcAft>
                <a:spcPts val="0"/>
              </a:spcAft>
              <a:buClr>
                <a:srgbClr val="990000"/>
              </a:buClr>
            </a:pPr>
            <a:r>
              <a:rPr lang="tr-TR" b="1" dirty="0">
                <a:solidFill>
                  <a:srgbClr val="990000"/>
                </a:solidFill>
                <a:latin typeface="Calibri"/>
              </a:rPr>
              <a:t>Destek Miktarı : Program başına 150.000 Dolar</a:t>
            </a:r>
          </a:p>
          <a:p>
            <a:pPr defTabSz="685800" eaLnBrk="1" fontAlgn="auto" hangingPunct="1">
              <a:spcBef>
                <a:spcPts val="0"/>
              </a:spcBef>
              <a:spcAft>
                <a:spcPts val="0"/>
              </a:spcAft>
              <a:buClr>
                <a:srgbClr val="990000"/>
              </a:buClr>
            </a:pPr>
            <a:r>
              <a:rPr lang="tr-TR" b="1" dirty="0">
                <a:solidFill>
                  <a:srgbClr val="990000"/>
                </a:solidFill>
                <a:latin typeface="Calibri"/>
              </a:rPr>
              <a:t>      Destek Oranı : % 75</a:t>
            </a:r>
          </a:p>
          <a:p>
            <a:pPr indent="-257175" defTabSz="685800" eaLnBrk="1" fontAlgn="auto" hangingPunct="1">
              <a:lnSpc>
                <a:spcPct val="150000"/>
              </a:lnSpc>
              <a:spcBef>
                <a:spcPts val="0"/>
              </a:spcBef>
              <a:spcAft>
                <a:spcPts val="0"/>
              </a:spcAft>
              <a:buClr>
                <a:srgbClr val="990000"/>
              </a:buClr>
              <a:buFont typeface="Arial" pitchFamily="34" charset="0"/>
              <a:buChar char="•"/>
            </a:pPr>
            <a:endParaRPr lang="tr-TR" b="1" dirty="0">
              <a:solidFill>
                <a:srgbClr val="475A8C"/>
              </a:solidFill>
              <a:latin typeface="Calibri"/>
            </a:endParaRPr>
          </a:p>
          <a:p>
            <a:pPr indent="-257175" defTabSz="685800" eaLnBrk="1" fontAlgn="auto" hangingPunct="1">
              <a:lnSpc>
                <a:spcPct val="150000"/>
              </a:lnSpc>
              <a:spcBef>
                <a:spcPts val="0"/>
              </a:spcBef>
              <a:spcAft>
                <a:spcPts val="0"/>
              </a:spcAft>
              <a:buClr>
                <a:srgbClr val="990000"/>
              </a:buClr>
              <a:buFont typeface="Arial" pitchFamily="34" charset="0"/>
              <a:buChar char="•"/>
            </a:pPr>
            <a:endParaRPr lang="tr-TR" b="1" dirty="0">
              <a:solidFill>
                <a:srgbClr val="475A8C"/>
              </a:solidFill>
              <a:latin typeface="Calibri"/>
            </a:endParaRPr>
          </a:p>
          <a:p>
            <a:pPr marL="0" lvl="2" defTabSz="685800" eaLnBrk="1" fontAlgn="auto" hangingPunct="1">
              <a:spcBef>
                <a:spcPts val="0"/>
              </a:spcBef>
              <a:spcAft>
                <a:spcPts val="0"/>
              </a:spcAft>
              <a:buClr>
                <a:srgbClr val="990000"/>
              </a:buClr>
            </a:pPr>
            <a:endParaRPr lang="tr-TR" b="1" dirty="0">
              <a:solidFill>
                <a:srgbClr val="475A8C"/>
              </a:solidFill>
              <a:latin typeface="Calibri"/>
            </a:endParaRPr>
          </a:p>
          <a:p>
            <a:pPr defTabSz="685800" eaLnBrk="1" fontAlgn="auto" hangingPunct="1">
              <a:spcBef>
                <a:spcPts val="0"/>
              </a:spcBef>
              <a:spcAft>
                <a:spcPts val="0"/>
              </a:spcAft>
            </a:pPr>
            <a:endParaRPr lang="en-US" b="1" dirty="0">
              <a:solidFill>
                <a:srgbClr val="475A8C"/>
              </a:solidFill>
              <a:latin typeface="Calibri"/>
            </a:endParaRPr>
          </a:p>
        </p:txBody>
      </p:sp>
      <p:sp>
        <p:nvSpPr>
          <p:cNvPr id="6" name="Metin kutusu 5"/>
          <p:cNvSpPr txBox="1"/>
          <p:nvPr/>
        </p:nvSpPr>
        <p:spPr>
          <a:xfrm>
            <a:off x="1042988" y="220663"/>
            <a:ext cx="7604125" cy="708025"/>
          </a:xfrm>
          <a:prstGeom prst="rect">
            <a:avLst/>
          </a:prstGeom>
          <a:noFill/>
        </p:spPr>
        <p:txBody>
          <a:bodyPr>
            <a:spAutoFit/>
          </a:bodyPr>
          <a:lstStyle/>
          <a:p>
            <a:pPr algn="ctr">
              <a:defRPr/>
            </a:pPr>
            <a:r>
              <a:rPr lang="tr-TR" sz="4000" b="1" dirty="0">
                <a:solidFill>
                  <a:schemeClr val="bg1"/>
                </a:solidFill>
                <a:latin typeface="+mj-lt"/>
              </a:rPr>
              <a:t>UR-GE DESTEĞİ</a:t>
            </a:r>
          </a:p>
        </p:txBody>
      </p:sp>
      <p:sp>
        <p:nvSpPr>
          <p:cNvPr id="7" name="Slayt Numarası Yer Tutucusu 3"/>
          <p:cNvSpPr txBox="1">
            <a:spLocks/>
          </p:cNvSpPr>
          <p:nvPr/>
        </p:nvSpPr>
        <p:spPr>
          <a:xfrm>
            <a:off x="8429625" y="6553200"/>
            <a:ext cx="571500" cy="252413"/>
          </a:xfrm>
          <a:prstGeom prst="rect">
            <a:avLst/>
          </a:prstGeom>
        </p:spPr>
        <p:txBody>
          <a:bodyPr/>
          <a:lstStyle>
            <a:defPPr>
              <a:defRPr lang="tr-TR"/>
            </a:defPPr>
            <a:lvl1pPr algn="ctr" rtl="0" eaLnBrk="0" fontAlgn="base" hangingPunct="0">
              <a:spcBef>
                <a:spcPct val="0"/>
              </a:spcBef>
              <a:spcAft>
                <a:spcPct val="0"/>
              </a:spcAft>
              <a:defRPr sz="1200" kern="1200">
                <a:solidFill>
                  <a:prstClr val="white">
                    <a:lumMod val="85000"/>
                  </a:prstClr>
                </a:solidFill>
                <a:effectLst>
                  <a:outerShdw blurRad="38100" dist="38100" dir="2700000" algn="tl">
                    <a:srgbClr val="000000">
                      <a:alpha val="43137"/>
                    </a:srgbClr>
                  </a:outerShdw>
                </a:effectLst>
                <a:latin typeface="Calibri"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fld id="{3C5A7D2A-A6CC-491E-9572-17D0D067E594}" type="slidenum">
              <a:rPr lang="en-US" altLang="tr-TR" smtClean="0"/>
              <a:pPr defTabSz="914400">
                <a:defRPr/>
              </a:pPr>
              <a:t>11</a:t>
            </a:fld>
            <a:endParaRPr lang="en-US" altLang="tr-TR" dirty="0"/>
          </a:p>
        </p:txBody>
      </p:sp>
      <p:sp>
        <p:nvSpPr>
          <p:cNvPr id="11"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a:t>Ticaret Bakanlığı-İhracat Genel Müdürlüğü</a:t>
            </a:r>
          </a:p>
        </p:txBody>
      </p:sp>
      <p:pic>
        <p:nvPicPr>
          <p:cNvPr id="8"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Tree>
    <p:extLst>
      <p:ext uri="{BB962C8B-B14F-4D97-AF65-F5344CB8AC3E}">
        <p14:creationId xmlns:p14="http://schemas.microsoft.com/office/powerpoint/2010/main" val="789279514"/>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Line 5"/>
          <p:cNvSpPr>
            <a:spLocks noChangeShapeType="1"/>
          </p:cNvSpPr>
          <p:nvPr/>
        </p:nvSpPr>
        <p:spPr bwMode="gray">
          <a:xfrm>
            <a:off x="2843808" y="2240757"/>
            <a:ext cx="0" cy="2917031"/>
          </a:xfrm>
          <a:prstGeom prst="line">
            <a:avLst/>
          </a:prstGeom>
          <a:noFill/>
          <a:ln w="19050" cmpd="sng">
            <a:solidFill>
              <a:srgbClr val="990000"/>
            </a:solidFill>
            <a:round/>
            <a:headEnd/>
            <a:tailEnd/>
          </a:ln>
          <a:extLst>
            <a:ext uri="{909E8E84-426E-40dd-AFC4-6F175D3DCCD1}">
              <a14:hiddenFill xmlns="" xmlns:a14="http://schemas.microsoft.com/office/drawing/2010/main">
                <a:noFill/>
              </a14:hiddenFill>
            </a:ext>
          </a:extLst>
        </p:spPr>
        <p:txBody>
          <a:bodyPr/>
          <a:lstStyle/>
          <a:p>
            <a:pPr defTabSz="685800" eaLnBrk="1" fontAlgn="auto" hangingPunct="1">
              <a:spcBef>
                <a:spcPts val="0"/>
              </a:spcBef>
              <a:spcAft>
                <a:spcPts val="0"/>
              </a:spcAft>
            </a:pPr>
            <a:endParaRPr lang="tr-TR">
              <a:solidFill>
                <a:prstClr val="black"/>
              </a:solidFill>
              <a:latin typeface="Calibri"/>
            </a:endParaRPr>
          </a:p>
        </p:txBody>
      </p:sp>
      <p:sp>
        <p:nvSpPr>
          <p:cNvPr id="9" name="Metin kutusu 8"/>
          <p:cNvSpPr txBox="1"/>
          <p:nvPr/>
        </p:nvSpPr>
        <p:spPr>
          <a:xfrm>
            <a:off x="1223628" y="3064482"/>
            <a:ext cx="1620180" cy="923330"/>
          </a:xfrm>
          <a:prstGeom prst="rect">
            <a:avLst/>
          </a:prstGeom>
          <a:noFill/>
        </p:spPr>
        <p:txBody>
          <a:bodyPr wrap="square" rtlCol="0" anchor="ctr">
            <a:spAutoFit/>
          </a:bodyPr>
          <a:lstStyle/>
          <a:p>
            <a:pPr defTabSz="685800" eaLnBrk="1" fontAlgn="auto" hangingPunct="1">
              <a:spcBef>
                <a:spcPts val="0"/>
              </a:spcBef>
              <a:spcAft>
                <a:spcPts val="0"/>
              </a:spcAft>
            </a:pPr>
            <a:r>
              <a:rPr lang="tr-TR" b="1">
                <a:solidFill>
                  <a:srgbClr val="990000"/>
                </a:solidFill>
                <a:effectLst>
                  <a:outerShdw blurRad="38100" dist="38100" dir="2700000" algn="tl">
                    <a:srgbClr val="000000">
                      <a:alpha val="43137"/>
                    </a:srgbClr>
                  </a:outerShdw>
                </a:effectLst>
                <a:latin typeface="Calibri"/>
              </a:rPr>
              <a:t>YURT DIŞI </a:t>
            </a:r>
            <a:r>
              <a:rPr lang="tr-TR" b="1" dirty="0">
                <a:solidFill>
                  <a:srgbClr val="990000"/>
                </a:solidFill>
                <a:effectLst>
                  <a:outerShdw blurRad="38100" dist="38100" dir="2700000" algn="tl">
                    <a:srgbClr val="000000">
                      <a:alpha val="43137"/>
                    </a:srgbClr>
                  </a:outerShdw>
                </a:effectLst>
                <a:latin typeface="Calibri"/>
              </a:rPr>
              <a:t>PAZARLAMA FAALİYETLERİ</a:t>
            </a:r>
          </a:p>
        </p:txBody>
      </p:sp>
      <p:sp>
        <p:nvSpPr>
          <p:cNvPr id="10" name="Metin kutusu 9"/>
          <p:cNvSpPr txBox="1"/>
          <p:nvPr/>
        </p:nvSpPr>
        <p:spPr>
          <a:xfrm>
            <a:off x="2998631" y="-638655"/>
            <a:ext cx="4914546" cy="8448467"/>
          </a:xfrm>
          <a:prstGeom prst="rect">
            <a:avLst/>
          </a:prstGeom>
          <a:noFill/>
        </p:spPr>
        <p:txBody>
          <a:bodyPr wrap="square" rtlCol="0" anchor="ctr">
            <a:spAutoFit/>
          </a:bodyPr>
          <a:lstStyle/>
          <a:p>
            <a:pPr defTabSz="685800" eaLnBrk="1" fontAlgn="auto" hangingPunct="1">
              <a:lnSpc>
                <a:spcPct val="150000"/>
              </a:lnSpc>
              <a:spcBef>
                <a:spcPts val="0"/>
              </a:spcBef>
              <a:spcAft>
                <a:spcPts val="0"/>
              </a:spcAft>
              <a:buClr>
                <a:srgbClr val="990000"/>
              </a:buClr>
            </a:pPr>
            <a:endParaRPr lang="tr-TR" b="1" dirty="0">
              <a:solidFill>
                <a:srgbClr val="990000"/>
              </a:solidFill>
              <a:latin typeface="Calibri"/>
            </a:endParaRPr>
          </a:p>
          <a:p>
            <a:pPr defTabSz="685800" eaLnBrk="1" fontAlgn="auto" hangingPunct="1">
              <a:lnSpc>
                <a:spcPct val="150000"/>
              </a:lnSpc>
              <a:spcBef>
                <a:spcPts val="0"/>
              </a:spcBef>
              <a:spcAft>
                <a:spcPts val="0"/>
              </a:spcAft>
              <a:buClr>
                <a:srgbClr val="990000"/>
              </a:buClr>
            </a:pPr>
            <a:endParaRPr lang="tr-TR" b="1" dirty="0">
              <a:solidFill>
                <a:srgbClr val="990000"/>
              </a:solidFill>
              <a:latin typeface="Calibri"/>
            </a:endParaRPr>
          </a:p>
          <a:p>
            <a:pPr defTabSz="685800" eaLnBrk="1" fontAlgn="auto" hangingPunct="1">
              <a:lnSpc>
                <a:spcPct val="150000"/>
              </a:lnSpc>
              <a:spcBef>
                <a:spcPts val="0"/>
              </a:spcBef>
              <a:spcAft>
                <a:spcPts val="0"/>
              </a:spcAft>
              <a:buClr>
                <a:srgbClr val="990000"/>
              </a:buClr>
            </a:pPr>
            <a:endParaRPr lang="tr-TR" b="1" dirty="0">
              <a:solidFill>
                <a:srgbClr val="990000"/>
              </a:solidFill>
              <a:latin typeface="Calibri"/>
            </a:endParaRPr>
          </a:p>
          <a:p>
            <a:pPr defTabSz="685800" eaLnBrk="1" fontAlgn="auto" hangingPunct="1">
              <a:lnSpc>
                <a:spcPct val="150000"/>
              </a:lnSpc>
              <a:spcBef>
                <a:spcPts val="0"/>
              </a:spcBef>
              <a:spcAft>
                <a:spcPts val="0"/>
              </a:spcAft>
              <a:buClr>
                <a:srgbClr val="990000"/>
              </a:buClr>
            </a:pPr>
            <a:endParaRPr lang="tr-TR" b="1" dirty="0">
              <a:solidFill>
                <a:srgbClr val="990000"/>
              </a:solidFill>
              <a:latin typeface="Calibri"/>
            </a:endParaRPr>
          </a:p>
          <a:p>
            <a:pPr defTabSz="685800" eaLnBrk="1" fontAlgn="auto" hangingPunct="1">
              <a:lnSpc>
                <a:spcPct val="150000"/>
              </a:lnSpc>
              <a:spcBef>
                <a:spcPts val="0"/>
              </a:spcBef>
              <a:spcAft>
                <a:spcPts val="0"/>
              </a:spcAft>
              <a:buClr>
                <a:srgbClr val="990000"/>
              </a:buClr>
            </a:pPr>
            <a:endParaRPr lang="tr-TR" b="1" dirty="0">
              <a:solidFill>
                <a:srgbClr val="990000"/>
              </a:solidFill>
              <a:latin typeface="Calibri"/>
            </a:endParaRPr>
          </a:p>
          <a:p>
            <a:pPr defTabSz="685800" eaLnBrk="1" fontAlgn="auto" hangingPunct="1">
              <a:lnSpc>
                <a:spcPct val="150000"/>
              </a:lnSpc>
              <a:spcBef>
                <a:spcPts val="0"/>
              </a:spcBef>
              <a:spcAft>
                <a:spcPts val="0"/>
              </a:spcAft>
              <a:buClr>
                <a:srgbClr val="990000"/>
              </a:buClr>
            </a:pPr>
            <a:endParaRPr lang="tr-TR" b="1" dirty="0">
              <a:solidFill>
                <a:srgbClr val="990000"/>
              </a:solidFill>
              <a:latin typeface="Calibri"/>
            </a:endParaRPr>
          </a:p>
          <a:p>
            <a:pPr defTabSz="685800" eaLnBrk="1" fontAlgn="auto" hangingPunct="1">
              <a:lnSpc>
                <a:spcPct val="150000"/>
              </a:lnSpc>
              <a:spcBef>
                <a:spcPts val="0"/>
              </a:spcBef>
              <a:spcAft>
                <a:spcPts val="0"/>
              </a:spcAft>
              <a:buClr>
                <a:srgbClr val="990000"/>
              </a:buClr>
            </a:pPr>
            <a:r>
              <a:rPr lang="tr-TR" b="1" dirty="0">
                <a:solidFill>
                  <a:srgbClr val="990000"/>
                </a:solidFill>
                <a:latin typeface="Calibri"/>
              </a:rPr>
              <a:t>Destek Kapsamındaki Giderler</a:t>
            </a:r>
          </a:p>
          <a:p>
            <a:pPr marL="900113" lvl="2" indent="-214313" defTabSz="685800" eaLnBrk="1" fontAlgn="auto" hangingPunct="1">
              <a:spcBef>
                <a:spcPts val="0"/>
              </a:spcBef>
              <a:spcAft>
                <a:spcPts val="0"/>
              </a:spcAft>
              <a:buFont typeface="Arial" pitchFamily="34" charset="0"/>
              <a:buChar char="•"/>
              <a:defRPr/>
            </a:pPr>
            <a:r>
              <a:rPr lang="tr-TR" b="1" dirty="0">
                <a:solidFill>
                  <a:srgbClr val="475A8C"/>
                </a:solidFill>
                <a:latin typeface="Calibri"/>
              </a:rPr>
              <a:t>Ulaşım giderleri</a:t>
            </a:r>
          </a:p>
          <a:p>
            <a:pPr marL="900113" lvl="2" indent="-214313" defTabSz="685800" eaLnBrk="1" fontAlgn="auto" hangingPunct="1">
              <a:spcBef>
                <a:spcPts val="0"/>
              </a:spcBef>
              <a:spcAft>
                <a:spcPts val="0"/>
              </a:spcAft>
              <a:buFont typeface="Arial" pitchFamily="34" charset="0"/>
              <a:buChar char="•"/>
              <a:defRPr/>
            </a:pPr>
            <a:r>
              <a:rPr lang="tr-TR" b="1" dirty="0">
                <a:solidFill>
                  <a:srgbClr val="475A8C"/>
                </a:solidFill>
                <a:latin typeface="Calibri"/>
              </a:rPr>
              <a:t>Konaklama giderleri</a:t>
            </a:r>
          </a:p>
          <a:p>
            <a:pPr marL="900113" lvl="2" indent="-214313" defTabSz="685800" eaLnBrk="1" fontAlgn="auto" hangingPunct="1">
              <a:spcBef>
                <a:spcPts val="0"/>
              </a:spcBef>
              <a:spcAft>
                <a:spcPts val="0"/>
              </a:spcAft>
              <a:buFont typeface="Arial" pitchFamily="34" charset="0"/>
              <a:buChar char="•"/>
              <a:defRPr/>
            </a:pPr>
            <a:r>
              <a:rPr lang="tr-TR" b="1" dirty="0">
                <a:solidFill>
                  <a:srgbClr val="475A8C"/>
                </a:solidFill>
                <a:latin typeface="Calibri"/>
              </a:rPr>
              <a:t>Tanıtım ve organizasyon giderleri</a:t>
            </a:r>
          </a:p>
          <a:p>
            <a:pPr marL="1285875" lvl="3" indent="-257175" defTabSz="685800" eaLnBrk="1" fontAlgn="auto" hangingPunct="1">
              <a:spcBef>
                <a:spcPts val="0"/>
              </a:spcBef>
              <a:spcAft>
                <a:spcPts val="0"/>
              </a:spcAft>
              <a:buFont typeface="Wingdings" pitchFamily="2" charset="2"/>
              <a:buChar char="ü"/>
            </a:pPr>
            <a:r>
              <a:rPr lang="tr-TR" sz="1500" b="1" dirty="0">
                <a:solidFill>
                  <a:srgbClr val="475A8C"/>
                </a:solidFill>
                <a:latin typeface="Calibri"/>
              </a:rPr>
              <a:t>Tercümanlık gideri,</a:t>
            </a:r>
          </a:p>
          <a:p>
            <a:pPr marL="1285875" lvl="3" indent="-257175" defTabSz="685800" eaLnBrk="1" fontAlgn="auto" hangingPunct="1">
              <a:spcBef>
                <a:spcPts val="0"/>
              </a:spcBef>
              <a:spcAft>
                <a:spcPts val="0"/>
              </a:spcAft>
              <a:buFont typeface="Wingdings" pitchFamily="2" charset="2"/>
              <a:buChar char="ü"/>
            </a:pPr>
            <a:r>
              <a:rPr lang="tr-TR" sz="1500" b="1" dirty="0">
                <a:solidFill>
                  <a:srgbClr val="475A8C"/>
                </a:solidFill>
                <a:latin typeface="Calibri"/>
              </a:rPr>
              <a:t>Toplantı ve ikili görüşmelerin yapıldığı yerlerin kiralama giderleri,</a:t>
            </a:r>
          </a:p>
          <a:p>
            <a:pPr marL="1285875" lvl="3" indent="-257175" defTabSz="685800" eaLnBrk="1" fontAlgn="auto" hangingPunct="1">
              <a:spcBef>
                <a:spcPts val="0"/>
              </a:spcBef>
              <a:spcAft>
                <a:spcPts val="0"/>
              </a:spcAft>
              <a:buFont typeface="Wingdings" pitchFamily="2" charset="2"/>
              <a:buChar char="ü"/>
            </a:pPr>
            <a:r>
              <a:rPr lang="tr-TR" sz="1500" b="1" dirty="0">
                <a:solidFill>
                  <a:srgbClr val="475A8C"/>
                </a:solidFill>
                <a:latin typeface="Calibri"/>
              </a:rPr>
              <a:t>Görsel ve yazılı tanıtım giderleri</a:t>
            </a:r>
          </a:p>
          <a:p>
            <a:pPr marL="1285875" lvl="3" indent="-257175" defTabSz="685800" eaLnBrk="1" fontAlgn="auto" hangingPunct="1">
              <a:spcBef>
                <a:spcPts val="0"/>
              </a:spcBef>
              <a:spcAft>
                <a:spcPts val="0"/>
              </a:spcAft>
              <a:buFont typeface="Wingdings" pitchFamily="2" charset="2"/>
              <a:buChar char="ü"/>
            </a:pPr>
            <a:r>
              <a:rPr lang="tr-TR" sz="1500" b="1" dirty="0">
                <a:solidFill>
                  <a:srgbClr val="475A8C"/>
                </a:solidFill>
                <a:latin typeface="Calibri"/>
              </a:rPr>
              <a:t>Halkla ilişkiler hizmeti gideri</a:t>
            </a:r>
          </a:p>
          <a:p>
            <a:pPr marL="1285875" lvl="3" indent="-257175" defTabSz="685800" eaLnBrk="1" fontAlgn="auto" hangingPunct="1">
              <a:spcBef>
                <a:spcPts val="0"/>
              </a:spcBef>
              <a:spcAft>
                <a:spcPts val="0"/>
              </a:spcAft>
              <a:buFont typeface="Wingdings" pitchFamily="2" charset="2"/>
              <a:buChar char="ü"/>
            </a:pPr>
            <a:r>
              <a:rPr lang="tr-TR" sz="1500" b="1" dirty="0">
                <a:solidFill>
                  <a:srgbClr val="475A8C"/>
                </a:solidFill>
                <a:latin typeface="Calibri"/>
              </a:rPr>
              <a:t>Sergilenecek ürünlerin nakliye gideri</a:t>
            </a:r>
            <a:endParaRPr lang="tr-TR" sz="1500" b="1" dirty="0">
              <a:solidFill>
                <a:srgbClr val="990000"/>
              </a:solidFill>
              <a:latin typeface="Calibri"/>
            </a:endParaRPr>
          </a:p>
          <a:p>
            <a:pPr lvl="3" defTabSz="685800" eaLnBrk="1" fontAlgn="auto" hangingPunct="1">
              <a:spcBef>
                <a:spcPts val="0"/>
              </a:spcBef>
              <a:spcAft>
                <a:spcPts val="0"/>
              </a:spcAft>
            </a:pPr>
            <a:endParaRPr lang="tr-TR" sz="1500" b="1" dirty="0">
              <a:solidFill>
                <a:srgbClr val="990000"/>
              </a:solidFill>
              <a:latin typeface="Calibri"/>
            </a:endParaRPr>
          </a:p>
          <a:p>
            <a:pPr algn="r" defTabSz="685800" eaLnBrk="1" fontAlgn="auto" hangingPunct="1">
              <a:spcBef>
                <a:spcPts val="0"/>
              </a:spcBef>
              <a:spcAft>
                <a:spcPts val="0"/>
              </a:spcAft>
              <a:buClr>
                <a:srgbClr val="990000"/>
              </a:buClr>
            </a:pPr>
            <a:r>
              <a:rPr lang="tr-TR" b="1" dirty="0">
                <a:solidFill>
                  <a:srgbClr val="990000"/>
                </a:solidFill>
                <a:latin typeface="Calibri"/>
              </a:rPr>
              <a:t>Destek Miktarı : Program başına 150.000 Dolar</a:t>
            </a:r>
          </a:p>
          <a:p>
            <a:pPr defTabSz="685800" eaLnBrk="1" fontAlgn="auto" hangingPunct="1">
              <a:spcBef>
                <a:spcPts val="0"/>
              </a:spcBef>
              <a:spcAft>
                <a:spcPts val="0"/>
              </a:spcAft>
              <a:buClr>
                <a:srgbClr val="990000"/>
              </a:buClr>
            </a:pPr>
            <a:r>
              <a:rPr lang="tr-TR" b="1" dirty="0">
                <a:solidFill>
                  <a:srgbClr val="990000"/>
                </a:solidFill>
                <a:latin typeface="Calibri"/>
              </a:rPr>
              <a:t>      Destek Oranı : % 75</a:t>
            </a:r>
            <a:endParaRPr lang="tr-TR" b="1" dirty="0">
              <a:solidFill>
                <a:srgbClr val="475A8C"/>
              </a:solidFill>
              <a:latin typeface="Calibri"/>
            </a:endParaRPr>
          </a:p>
          <a:p>
            <a:pPr algn="r" defTabSz="685800" eaLnBrk="1" fontAlgn="auto" hangingPunct="1">
              <a:lnSpc>
                <a:spcPct val="150000"/>
              </a:lnSpc>
              <a:spcBef>
                <a:spcPts val="0"/>
              </a:spcBef>
              <a:spcAft>
                <a:spcPts val="0"/>
              </a:spcAft>
              <a:buClr>
                <a:srgbClr val="990000"/>
              </a:buClr>
            </a:pPr>
            <a:endParaRPr lang="tr-TR" b="1" dirty="0">
              <a:solidFill>
                <a:srgbClr val="990000"/>
              </a:solidFill>
              <a:latin typeface="Calibri"/>
            </a:endParaRPr>
          </a:p>
          <a:p>
            <a:pPr algn="r" defTabSz="685800" eaLnBrk="1" fontAlgn="auto" hangingPunct="1">
              <a:lnSpc>
                <a:spcPct val="150000"/>
              </a:lnSpc>
              <a:spcBef>
                <a:spcPts val="0"/>
              </a:spcBef>
              <a:spcAft>
                <a:spcPts val="0"/>
              </a:spcAft>
              <a:buClr>
                <a:srgbClr val="990000"/>
              </a:buClr>
            </a:pPr>
            <a:endParaRPr lang="tr-TR" b="1" dirty="0">
              <a:solidFill>
                <a:srgbClr val="990000"/>
              </a:solidFill>
              <a:latin typeface="Calibri"/>
            </a:endParaRPr>
          </a:p>
          <a:p>
            <a:pPr indent="-257175" defTabSz="685800" eaLnBrk="1" fontAlgn="auto" hangingPunct="1">
              <a:lnSpc>
                <a:spcPct val="150000"/>
              </a:lnSpc>
              <a:spcBef>
                <a:spcPts val="0"/>
              </a:spcBef>
              <a:spcAft>
                <a:spcPts val="0"/>
              </a:spcAft>
              <a:buClr>
                <a:srgbClr val="990000"/>
              </a:buClr>
              <a:buFont typeface="Arial" pitchFamily="34" charset="0"/>
              <a:buChar char="•"/>
            </a:pPr>
            <a:endParaRPr lang="tr-TR" b="1" dirty="0">
              <a:solidFill>
                <a:srgbClr val="475A8C"/>
              </a:solidFill>
              <a:latin typeface="Calibri"/>
            </a:endParaRPr>
          </a:p>
          <a:p>
            <a:pPr indent="-257175" defTabSz="685800" eaLnBrk="1" fontAlgn="auto" hangingPunct="1">
              <a:lnSpc>
                <a:spcPct val="150000"/>
              </a:lnSpc>
              <a:spcBef>
                <a:spcPts val="0"/>
              </a:spcBef>
              <a:spcAft>
                <a:spcPts val="0"/>
              </a:spcAft>
              <a:buClr>
                <a:srgbClr val="990000"/>
              </a:buClr>
              <a:buFont typeface="Arial" pitchFamily="34" charset="0"/>
              <a:buChar char="•"/>
            </a:pPr>
            <a:endParaRPr lang="tr-TR" b="1" dirty="0">
              <a:solidFill>
                <a:srgbClr val="475A8C"/>
              </a:solidFill>
              <a:latin typeface="Calibri"/>
            </a:endParaRPr>
          </a:p>
          <a:p>
            <a:pPr marL="0" lvl="2" defTabSz="685800" eaLnBrk="1" fontAlgn="auto" hangingPunct="1">
              <a:spcBef>
                <a:spcPts val="0"/>
              </a:spcBef>
              <a:spcAft>
                <a:spcPts val="0"/>
              </a:spcAft>
              <a:buClr>
                <a:srgbClr val="990000"/>
              </a:buClr>
            </a:pPr>
            <a:endParaRPr lang="tr-TR" b="1" dirty="0">
              <a:solidFill>
                <a:srgbClr val="475A8C"/>
              </a:solidFill>
              <a:latin typeface="Calibri"/>
            </a:endParaRPr>
          </a:p>
          <a:p>
            <a:pPr defTabSz="685800" eaLnBrk="1" fontAlgn="auto" hangingPunct="1">
              <a:spcBef>
                <a:spcPts val="0"/>
              </a:spcBef>
              <a:spcAft>
                <a:spcPts val="0"/>
              </a:spcAft>
            </a:pPr>
            <a:endParaRPr lang="en-US" b="1" dirty="0">
              <a:solidFill>
                <a:srgbClr val="475A8C"/>
              </a:solidFill>
              <a:latin typeface="Calibri"/>
            </a:endParaRPr>
          </a:p>
        </p:txBody>
      </p:sp>
      <p:sp>
        <p:nvSpPr>
          <p:cNvPr id="6" name="Metin kutusu 5"/>
          <p:cNvSpPr txBox="1"/>
          <p:nvPr/>
        </p:nvSpPr>
        <p:spPr>
          <a:xfrm>
            <a:off x="1042988" y="220663"/>
            <a:ext cx="7604125" cy="708025"/>
          </a:xfrm>
          <a:prstGeom prst="rect">
            <a:avLst/>
          </a:prstGeom>
          <a:noFill/>
        </p:spPr>
        <p:txBody>
          <a:bodyPr>
            <a:spAutoFit/>
          </a:bodyPr>
          <a:lstStyle/>
          <a:p>
            <a:pPr algn="ctr">
              <a:defRPr/>
            </a:pPr>
            <a:r>
              <a:rPr lang="tr-TR" sz="4000" b="1" dirty="0">
                <a:solidFill>
                  <a:schemeClr val="bg1"/>
                </a:solidFill>
                <a:latin typeface="+mj-lt"/>
              </a:rPr>
              <a:t>UR-GE DESTEĞİ</a:t>
            </a:r>
          </a:p>
        </p:txBody>
      </p:sp>
      <p:sp>
        <p:nvSpPr>
          <p:cNvPr id="7" name="Slayt Numarası Yer Tutucusu 3"/>
          <p:cNvSpPr txBox="1">
            <a:spLocks/>
          </p:cNvSpPr>
          <p:nvPr/>
        </p:nvSpPr>
        <p:spPr>
          <a:xfrm>
            <a:off x="8429625" y="6553200"/>
            <a:ext cx="571500" cy="252413"/>
          </a:xfrm>
          <a:prstGeom prst="rect">
            <a:avLst/>
          </a:prstGeom>
        </p:spPr>
        <p:txBody>
          <a:bodyPr/>
          <a:lstStyle>
            <a:defPPr>
              <a:defRPr lang="tr-TR"/>
            </a:defPPr>
            <a:lvl1pPr algn="ctr" rtl="0" eaLnBrk="0" fontAlgn="base" hangingPunct="0">
              <a:spcBef>
                <a:spcPct val="0"/>
              </a:spcBef>
              <a:spcAft>
                <a:spcPct val="0"/>
              </a:spcAft>
              <a:defRPr sz="1200" kern="1200">
                <a:solidFill>
                  <a:prstClr val="white">
                    <a:lumMod val="85000"/>
                  </a:prstClr>
                </a:solidFill>
                <a:effectLst>
                  <a:outerShdw blurRad="38100" dist="38100" dir="2700000" algn="tl">
                    <a:srgbClr val="000000">
                      <a:alpha val="43137"/>
                    </a:srgbClr>
                  </a:outerShdw>
                </a:effectLst>
                <a:latin typeface="Calibri"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fld id="{3C5A7D2A-A6CC-491E-9572-17D0D067E594}" type="slidenum">
              <a:rPr lang="en-US" altLang="tr-TR" smtClean="0"/>
              <a:pPr defTabSz="914400">
                <a:defRPr/>
              </a:pPr>
              <a:t>12</a:t>
            </a:fld>
            <a:endParaRPr lang="en-US" altLang="tr-TR" dirty="0"/>
          </a:p>
        </p:txBody>
      </p:sp>
      <p:sp>
        <p:nvSpPr>
          <p:cNvPr id="11"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a:t>Ticaret Bakanlığı-İhracat Genel Müdürlüğü</a:t>
            </a:r>
          </a:p>
        </p:txBody>
      </p:sp>
      <p:pic>
        <p:nvPicPr>
          <p:cNvPr id="8"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Tree>
    <p:extLst>
      <p:ext uri="{BB962C8B-B14F-4D97-AF65-F5344CB8AC3E}">
        <p14:creationId xmlns:p14="http://schemas.microsoft.com/office/powerpoint/2010/main" val="1215460581"/>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Line 5"/>
          <p:cNvSpPr>
            <a:spLocks noChangeShapeType="1"/>
          </p:cNvSpPr>
          <p:nvPr/>
        </p:nvSpPr>
        <p:spPr bwMode="gray">
          <a:xfrm>
            <a:off x="2843808" y="2240757"/>
            <a:ext cx="0" cy="2917031"/>
          </a:xfrm>
          <a:prstGeom prst="line">
            <a:avLst/>
          </a:prstGeom>
          <a:noFill/>
          <a:ln w="19050" cmpd="sng">
            <a:solidFill>
              <a:srgbClr val="990000"/>
            </a:solidFill>
            <a:round/>
            <a:headEnd/>
            <a:tailEnd/>
          </a:ln>
          <a:extLst>
            <a:ext uri="{909E8E84-426E-40dd-AFC4-6F175D3DCCD1}">
              <a14:hiddenFill xmlns="" xmlns:a14="http://schemas.microsoft.com/office/drawing/2010/main">
                <a:noFill/>
              </a14:hiddenFill>
            </a:ext>
          </a:extLst>
        </p:spPr>
        <p:txBody>
          <a:bodyPr/>
          <a:lstStyle/>
          <a:p>
            <a:pPr defTabSz="685800" eaLnBrk="1" fontAlgn="auto" hangingPunct="1">
              <a:spcBef>
                <a:spcPts val="0"/>
              </a:spcBef>
              <a:spcAft>
                <a:spcPts val="0"/>
              </a:spcAft>
            </a:pPr>
            <a:endParaRPr lang="tr-TR">
              <a:solidFill>
                <a:prstClr val="black"/>
              </a:solidFill>
              <a:latin typeface="Calibri"/>
            </a:endParaRPr>
          </a:p>
        </p:txBody>
      </p:sp>
      <p:sp>
        <p:nvSpPr>
          <p:cNvPr id="9" name="Metin kutusu 8"/>
          <p:cNvSpPr txBox="1"/>
          <p:nvPr/>
        </p:nvSpPr>
        <p:spPr>
          <a:xfrm>
            <a:off x="1223628" y="3172206"/>
            <a:ext cx="1620180" cy="707886"/>
          </a:xfrm>
          <a:prstGeom prst="rect">
            <a:avLst/>
          </a:prstGeom>
          <a:noFill/>
        </p:spPr>
        <p:txBody>
          <a:bodyPr wrap="square" rtlCol="0" anchor="ctr">
            <a:spAutoFit/>
          </a:bodyPr>
          <a:lstStyle/>
          <a:p>
            <a:pPr defTabSz="685800" eaLnBrk="1" fontAlgn="auto" hangingPunct="1">
              <a:spcBef>
                <a:spcPts val="0"/>
              </a:spcBef>
              <a:spcAft>
                <a:spcPts val="0"/>
              </a:spcAft>
            </a:pPr>
            <a:r>
              <a:rPr lang="tr-TR" sz="2000" b="1" dirty="0">
                <a:solidFill>
                  <a:srgbClr val="990000"/>
                </a:solidFill>
                <a:effectLst>
                  <a:outerShdw blurRad="38100" dist="38100" dir="2700000" algn="tl">
                    <a:srgbClr val="000000">
                      <a:alpha val="43137"/>
                    </a:srgbClr>
                  </a:outerShdw>
                </a:effectLst>
                <a:latin typeface="Calibri"/>
              </a:rPr>
              <a:t>ALIM HEYETİ FAALİYETLERİ</a:t>
            </a:r>
          </a:p>
        </p:txBody>
      </p:sp>
      <p:sp>
        <p:nvSpPr>
          <p:cNvPr id="10" name="Metin kutusu 9"/>
          <p:cNvSpPr txBox="1"/>
          <p:nvPr/>
        </p:nvSpPr>
        <p:spPr>
          <a:xfrm>
            <a:off x="2998631" y="769421"/>
            <a:ext cx="4914546" cy="5632311"/>
          </a:xfrm>
          <a:prstGeom prst="rect">
            <a:avLst/>
          </a:prstGeom>
          <a:noFill/>
        </p:spPr>
        <p:txBody>
          <a:bodyPr wrap="square" rtlCol="0" anchor="ctr">
            <a:spAutoFit/>
          </a:bodyPr>
          <a:lstStyle/>
          <a:p>
            <a:pPr defTabSz="685800" eaLnBrk="1" fontAlgn="auto" hangingPunct="1">
              <a:lnSpc>
                <a:spcPct val="150000"/>
              </a:lnSpc>
              <a:spcBef>
                <a:spcPts val="0"/>
              </a:spcBef>
              <a:spcAft>
                <a:spcPts val="0"/>
              </a:spcAft>
              <a:buClr>
                <a:srgbClr val="990000"/>
              </a:buClr>
            </a:pPr>
            <a:endParaRPr lang="tr-TR" b="1" dirty="0">
              <a:solidFill>
                <a:srgbClr val="990000"/>
              </a:solidFill>
              <a:latin typeface="Calibri"/>
            </a:endParaRPr>
          </a:p>
          <a:p>
            <a:pPr defTabSz="685800" eaLnBrk="1" fontAlgn="auto" hangingPunct="1">
              <a:lnSpc>
                <a:spcPct val="150000"/>
              </a:lnSpc>
              <a:spcBef>
                <a:spcPts val="0"/>
              </a:spcBef>
              <a:spcAft>
                <a:spcPts val="0"/>
              </a:spcAft>
              <a:buClr>
                <a:srgbClr val="990000"/>
              </a:buClr>
            </a:pPr>
            <a:endParaRPr lang="tr-TR" b="1" dirty="0">
              <a:solidFill>
                <a:srgbClr val="990000"/>
              </a:solidFill>
              <a:latin typeface="Calibri"/>
            </a:endParaRPr>
          </a:p>
          <a:p>
            <a:pPr defTabSz="685800" eaLnBrk="1" fontAlgn="auto" hangingPunct="1">
              <a:lnSpc>
                <a:spcPct val="150000"/>
              </a:lnSpc>
              <a:spcBef>
                <a:spcPts val="0"/>
              </a:spcBef>
              <a:spcAft>
                <a:spcPts val="0"/>
              </a:spcAft>
              <a:buClr>
                <a:srgbClr val="990000"/>
              </a:buClr>
            </a:pPr>
            <a:endParaRPr lang="tr-TR" b="1" dirty="0">
              <a:solidFill>
                <a:srgbClr val="990000"/>
              </a:solidFill>
              <a:latin typeface="Calibri"/>
            </a:endParaRPr>
          </a:p>
          <a:p>
            <a:pPr defTabSz="685800" eaLnBrk="1" fontAlgn="auto" hangingPunct="1">
              <a:lnSpc>
                <a:spcPct val="150000"/>
              </a:lnSpc>
              <a:spcBef>
                <a:spcPts val="0"/>
              </a:spcBef>
              <a:spcAft>
                <a:spcPts val="0"/>
              </a:spcAft>
              <a:buClr>
                <a:srgbClr val="990000"/>
              </a:buClr>
            </a:pPr>
            <a:r>
              <a:rPr lang="tr-TR" b="1" dirty="0">
                <a:solidFill>
                  <a:srgbClr val="990000"/>
                </a:solidFill>
                <a:latin typeface="Calibri"/>
              </a:rPr>
              <a:t>Desteklenen Faaliyetler</a:t>
            </a:r>
          </a:p>
          <a:p>
            <a:pPr defTabSz="685800" eaLnBrk="1" fontAlgn="auto" hangingPunct="1">
              <a:spcBef>
                <a:spcPts val="0"/>
              </a:spcBef>
              <a:spcAft>
                <a:spcPts val="0"/>
              </a:spcAft>
              <a:buClr>
                <a:srgbClr val="990000"/>
              </a:buClr>
            </a:pPr>
            <a:r>
              <a:rPr lang="tr-TR" b="1" dirty="0">
                <a:solidFill>
                  <a:srgbClr val="475A8C"/>
                </a:solidFill>
                <a:latin typeface="Calibri"/>
              </a:rPr>
              <a:t>Yurt dışında yerleşik ithalatçı firmaların, kurum ve kuruluşların, basın mensuplarının Türkiye’ye davet edilerek,</a:t>
            </a:r>
          </a:p>
          <a:p>
            <a:pPr defTabSz="685800" eaLnBrk="1" fontAlgn="auto" hangingPunct="1">
              <a:spcBef>
                <a:spcPts val="0"/>
              </a:spcBef>
              <a:spcAft>
                <a:spcPts val="0"/>
              </a:spcAft>
              <a:buClr>
                <a:srgbClr val="990000"/>
              </a:buClr>
            </a:pPr>
            <a:endParaRPr lang="tr-TR" b="1" dirty="0">
              <a:solidFill>
                <a:srgbClr val="475A8C"/>
              </a:solidFill>
              <a:latin typeface="Calibri"/>
            </a:endParaRPr>
          </a:p>
          <a:p>
            <a:pPr marL="600075" lvl="1" indent="-257175" defTabSz="685800" eaLnBrk="1" fontAlgn="auto" hangingPunct="1">
              <a:spcBef>
                <a:spcPts val="0"/>
              </a:spcBef>
              <a:spcAft>
                <a:spcPts val="0"/>
              </a:spcAft>
              <a:buClr>
                <a:srgbClr val="990000"/>
              </a:buClr>
              <a:buFont typeface="Arial" pitchFamily="34" charset="0"/>
              <a:buChar char="•"/>
            </a:pPr>
            <a:r>
              <a:rPr lang="tr-TR" b="1" dirty="0">
                <a:solidFill>
                  <a:srgbClr val="475A8C"/>
                </a:solidFill>
                <a:latin typeface="Calibri"/>
              </a:rPr>
              <a:t>İkili iş görüşmeleri gerçekleştirmeleri</a:t>
            </a:r>
          </a:p>
          <a:p>
            <a:pPr marL="600075" lvl="1" indent="-257175" defTabSz="685800" eaLnBrk="1" fontAlgn="auto" hangingPunct="1">
              <a:spcBef>
                <a:spcPts val="0"/>
              </a:spcBef>
              <a:spcAft>
                <a:spcPts val="0"/>
              </a:spcAft>
              <a:buClr>
                <a:srgbClr val="990000"/>
              </a:buClr>
              <a:buFont typeface="Arial" pitchFamily="34" charset="0"/>
              <a:buChar char="•"/>
            </a:pPr>
            <a:r>
              <a:rPr lang="tr-TR" b="1" dirty="0">
                <a:solidFill>
                  <a:srgbClr val="475A8C"/>
                </a:solidFill>
                <a:latin typeface="Calibri"/>
              </a:rPr>
              <a:t>Tesis ziyaretleri</a:t>
            </a:r>
          </a:p>
          <a:p>
            <a:pPr marL="600075" lvl="1" indent="-257175" defTabSz="685800" eaLnBrk="1" fontAlgn="auto" hangingPunct="1">
              <a:spcBef>
                <a:spcPts val="0"/>
              </a:spcBef>
              <a:spcAft>
                <a:spcPts val="0"/>
              </a:spcAft>
              <a:buClr>
                <a:srgbClr val="990000"/>
              </a:buClr>
              <a:buFont typeface="Arial" pitchFamily="34" charset="0"/>
              <a:buChar char="•"/>
            </a:pPr>
            <a:r>
              <a:rPr lang="tr-TR" b="1" dirty="0">
                <a:solidFill>
                  <a:srgbClr val="475A8C"/>
                </a:solidFill>
                <a:latin typeface="Calibri"/>
              </a:rPr>
              <a:t>Meslek kuruluşu ziyaretleri desteklenir.</a:t>
            </a:r>
          </a:p>
          <a:p>
            <a:pPr lvl="1" defTabSz="685800" eaLnBrk="1" fontAlgn="auto" hangingPunct="1">
              <a:lnSpc>
                <a:spcPct val="150000"/>
              </a:lnSpc>
              <a:spcBef>
                <a:spcPts val="0"/>
              </a:spcBef>
              <a:spcAft>
                <a:spcPts val="0"/>
              </a:spcAft>
              <a:buClr>
                <a:srgbClr val="990000"/>
              </a:buClr>
            </a:pPr>
            <a:endParaRPr lang="tr-TR" b="1" dirty="0">
              <a:solidFill>
                <a:srgbClr val="990000"/>
              </a:solidFill>
              <a:latin typeface="Calibri"/>
            </a:endParaRPr>
          </a:p>
          <a:p>
            <a:pPr algn="r" defTabSz="685800" eaLnBrk="1" fontAlgn="auto" hangingPunct="1">
              <a:spcBef>
                <a:spcPts val="0"/>
              </a:spcBef>
              <a:spcAft>
                <a:spcPts val="0"/>
              </a:spcAft>
              <a:buClr>
                <a:srgbClr val="990000"/>
              </a:buClr>
            </a:pPr>
            <a:r>
              <a:rPr lang="tr-TR" b="1" dirty="0">
                <a:solidFill>
                  <a:srgbClr val="990000"/>
                </a:solidFill>
                <a:latin typeface="Calibri"/>
              </a:rPr>
              <a:t>Destek Miktarı : Program başına 100.000 Dolar</a:t>
            </a:r>
          </a:p>
          <a:p>
            <a:pPr defTabSz="685800" eaLnBrk="1" fontAlgn="auto" hangingPunct="1">
              <a:spcBef>
                <a:spcPts val="0"/>
              </a:spcBef>
              <a:spcAft>
                <a:spcPts val="0"/>
              </a:spcAft>
              <a:buClr>
                <a:srgbClr val="990000"/>
              </a:buClr>
            </a:pPr>
            <a:r>
              <a:rPr lang="tr-TR" b="1" dirty="0">
                <a:solidFill>
                  <a:srgbClr val="990000"/>
                </a:solidFill>
                <a:latin typeface="Calibri"/>
              </a:rPr>
              <a:t>      Destek Oranı : % 75</a:t>
            </a:r>
            <a:endParaRPr lang="tr-TR" b="1" dirty="0">
              <a:solidFill>
                <a:srgbClr val="475A8C"/>
              </a:solidFill>
              <a:latin typeface="Calibri"/>
            </a:endParaRPr>
          </a:p>
          <a:p>
            <a:pPr indent="-257175" defTabSz="685800" eaLnBrk="1" fontAlgn="auto" hangingPunct="1">
              <a:lnSpc>
                <a:spcPct val="150000"/>
              </a:lnSpc>
              <a:spcBef>
                <a:spcPts val="0"/>
              </a:spcBef>
              <a:spcAft>
                <a:spcPts val="0"/>
              </a:spcAft>
              <a:buClr>
                <a:srgbClr val="990000"/>
              </a:buClr>
              <a:buFont typeface="Arial" pitchFamily="34" charset="0"/>
              <a:buChar char="•"/>
            </a:pPr>
            <a:endParaRPr lang="tr-TR" b="1" dirty="0">
              <a:solidFill>
                <a:srgbClr val="475A8C"/>
              </a:solidFill>
              <a:latin typeface="Calibri"/>
            </a:endParaRPr>
          </a:p>
          <a:p>
            <a:pPr marL="0" lvl="2" defTabSz="685800" eaLnBrk="1" fontAlgn="auto" hangingPunct="1">
              <a:spcBef>
                <a:spcPts val="0"/>
              </a:spcBef>
              <a:spcAft>
                <a:spcPts val="0"/>
              </a:spcAft>
              <a:buClr>
                <a:srgbClr val="990000"/>
              </a:buClr>
            </a:pPr>
            <a:endParaRPr lang="tr-TR" b="1" dirty="0">
              <a:solidFill>
                <a:srgbClr val="475A8C"/>
              </a:solidFill>
              <a:latin typeface="Calibri"/>
            </a:endParaRPr>
          </a:p>
          <a:p>
            <a:pPr defTabSz="685800" eaLnBrk="1" fontAlgn="auto" hangingPunct="1">
              <a:spcBef>
                <a:spcPts val="0"/>
              </a:spcBef>
              <a:spcAft>
                <a:spcPts val="0"/>
              </a:spcAft>
            </a:pPr>
            <a:endParaRPr lang="en-US" b="1" dirty="0">
              <a:solidFill>
                <a:srgbClr val="475A8C"/>
              </a:solidFill>
              <a:latin typeface="Calibri"/>
            </a:endParaRPr>
          </a:p>
        </p:txBody>
      </p:sp>
      <p:sp>
        <p:nvSpPr>
          <p:cNvPr id="6" name="Metin kutusu 5"/>
          <p:cNvSpPr txBox="1"/>
          <p:nvPr/>
        </p:nvSpPr>
        <p:spPr>
          <a:xfrm>
            <a:off x="1042988" y="220663"/>
            <a:ext cx="7604125" cy="708025"/>
          </a:xfrm>
          <a:prstGeom prst="rect">
            <a:avLst/>
          </a:prstGeom>
          <a:noFill/>
        </p:spPr>
        <p:txBody>
          <a:bodyPr>
            <a:spAutoFit/>
          </a:bodyPr>
          <a:lstStyle/>
          <a:p>
            <a:pPr algn="ctr">
              <a:defRPr/>
            </a:pPr>
            <a:r>
              <a:rPr lang="tr-TR" sz="4000" b="1" dirty="0">
                <a:solidFill>
                  <a:schemeClr val="bg1"/>
                </a:solidFill>
                <a:latin typeface="+mj-lt"/>
              </a:rPr>
              <a:t>UR-GE DESTEĞİ</a:t>
            </a:r>
          </a:p>
        </p:txBody>
      </p:sp>
      <p:sp>
        <p:nvSpPr>
          <p:cNvPr id="7" name="Slayt Numarası Yer Tutucusu 3"/>
          <p:cNvSpPr txBox="1">
            <a:spLocks/>
          </p:cNvSpPr>
          <p:nvPr/>
        </p:nvSpPr>
        <p:spPr>
          <a:xfrm>
            <a:off x="8429625" y="6553200"/>
            <a:ext cx="571500" cy="252413"/>
          </a:xfrm>
          <a:prstGeom prst="rect">
            <a:avLst/>
          </a:prstGeom>
        </p:spPr>
        <p:txBody>
          <a:bodyPr/>
          <a:lstStyle>
            <a:defPPr>
              <a:defRPr lang="tr-TR"/>
            </a:defPPr>
            <a:lvl1pPr algn="ctr" rtl="0" eaLnBrk="0" fontAlgn="base" hangingPunct="0">
              <a:spcBef>
                <a:spcPct val="0"/>
              </a:spcBef>
              <a:spcAft>
                <a:spcPct val="0"/>
              </a:spcAft>
              <a:defRPr sz="1200" kern="1200">
                <a:solidFill>
                  <a:prstClr val="white">
                    <a:lumMod val="85000"/>
                  </a:prstClr>
                </a:solidFill>
                <a:effectLst>
                  <a:outerShdw blurRad="38100" dist="38100" dir="2700000" algn="tl">
                    <a:srgbClr val="000000">
                      <a:alpha val="43137"/>
                    </a:srgbClr>
                  </a:outerShdw>
                </a:effectLst>
                <a:latin typeface="Calibri"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fld id="{3C5A7D2A-A6CC-491E-9572-17D0D067E594}" type="slidenum">
              <a:rPr lang="en-US" altLang="tr-TR" smtClean="0"/>
              <a:pPr defTabSz="914400">
                <a:defRPr/>
              </a:pPr>
              <a:t>13</a:t>
            </a:fld>
            <a:endParaRPr lang="en-US" altLang="tr-TR" dirty="0"/>
          </a:p>
        </p:txBody>
      </p:sp>
      <p:sp>
        <p:nvSpPr>
          <p:cNvPr id="11"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a:t>Ticaret Bakanlığı-İhracat Genel Müdürlüğü</a:t>
            </a:r>
          </a:p>
        </p:txBody>
      </p:sp>
      <p:pic>
        <p:nvPicPr>
          <p:cNvPr id="8"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Tree>
    <p:extLst>
      <p:ext uri="{BB962C8B-B14F-4D97-AF65-F5344CB8AC3E}">
        <p14:creationId xmlns:p14="http://schemas.microsoft.com/office/powerpoint/2010/main" val="1201750113"/>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Line 5"/>
          <p:cNvSpPr>
            <a:spLocks noChangeShapeType="1"/>
          </p:cNvSpPr>
          <p:nvPr/>
        </p:nvSpPr>
        <p:spPr bwMode="gray">
          <a:xfrm>
            <a:off x="2504595" y="2378249"/>
            <a:ext cx="0" cy="2917031"/>
          </a:xfrm>
          <a:prstGeom prst="line">
            <a:avLst/>
          </a:prstGeom>
          <a:noFill/>
          <a:ln w="19050" cmpd="sng">
            <a:solidFill>
              <a:srgbClr val="990000"/>
            </a:solidFill>
            <a:round/>
            <a:headEnd/>
            <a:tailEnd/>
          </a:ln>
          <a:extLst>
            <a:ext uri="{909E8E84-426E-40dd-AFC4-6F175D3DCCD1}">
              <a14:hiddenFill xmlns="" xmlns:a14="http://schemas.microsoft.com/office/drawing/2010/main">
                <a:noFill/>
              </a14:hiddenFill>
            </a:ext>
          </a:extLst>
        </p:spPr>
        <p:txBody>
          <a:bodyPr/>
          <a:lstStyle/>
          <a:p>
            <a:pPr defTabSz="685800" eaLnBrk="1" fontAlgn="auto" hangingPunct="1">
              <a:spcBef>
                <a:spcPts val="0"/>
              </a:spcBef>
              <a:spcAft>
                <a:spcPts val="0"/>
              </a:spcAft>
            </a:pPr>
            <a:endParaRPr lang="tr-TR">
              <a:solidFill>
                <a:prstClr val="black"/>
              </a:solidFill>
              <a:latin typeface="Calibri"/>
            </a:endParaRPr>
          </a:p>
        </p:txBody>
      </p:sp>
      <p:sp>
        <p:nvSpPr>
          <p:cNvPr id="9" name="Metin kutusu 8"/>
          <p:cNvSpPr txBox="1"/>
          <p:nvPr/>
        </p:nvSpPr>
        <p:spPr>
          <a:xfrm>
            <a:off x="650495" y="3190408"/>
            <a:ext cx="1620180" cy="707886"/>
          </a:xfrm>
          <a:prstGeom prst="rect">
            <a:avLst/>
          </a:prstGeom>
          <a:noFill/>
        </p:spPr>
        <p:txBody>
          <a:bodyPr wrap="square" rtlCol="0" anchor="ctr">
            <a:spAutoFit/>
          </a:bodyPr>
          <a:lstStyle/>
          <a:p>
            <a:pPr defTabSz="685800" eaLnBrk="1" fontAlgn="auto" hangingPunct="1">
              <a:spcBef>
                <a:spcPts val="0"/>
              </a:spcBef>
              <a:spcAft>
                <a:spcPts val="0"/>
              </a:spcAft>
            </a:pPr>
            <a:r>
              <a:rPr lang="tr-TR" sz="2000" b="1" dirty="0">
                <a:solidFill>
                  <a:srgbClr val="990000"/>
                </a:solidFill>
                <a:effectLst>
                  <a:outerShdw blurRad="38100" dist="38100" dir="2700000" algn="tl">
                    <a:srgbClr val="000000">
                      <a:alpha val="43137"/>
                    </a:srgbClr>
                  </a:outerShdw>
                </a:effectLst>
                <a:latin typeface="Calibri"/>
              </a:rPr>
              <a:t>ALIM HEYETİ FAALİYETLERİ</a:t>
            </a:r>
          </a:p>
        </p:txBody>
      </p:sp>
      <p:sp>
        <p:nvSpPr>
          <p:cNvPr id="10" name="Metin kutusu 9"/>
          <p:cNvSpPr txBox="1"/>
          <p:nvPr/>
        </p:nvSpPr>
        <p:spPr>
          <a:xfrm>
            <a:off x="2738516" y="-1415790"/>
            <a:ext cx="6142517" cy="10002738"/>
          </a:xfrm>
          <a:prstGeom prst="rect">
            <a:avLst/>
          </a:prstGeom>
          <a:noFill/>
        </p:spPr>
        <p:txBody>
          <a:bodyPr wrap="square" rtlCol="0" anchor="ctr">
            <a:spAutoFit/>
          </a:bodyPr>
          <a:lstStyle/>
          <a:p>
            <a:pPr defTabSz="685800" eaLnBrk="1" fontAlgn="auto" hangingPunct="1">
              <a:lnSpc>
                <a:spcPct val="150000"/>
              </a:lnSpc>
              <a:spcBef>
                <a:spcPts val="0"/>
              </a:spcBef>
              <a:spcAft>
                <a:spcPts val="0"/>
              </a:spcAft>
              <a:buClr>
                <a:srgbClr val="990000"/>
              </a:buClr>
            </a:pPr>
            <a:endParaRPr lang="tr-TR" b="1" dirty="0">
              <a:solidFill>
                <a:srgbClr val="990000"/>
              </a:solidFill>
              <a:latin typeface="Calibri"/>
            </a:endParaRPr>
          </a:p>
          <a:p>
            <a:pPr defTabSz="685800" eaLnBrk="1" fontAlgn="auto" hangingPunct="1">
              <a:lnSpc>
                <a:spcPct val="150000"/>
              </a:lnSpc>
              <a:spcBef>
                <a:spcPts val="0"/>
              </a:spcBef>
              <a:spcAft>
                <a:spcPts val="0"/>
              </a:spcAft>
              <a:buClr>
                <a:srgbClr val="990000"/>
              </a:buClr>
            </a:pPr>
            <a:endParaRPr lang="tr-TR" b="1" dirty="0">
              <a:solidFill>
                <a:srgbClr val="990000"/>
              </a:solidFill>
              <a:latin typeface="Calibri"/>
            </a:endParaRPr>
          </a:p>
          <a:p>
            <a:pPr defTabSz="685800" eaLnBrk="1" fontAlgn="auto" hangingPunct="1">
              <a:lnSpc>
                <a:spcPct val="150000"/>
              </a:lnSpc>
              <a:spcBef>
                <a:spcPts val="0"/>
              </a:spcBef>
              <a:spcAft>
                <a:spcPts val="0"/>
              </a:spcAft>
              <a:buClr>
                <a:srgbClr val="990000"/>
              </a:buClr>
            </a:pPr>
            <a:endParaRPr lang="tr-TR" b="1" dirty="0">
              <a:solidFill>
                <a:srgbClr val="990000"/>
              </a:solidFill>
              <a:latin typeface="Calibri"/>
            </a:endParaRPr>
          </a:p>
          <a:p>
            <a:pPr defTabSz="685800" eaLnBrk="1" fontAlgn="auto" hangingPunct="1">
              <a:lnSpc>
                <a:spcPct val="150000"/>
              </a:lnSpc>
              <a:spcBef>
                <a:spcPts val="0"/>
              </a:spcBef>
              <a:spcAft>
                <a:spcPts val="0"/>
              </a:spcAft>
              <a:buClr>
                <a:srgbClr val="990000"/>
              </a:buClr>
            </a:pPr>
            <a:endParaRPr lang="tr-TR" b="1" dirty="0">
              <a:solidFill>
                <a:srgbClr val="990000"/>
              </a:solidFill>
              <a:latin typeface="Calibri"/>
            </a:endParaRPr>
          </a:p>
          <a:p>
            <a:pPr defTabSz="685800" eaLnBrk="1" fontAlgn="auto" hangingPunct="1">
              <a:lnSpc>
                <a:spcPct val="150000"/>
              </a:lnSpc>
              <a:spcBef>
                <a:spcPts val="0"/>
              </a:spcBef>
              <a:spcAft>
                <a:spcPts val="0"/>
              </a:spcAft>
              <a:buClr>
                <a:srgbClr val="990000"/>
              </a:buClr>
            </a:pPr>
            <a:endParaRPr lang="tr-TR" b="1" dirty="0">
              <a:solidFill>
                <a:srgbClr val="990000"/>
              </a:solidFill>
              <a:latin typeface="Calibri"/>
            </a:endParaRPr>
          </a:p>
          <a:p>
            <a:pPr defTabSz="685800" eaLnBrk="1" fontAlgn="auto" hangingPunct="1">
              <a:lnSpc>
                <a:spcPct val="150000"/>
              </a:lnSpc>
              <a:spcBef>
                <a:spcPts val="0"/>
              </a:spcBef>
              <a:spcAft>
                <a:spcPts val="0"/>
              </a:spcAft>
              <a:buClr>
                <a:srgbClr val="990000"/>
              </a:buClr>
            </a:pPr>
            <a:endParaRPr lang="tr-TR" b="1" dirty="0">
              <a:solidFill>
                <a:srgbClr val="990000"/>
              </a:solidFill>
              <a:latin typeface="Calibri"/>
            </a:endParaRPr>
          </a:p>
          <a:p>
            <a:pPr defTabSz="685800" eaLnBrk="1" fontAlgn="auto" hangingPunct="1">
              <a:lnSpc>
                <a:spcPct val="150000"/>
              </a:lnSpc>
              <a:spcBef>
                <a:spcPts val="0"/>
              </a:spcBef>
              <a:spcAft>
                <a:spcPts val="0"/>
              </a:spcAft>
              <a:buClr>
                <a:srgbClr val="990000"/>
              </a:buClr>
            </a:pPr>
            <a:endParaRPr lang="tr-TR" sz="2000" b="1" dirty="0">
              <a:solidFill>
                <a:srgbClr val="990000"/>
              </a:solidFill>
              <a:latin typeface="Calibri"/>
            </a:endParaRPr>
          </a:p>
          <a:p>
            <a:pPr defTabSz="685800" eaLnBrk="1" fontAlgn="auto" hangingPunct="1">
              <a:lnSpc>
                <a:spcPct val="150000"/>
              </a:lnSpc>
              <a:spcBef>
                <a:spcPts val="0"/>
              </a:spcBef>
              <a:spcAft>
                <a:spcPts val="0"/>
              </a:spcAft>
              <a:buClr>
                <a:srgbClr val="990000"/>
              </a:buClr>
            </a:pPr>
            <a:r>
              <a:rPr lang="tr-TR" sz="2000" b="1" dirty="0">
                <a:solidFill>
                  <a:srgbClr val="990000"/>
                </a:solidFill>
                <a:latin typeface="Calibri"/>
              </a:rPr>
              <a:t>Destek Kapsamındaki Giderler</a:t>
            </a:r>
          </a:p>
          <a:p>
            <a:pPr marL="900113" lvl="2" indent="-214313" algn="just" defTabSz="685800" eaLnBrk="1" fontAlgn="auto" hangingPunct="1">
              <a:spcBef>
                <a:spcPts val="0"/>
              </a:spcBef>
              <a:spcAft>
                <a:spcPts val="0"/>
              </a:spcAft>
              <a:buFont typeface="Arial" pitchFamily="34" charset="0"/>
              <a:buChar char="•"/>
              <a:defRPr/>
            </a:pPr>
            <a:r>
              <a:rPr lang="tr-TR" sz="2000" b="1" dirty="0">
                <a:solidFill>
                  <a:srgbClr val="475A8C"/>
                </a:solidFill>
                <a:latin typeface="Calibri"/>
              </a:rPr>
              <a:t>Ulaşım giderleri</a:t>
            </a:r>
          </a:p>
          <a:p>
            <a:pPr marL="900113" lvl="2" indent="-214313" algn="just" defTabSz="685800" eaLnBrk="1" fontAlgn="auto" hangingPunct="1">
              <a:spcBef>
                <a:spcPts val="0"/>
              </a:spcBef>
              <a:spcAft>
                <a:spcPts val="0"/>
              </a:spcAft>
              <a:buFont typeface="Arial" pitchFamily="34" charset="0"/>
              <a:buChar char="•"/>
              <a:defRPr/>
            </a:pPr>
            <a:r>
              <a:rPr lang="tr-TR" sz="2000" b="1" dirty="0">
                <a:solidFill>
                  <a:srgbClr val="475A8C"/>
                </a:solidFill>
                <a:latin typeface="Calibri"/>
              </a:rPr>
              <a:t>Konaklama giderleri</a:t>
            </a:r>
          </a:p>
          <a:p>
            <a:pPr marL="900113" lvl="2" indent="-214313" algn="just" defTabSz="685800" eaLnBrk="1" fontAlgn="auto" hangingPunct="1">
              <a:spcBef>
                <a:spcPts val="0"/>
              </a:spcBef>
              <a:spcAft>
                <a:spcPts val="0"/>
              </a:spcAft>
              <a:buFont typeface="Arial" pitchFamily="34" charset="0"/>
              <a:buChar char="•"/>
              <a:defRPr/>
            </a:pPr>
            <a:r>
              <a:rPr lang="tr-TR" sz="2000" b="1" dirty="0">
                <a:solidFill>
                  <a:srgbClr val="475A8C"/>
                </a:solidFill>
                <a:latin typeface="Calibri"/>
              </a:rPr>
              <a:t>Tanıtım ve organizasyon giderleri</a:t>
            </a:r>
          </a:p>
          <a:p>
            <a:pPr marL="1285875" lvl="3" indent="-257175" algn="just" defTabSz="685800" eaLnBrk="1" fontAlgn="auto" hangingPunct="1">
              <a:spcBef>
                <a:spcPts val="0"/>
              </a:spcBef>
              <a:spcAft>
                <a:spcPts val="0"/>
              </a:spcAft>
              <a:buFont typeface="Wingdings" pitchFamily="2" charset="2"/>
              <a:buChar char="ü"/>
            </a:pPr>
            <a:r>
              <a:rPr lang="tr-TR" sz="2000" b="1" dirty="0">
                <a:solidFill>
                  <a:srgbClr val="475A8C"/>
                </a:solidFill>
                <a:latin typeface="Calibri"/>
              </a:rPr>
              <a:t>Tercümanlık gideri,</a:t>
            </a:r>
          </a:p>
          <a:p>
            <a:pPr marL="1285875" lvl="3" indent="-257175" algn="just" defTabSz="685800" eaLnBrk="1" fontAlgn="auto" hangingPunct="1">
              <a:spcBef>
                <a:spcPts val="0"/>
              </a:spcBef>
              <a:spcAft>
                <a:spcPts val="0"/>
              </a:spcAft>
              <a:buFont typeface="Wingdings" pitchFamily="2" charset="2"/>
              <a:buChar char="ü"/>
            </a:pPr>
            <a:r>
              <a:rPr lang="tr-TR" sz="2000" b="1" dirty="0">
                <a:solidFill>
                  <a:srgbClr val="475A8C"/>
                </a:solidFill>
                <a:latin typeface="Calibri"/>
              </a:rPr>
              <a:t>Seminer, konferans, toplantı ve ikili görüşmelerin yapıldığı yerlerin kiralama giderleri,</a:t>
            </a:r>
          </a:p>
          <a:p>
            <a:pPr marL="1285875" lvl="3" indent="-257175" algn="just" defTabSz="685800" eaLnBrk="1" fontAlgn="auto" hangingPunct="1">
              <a:spcBef>
                <a:spcPts val="0"/>
              </a:spcBef>
              <a:spcAft>
                <a:spcPts val="0"/>
              </a:spcAft>
              <a:buFont typeface="Wingdings" pitchFamily="2" charset="2"/>
              <a:buChar char="ü"/>
            </a:pPr>
            <a:r>
              <a:rPr lang="tr-TR" sz="2000" b="1" dirty="0">
                <a:solidFill>
                  <a:srgbClr val="475A8C"/>
                </a:solidFill>
                <a:latin typeface="Calibri"/>
              </a:rPr>
              <a:t>Görsel ve yazılı tanıtım giderleri</a:t>
            </a:r>
          </a:p>
          <a:p>
            <a:pPr marL="1285875" lvl="3" indent="-257175" algn="just" defTabSz="685800" eaLnBrk="1" fontAlgn="auto" hangingPunct="1">
              <a:spcBef>
                <a:spcPts val="0"/>
              </a:spcBef>
              <a:spcAft>
                <a:spcPts val="0"/>
              </a:spcAft>
              <a:buFont typeface="Wingdings" pitchFamily="2" charset="2"/>
              <a:buChar char="ü"/>
            </a:pPr>
            <a:r>
              <a:rPr lang="tr-TR" sz="2000" b="1" dirty="0">
                <a:solidFill>
                  <a:srgbClr val="475A8C"/>
                </a:solidFill>
                <a:latin typeface="Calibri"/>
              </a:rPr>
              <a:t>Halkla ilişkiler hizmeti gideri</a:t>
            </a:r>
          </a:p>
          <a:p>
            <a:pPr marL="1028700" lvl="3" algn="just" defTabSz="685800" eaLnBrk="1" fontAlgn="auto" hangingPunct="1">
              <a:spcBef>
                <a:spcPts val="0"/>
              </a:spcBef>
              <a:spcAft>
                <a:spcPts val="0"/>
              </a:spcAft>
            </a:pPr>
            <a:endParaRPr lang="tr-TR" sz="2000" b="1" dirty="0">
              <a:solidFill>
                <a:srgbClr val="475A8C"/>
              </a:solidFill>
              <a:latin typeface="Calibri"/>
            </a:endParaRPr>
          </a:p>
          <a:p>
            <a:pPr marL="1028700" lvl="3" algn="just" defTabSz="685800" eaLnBrk="1" fontAlgn="auto" hangingPunct="1">
              <a:spcBef>
                <a:spcPts val="0"/>
              </a:spcBef>
              <a:spcAft>
                <a:spcPts val="0"/>
              </a:spcAft>
            </a:pPr>
            <a:r>
              <a:rPr lang="tr-TR" sz="2000" b="1" dirty="0">
                <a:solidFill>
                  <a:srgbClr val="990000"/>
                </a:solidFill>
                <a:latin typeface="Calibri"/>
              </a:rPr>
              <a:t>Destek Miktarı : Program başına 100.000 Dolar</a:t>
            </a:r>
          </a:p>
          <a:p>
            <a:pPr defTabSz="685800" eaLnBrk="1" fontAlgn="auto" hangingPunct="1">
              <a:spcBef>
                <a:spcPts val="0"/>
              </a:spcBef>
              <a:spcAft>
                <a:spcPts val="0"/>
              </a:spcAft>
              <a:buClr>
                <a:srgbClr val="990000"/>
              </a:buClr>
            </a:pPr>
            <a:r>
              <a:rPr lang="tr-TR" sz="2000" b="1" dirty="0">
                <a:solidFill>
                  <a:srgbClr val="990000"/>
                </a:solidFill>
                <a:latin typeface="Calibri"/>
              </a:rPr>
              <a:t>                  Destek Oranı : % 75</a:t>
            </a:r>
          </a:p>
          <a:p>
            <a:pPr marL="900113" lvl="2" indent="-214313" defTabSz="685800" eaLnBrk="1" fontAlgn="auto" hangingPunct="1">
              <a:spcBef>
                <a:spcPts val="0"/>
              </a:spcBef>
              <a:spcAft>
                <a:spcPts val="0"/>
              </a:spcAft>
              <a:buFont typeface="Arial" pitchFamily="34" charset="0"/>
              <a:buChar char="•"/>
              <a:defRPr/>
            </a:pPr>
            <a:endParaRPr lang="tr-TR" b="1" dirty="0">
              <a:solidFill>
                <a:srgbClr val="475A8C"/>
              </a:solidFill>
              <a:latin typeface="Calibri"/>
            </a:endParaRPr>
          </a:p>
          <a:p>
            <a:pPr algn="r" defTabSz="685800" eaLnBrk="1" fontAlgn="auto" hangingPunct="1">
              <a:lnSpc>
                <a:spcPct val="150000"/>
              </a:lnSpc>
              <a:spcBef>
                <a:spcPts val="0"/>
              </a:spcBef>
              <a:spcAft>
                <a:spcPts val="0"/>
              </a:spcAft>
              <a:buClr>
                <a:srgbClr val="990000"/>
              </a:buClr>
            </a:pPr>
            <a:endParaRPr lang="tr-TR" b="1" dirty="0">
              <a:solidFill>
                <a:srgbClr val="990000"/>
              </a:solidFill>
              <a:latin typeface="Calibri"/>
            </a:endParaRPr>
          </a:p>
          <a:p>
            <a:pPr algn="r" defTabSz="685800" eaLnBrk="1" fontAlgn="auto" hangingPunct="1">
              <a:lnSpc>
                <a:spcPct val="150000"/>
              </a:lnSpc>
              <a:spcBef>
                <a:spcPts val="0"/>
              </a:spcBef>
              <a:spcAft>
                <a:spcPts val="0"/>
              </a:spcAft>
              <a:buClr>
                <a:srgbClr val="990000"/>
              </a:buClr>
            </a:pPr>
            <a:endParaRPr lang="tr-TR" b="1" dirty="0">
              <a:solidFill>
                <a:srgbClr val="990000"/>
              </a:solidFill>
              <a:latin typeface="Calibri"/>
            </a:endParaRPr>
          </a:p>
          <a:p>
            <a:pPr indent="-257175" defTabSz="685800" eaLnBrk="1" fontAlgn="auto" hangingPunct="1">
              <a:lnSpc>
                <a:spcPct val="150000"/>
              </a:lnSpc>
              <a:spcBef>
                <a:spcPts val="0"/>
              </a:spcBef>
              <a:spcAft>
                <a:spcPts val="0"/>
              </a:spcAft>
              <a:buClr>
                <a:srgbClr val="990000"/>
              </a:buClr>
              <a:buFont typeface="Arial" pitchFamily="34" charset="0"/>
              <a:buChar char="•"/>
            </a:pPr>
            <a:endParaRPr lang="tr-TR" b="1" dirty="0">
              <a:solidFill>
                <a:srgbClr val="475A8C"/>
              </a:solidFill>
              <a:latin typeface="Calibri"/>
            </a:endParaRPr>
          </a:p>
          <a:p>
            <a:pPr indent="-257175" defTabSz="685800" eaLnBrk="1" fontAlgn="auto" hangingPunct="1">
              <a:lnSpc>
                <a:spcPct val="150000"/>
              </a:lnSpc>
              <a:spcBef>
                <a:spcPts val="0"/>
              </a:spcBef>
              <a:spcAft>
                <a:spcPts val="0"/>
              </a:spcAft>
              <a:buClr>
                <a:srgbClr val="990000"/>
              </a:buClr>
              <a:buFont typeface="Arial" pitchFamily="34" charset="0"/>
              <a:buChar char="•"/>
            </a:pPr>
            <a:endParaRPr lang="tr-TR" b="1" dirty="0">
              <a:solidFill>
                <a:srgbClr val="475A8C"/>
              </a:solidFill>
              <a:latin typeface="Calibri"/>
            </a:endParaRPr>
          </a:p>
          <a:p>
            <a:pPr marL="0" lvl="2" defTabSz="685800" eaLnBrk="1" fontAlgn="auto" hangingPunct="1">
              <a:spcBef>
                <a:spcPts val="0"/>
              </a:spcBef>
              <a:spcAft>
                <a:spcPts val="0"/>
              </a:spcAft>
              <a:buClr>
                <a:srgbClr val="990000"/>
              </a:buClr>
            </a:pPr>
            <a:endParaRPr lang="tr-TR" b="1" dirty="0">
              <a:solidFill>
                <a:srgbClr val="475A8C"/>
              </a:solidFill>
              <a:latin typeface="Calibri"/>
            </a:endParaRPr>
          </a:p>
          <a:p>
            <a:pPr defTabSz="685800" eaLnBrk="1" fontAlgn="auto" hangingPunct="1">
              <a:spcBef>
                <a:spcPts val="0"/>
              </a:spcBef>
              <a:spcAft>
                <a:spcPts val="0"/>
              </a:spcAft>
            </a:pPr>
            <a:endParaRPr lang="en-US" b="1" dirty="0">
              <a:solidFill>
                <a:srgbClr val="475A8C"/>
              </a:solidFill>
              <a:latin typeface="Calibri"/>
            </a:endParaRPr>
          </a:p>
        </p:txBody>
      </p:sp>
      <p:sp>
        <p:nvSpPr>
          <p:cNvPr id="6" name="Metin kutusu 5"/>
          <p:cNvSpPr txBox="1"/>
          <p:nvPr/>
        </p:nvSpPr>
        <p:spPr>
          <a:xfrm>
            <a:off x="1042988" y="220663"/>
            <a:ext cx="7604125" cy="708025"/>
          </a:xfrm>
          <a:prstGeom prst="rect">
            <a:avLst/>
          </a:prstGeom>
          <a:noFill/>
        </p:spPr>
        <p:txBody>
          <a:bodyPr>
            <a:spAutoFit/>
          </a:bodyPr>
          <a:lstStyle/>
          <a:p>
            <a:pPr algn="ctr">
              <a:defRPr/>
            </a:pPr>
            <a:r>
              <a:rPr lang="tr-TR" sz="4000" b="1" dirty="0">
                <a:solidFill>
                  <a:schemeClr val="bg1"/>
                </a:solidFill>
                <a:latin typeface="+mj-lt"/>
              </a:rPr>
              <a:t>UR-GE DESTEĞİ</a:t>
            </a:r>
          </a:p>
        </p:txBody>
      </p:sp>
      <p:sp>
        <p:nvSpPr>
          <p:cNvPr id="7" name="Slayt Numarası Yer Tutucusu 3"/>
          <p:cNvSpPr txBox="1">
            <a:spLocks/>
          </p:cNvSpPr>
          <p:nvPr/>
        </p:nvSpPr>
        <p:spPr>
          <a:xfrm>
            <a:off x="8429625" y="6553200"/>
            <a:ext cx="571500" cy="252413"/>
          </a:xfrm>
          <a:prstGeom prst="rect">
            <a:avLst/>
          </a:prstGeom>
        </p:spPr>
        <p:txBody>
          <a:bodyPr/>
          <a:lstStyle>
            <a:defPPr>
              <a:defRPr lang="tr-TR"/>
            </a:defPPr>
            <a:lvl1pPr algn="ctr" rtl="0" eaLnBrk="0" fontAlgn="base" hangingPunct="0">
              <a:spcBef>
                <a:spcPct val="0"/>
              </a:spcBef>
              <a:spcAft>
                <a:spcPct val="0"/>
              </a:spcAft>
              <a:defRPr sz="1200" kern="1200">
                <a:solidFill>
                  <a:prstClr val="white">
                    <a:lumMod val="85000"/>
                  </a:prstClr>
                </a:solidFill>
                <a:effectLst>
                  <a:outerShdw blurRad="38100" dist="38100" dir="2700000" algn="tl">
                    <a:srgbClr val="000000">
                      <a:alpha val="43137"/>
                    </a:srgbClr>
                  </a:outerShdw>
                </a:effectLst>
                <a:latin typeface="Calibri"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fld id="{3C5A7D2A-A6CC-491E-9572-17D0D067E594}" type="slidenum">
              <a:rPr lang="en-US" altLang="tr-TR" smtClean="0"/>
              <a:pPr defTabSz="914400">
                <a:defRPr/>
              </a:pPr>
              <a:t>14</a:t>
            </a:fld>
            <a:endParaRPr lang="en-US" altLang="tr-TR" dirty="0"/>
          </a:p>
        </p:txBody>
      </p:sp>
      <p:sp>
        <p:nvSpPr>
          <p:cNvPr id="11"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a:t>Ticaret Bakanlığı-İhracat Genel Müdürlüğü</a:t>
            </a:r>
          </a:p>
        </p:txBody>
      </p:sp>
      <p:pic>
        <p:nvPicPr>
          <p:cNvPr id="8"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Tree>
    <p:extLst>
      <p:ext uri="{BB962C8B-B14F-4D97-AF65-F5344CB8AC3E}">
        <p14:creationId xmlns:p14="http://schemas.microsoft.com/office/powerpoint/2010/main" val="4290811634"/>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Line 5"/>
          <p:cNvSpPr>
            <a:spLocks noChangeShapeType="1"/>
          </p:cNvSpPr>
          <p:nvPr/>
        </p:nvSpPr>
        <p:spPr bwMode="gray">
          <a:xfrm>
            <a:off x="2460350" y="2240757"/>
            <a:ext cx="0" cy="2917031"/>
          </a:xfrm>
          <a:prstGeom prst="line">
            <a:avLst/>
          </a:prstGeom>
          <a:noFill/>
          <a:ln w="19050" cmpd="sng">
            <a:solidFill>
              <a:srgbClr val="990000"/>
            </a:solidFill>
            <a:round/>
            <a:headEnd/>
            <a:tailEnd/>
          </a:ln>
          <a:extLst>
            <a:ext uri="{909E8E84-426E-40dd-AFC4-6F175D3DCCD1}">
              <a14:hiddenFill xmlns="" xmlns:a14="http://schemas.microsoft.com/office/drawing/2010/main">
                <a:noFill/>
              </a14:hiddenFill>
            </a:ext>
          </a:extLst>
        </p:spPr>
        <p:txBody>
          <a:bodyPr/>
          <a:lstStyle/>
          <a:p>
            <a:pPr defTabSz="685800" eaLnBrk="1" fontAlgn="auto" hangingPunct="1">
              <a:spcBef>
                <a:spcPts val="0"/>
              </a:spcBef>
              <a:spcAft>
                <a:spcPts val="0"/>
              </a:spcAft>
            </a:pPr>
            <a:endParaRPr lang="tr-TR">
              <a:solidFill>
                <a:prstClr val="black"/>
              </a:solidFill>
              <a:latin typeface="Calibri"/>
            </a:endParaRPr>
          </a:p>
        </p:txBody>
      </p:sp>
      <p:sp>
        <p:nvSpPr>
          <p:cNvPr id="9" name="Metin kutusu 8"/>
          <p:cNvSpPr txBox="1"/>
          <p:nvPr/>
        </p:nvSpPr>
        <p:spPr>
          <a:xfrm>
            <a:off x="490950" y="3108522"/>
            <a:ext cx="1620180" cy="954107"/>
          </a:xfrm>
          <a:prstGeom prst="rect">
            <a:avLst/>
          </a:prstGeom>
          <a:noFill/>
        </p:spPr>
        <p:txBody>
          <a:bodyPr wrap="square" rtlCol="0" anchor="ctr">
            <a:spAutoFit/>
          </a:bodyPr>
          <a:lstStyle/>
          <a:p>
            <a:pPr defTabSz="685800" eaLnBrk="1" fontAlgn="auto" hangingPunct="1">
              <a:spcBef>
                <a:spcPts val="0"/>
              </a:spcBef>
              <a:spcAft>
                <a:spcPts val="0"/>
              </a:spcAft>
            </a:pPr>
            <a:r>
              <a:rPr lang="tr-TR" b="1" dirty="0">
                <a:solidFill>
                  <a:srgbClr val="990000"/>
                </a:solidFill>
                <a:effectLst>
                  <a:outerShdw blurRad="38100" dist="38100" dir="2700000" algn="tl">
                    <a:srgbClr val="000000">
                      <a:alpha val="43137"/>
                    </a:srgbClr>
                  </a:outerShdw>
                </a:effectLst>
                <a:latin typeface="Calibri"/>
              </a:rPr>
              <a:t>ŞİRKETLER İÇİN </a:t>
            </a:r>
            <a:r>
              <a:rPr lang="tr-TR" sz="2000" b="1" dirty="0">
                <a:solidFill>
                  <a:srgbClr val="990000"/>
                </a:solidFill>
                <a:effectLst>
                  <a:outerShdw blurRad="38100" dist="38100" dir="2700000" algn="tl">
                    <a:srgbClr val="000000">
                      <a:alpha val="43137"/>
                    </a:srgbClr>
                  </a:outerShdw>
                </a:effectLst>
                <a:latin typeface="Calibri"/>
              </a:rPr>
              <a:t>BİREYSEL</a:t>
            </a:r>
            <a:r>
              <a:rPr lang="tr-TR" b="1" dirty="0">
                <a:solidFill>
                  <a:srgbClr val="990000"/>
                </a:solidFill>
                <a:effectLst>
                  <a:outerShdw blurRad="38100" dist="38100" dir="2700000" algn="tl">
                    <a:srgbClr val="000000">
                      <a:alpha val="43137"/>
                    </a:srgbClr>
                  </a:outerShdw>
                </a:effectLst>
                <a:latin typeface="Calibri"/>
              </a:rPr>
              <a:t> DANIŞMANLIK</a:t>
            </a:r>
          </a:p>
        </p:txBody>
      </p:sp>
      <p:sp>
        <p:nvSpPr>
          <p:cNvPr id="10" name="Metin kutusu 9"/>
          <p:cNvSpPr txBox="1"/>
          <p:nvPr/>
        </p:nvSpPr>
        <p:spPr>
          <a:xfrm>
            <a:off x="2595716" y="-84660"/>
            <a:ext cx="6282469" cy="7340471"/>
          </a:xfrm>
          <a:prstGeom prst="rect">
            <a:avLst/>
          </a:prstGeom>
          <a:noFill/>
        </p:spPr>
        <p:txBody>
          <a:bodyPr wrap="square" rtlCol="0" anchor="ctr">
            <a:spAutoFit/>
          </a:bodyPr>
          <a:lstStyle/>
          <a:p>
            <a:pPr defTabSz="685800" eaLnBrk="1" fontAlgn="auto" hangingPunct="1">
              <a:lnSpc>
                <a:spcPct val="150000"/>
              </a:lnSpc>
              <a:spcBef>
                <a:spcPts val="0"/>
              </a:spcBef>
              <a:spcAft>
                <a:spcPts val="0"/>
              </a:spcAft>
              <a:buClr>
                <a:srgbClr val="990000"/>
              </a:buClr>
            </a:pPr>
            <a:endParaRPr lang="tr-TR" b="1" dirty="0">
              <a:solidFill>
                <a:srgbClr val="990000"/>
              </a:solidFill>
              <a:latin typeface="Calibri"/>
            </a:endParaRPr>
          </a:p>
          <a:p>
            <a:pPr defTabSz="685800" eaLnBrk="1" fontAlgn="auto" hangingPunct="1">
              <a:lnSpc>
                <a:spcPct val="150000"/>
              </a:lnSpc>
              <a:spcBef>
                <a:spcPts val="0"/>
              </a:spcBef>
              <a:spcAft>
                <a:spcPts val="0"/>
              </a:spcAft>
              <a:buClr>
                <a:srgbClr val="990000"/>
              </a:buClr>
            </a:pPr>
            <a:endParaRPr lang="tr-TR" b="1" dirty="0">
              <a:solidFill>
                <a:srgbClr val="990000"/>
              </a:solidFill>
              <a:latin typeface="Calibri"/>
            </a:endParaRPr>
          </a:p>
          <a:p>
            <a:pPr defTabSz="685800" eaLnBrk="1" fontAlgn="auto" hangingPunct="1">
              <a:lnSpc>
                <a:spcPct val="150000"/>
              </a:lnSpc>
              <a:spcBef>
                <a:spcPts val="0"/>
              </a:spcBef>
              <a:spcAft>
                <a:spcPts val="0"/>
              </a:spcAft>
              <a:buClr>
                <a:srgbClr val="990000"/>
              </a:buClr>
            </a:pPr>
            <a:endParaRPr lang="tr-TR" b="1" dirty="0">
              <a:solidFill>
                <a:srgbClr val="990000"/>
              </a:solidFill>
              <a:latin typeface="Calibri"/>
            </a:endParaRPr>
          </a:p>
          <a:p>
            <a:pPr defTabSz="685800" eaLnBrk="1" fontAlgn="auto" hangingPunct="1">
              <a:lnSpc>
                <a:spcPct val="150000"/>
              </a:lnSpc>
              <a:spcBef>
                <a:spcPts val="0"/>
              </a:spcBef>
              <a:spcAft>
                <a:spcPts val="0"/>
              </a:spcAft>
              <a:buClr>
                <a:srgbClr val="990000"/>
              </a:buClr>
            </a:pPr>
            <a:endParaRPr lang="tr-TR" b="1" dirty="0">
              <a:solidFill>
                <a:srgbClr val="990000"/>
              </a:solidFill>
              <a:latin typeface="Calibri"/>
            </a:endParaRPr>
          </a:p>
          <a:p>
            <a:pPr algn="just" defTabSz="685800" eaLnBrk="1" fontAlgn="auto" hangingPunct="1">
              <a:lnSpc>
                <a:spcPct val="150000"/>
              </a:lnSpc>
              <a:spcBef>
                <a:spcPts val="0"/>
              </a:spcBef>
              <a:spcAft>
                <a:spcPts val="0"/>
              </a:spcAft>
              <a:buClr>
                <a:srgbClr val="990000"/>
              </a:buClr>
            </a:pPr>
            <a:r>
              <a:rPr lang="tr-TR" sz="2000" b="1" dirty="0">
                <a:solidFill>
                  <a:srgbClr val="990000"/>
                </a:solidFill>
                <a:latin typeface="Calibri"/>
              </a:rPr>
              <a:t>Hedef Grup</a:t>
            </a:r>
          </a:p>
          <a:p>
            <a:pPr marL="214313" indent="-214313" algn="just" defTabSz="685800" eaLnBrk="1" fontAlgn="auto" hangingPunct="1">
              <a:lnSpc>
                <a:spcPct val="150000"/>
              </a:lnSpc>
              <a:spcBef>
                <a:spcPts val="0"/>
              </a:spcBef>
              <a:spcAft>
                <a:spcPts val="0"/>
              </a:spcAft>
              <a:buClr>
                <a:srgbClr val="990000"/>
              </a:buClr>
              <a:buFont typeface="Arial" pitchFamily="34" charset="0"/>
              <a:buChar char="•"/>
              <a:defRPr/>
            </a:pPr>
            <a:r>
              <a:rPr lang="tr-TR" sz="2000" b="1" dirty="0">
                <a:solidFill>
                  <a:srgbClr val="475A8C"/>
                </a:solidFill>
                <a:latin typeface="Calibri"/>
              </a:rPr>
              <a:t>Proje Bazlı Desteğe Katılan Firmalar</a:t>
            </a:r>
          </a:p>
          <a:p>
            <a:pPr algn="just" defTabSz="685800" eaLnBrk="1" fontAlgn="auto" hangingPunct="1">
              <a:lnSpc>
                <a:spcPct val="150000"/>
              </a:lnSpc>
              <a:spcBef>
                <a:spcPts val="0"/>
              </a:spcBef>
              <a:spcAft>
                <a:spcPts val="0"/>
              </a:spcAft>
              <a:defRPr/>
            </a:pPr>
            <a:r>
              <a:rPr lang="tr-TR" sz="2000" b="1" dirty="0">
                <a:solidFill>
                  <a:srgbClr val="990000"/>
                </a:solidFill>
                <a:latin typeface="Calibri"/>
              </a:rPr>
              <a:t>Desteklenen Faaliyetler</a:t>
            </a:r>
          </a:p>
          <a:p>
            <a:pPr lvl="2" indent="-257175" algn="just" defTabSz="685800" eaLnBrk="1" fontAlgn="auto" hangingPunct="1">
              <a:spcBef>
                <a:spcPts val="0"/>
              </a:spcBef>
              <a:spcAft>
                <a:spcPts val="0"/>
              </a:spcAft>
              <a:buClr>
                <a:srgbClr val="990000"/>
              </a:buClr>
              <a:buFont typeface="Arial" pitchFamily="34" charset="0"/>
              <a:buChar char="•"/>
            </a:pPr>
            <a:r>
              <a:rPr lang="tr-TR" sz="2000" b="1" dirty="0">
                <a:solidFill>
                  <a:srgbClr val="475A8C"/>
                </a:solidFill>
                <a:latin typeface="Calibri"/>
              </a:rPr>
              <a:t>Bilgi ve İletişim Teknolojileri</a:t>
            </a:r>
          </a:p>
          <a:p>
            <a:pPr lvl="2" indent="-257175" algn="just" defTabSz="685800" eaLnBrk="1" fontAlgn="auto" hangingPunct="1">
              <a:spcBef>
                <a:spcPts val="0"/>
              </a:spcBef>
              <a:spcAft>
                <a:spcPts val="0"/>
              </a:spcAft>
              <a:buClr>
                <a:srgbClr val="990000"/>
              </a:buClr>
              <a:buFont typeface="Arial" pitchFamily="34" charset="0"/>
              <a:buChar char="•"/>
            </a:pPr>
            <a:r>
              <a:rPr lang="tr-TR" sz="2000" b="1" dirty="0">
                <a:solidFill>
                  <a:srgbClr val="475A8C"/>
                </a:solidFill>
                <a:latin typeface="Calibri"/>
              </a:rPr>
              <a:t>Finansal Yönetim ve Risk Yönetimi</a:t>
            </a:r>
          </a:p>
          <a:p>
            <a:pPr lvl="2" indent="-257175" algn="just" defTabSz="685800" eaLnBrk="1" fontAlgn="auto" hangingPunct="1">
              <a:spcBef>
                <a:spcPts val="0"/>
              </a:spcBef>
              <a:spcAft>
                <a:spcPts val="0"/>
              </a:spcAft>
              <a:buClr>
                <a:srgbClr val="990000"/>
              </a:buClr>
              <a:buFont typeface="Arial" pitchFamily="34" charset="0"/>
              <a:buChar char="•"/>
            </a:pPr>
            <a:r>
              <a:rPr lang="tr-TR" sz="2000" b="1" dirty="0">
                <a:solidFill>
                  <a:srgbClr val="475A8C"/>
                </a:solidFill>
                <a:latin typeface="Calibri"/>
              </a:rPr>
              <a:t>Kalite ve Verimlilik</a:t>
            </a:r>
          </a:p>
          <a:p>
            <a:pPr lvl="2" indent="-257175" algn="just" defTabSz="685800" eaLnBrk="1" fontAlgn="auto" hangingPunct="1">
              <a:spcBef>
                <a:spcPts val="0"/>
              </a:spcBef>
              <a:spcAft>
                <a:spcPts val="0"/>
              </a:spcAft>
              <a:buClr>
                <a:srgbClr val="990000"/>
              </a:buClr>
              <a:buFont typeface="Arial" pitchFamily="34" charset="0"/>
              <a:buChar char="•"/>
            </a:pPr>
            <a:r>
              <a:rPr lang="tr-TR" sz="2000" b="1" dirty="0">
                <a:solidFill>
                  <a:srgbClr val="475A8C"/>
                </a:solidFill>
                <a:latin typeface="Calibri"/>
              </a:rPr>
              <a:t>Üretim ve Tedarik Zinciri Yönetimi</a:t>
            </a:r>
          </a:p>
          <a:p>
            <a:pPr lvl="2" indent="-257175" algn="just" defTabSz="685800" eaLnBrk="1" fontAlgn="auto" hangingPunct="1">
              <a:spcBef>
                <a:spcPts val="0"/>
              </a:spcBef>
              <a:spcAft>
                <a:spcPts val="0"/>
              </a:spcAft>
              <a:buClr>
                <a:srgbClr val="990000"/>
              </a:buClr>
              <a:buFont typeface="Arial" pitchFamily="34" charset="0"/>
              <a:buChar char="•"/>
            </a:pPr>
            <a:r>
              <a:rPr lang="tr-TR" sz="2000" b="1" dirty="0">
                <a:solidFill>
                  <a:srgbClr val="990000"/>
                </a:solidFill>
                <a:latin typeface="Calibri"/>
              </a:rPr>
              <a:t>Bakanlıkça uygun görülen firma ihtiyaçlarına özgü  diğer konularda danışmanlık alımı</a:t>
            </a:r>
          </a:p>
          <a:p>
            <a:pPr marL="657225" lvl="2" algn="just" defTabSz="685800" eaLnBrk="1" fontAlgn="auto" hangingPunct="1">
              <a:spcBef>
                <a:spcPts val="0"/>
              </a:spcBef>
              <a:spcAft>
                <a:spcPts val="0"/>
              </a:spcAft>
              <a:buClr>
                <a:srgbClr val="990000"/>
              </a:buClr>
            </a:pPr>
            <a:endParaRPr lang="tr-TR" sz="2000" b="1" dirty="0">
              <a:solidFill>
                <a:srgbClr val="990000"/>
              </a:solidFill>
              <a:latin typeface="Calibri"/>
            </a:endParaRPr>
          </a:p>
          <a:p>
            <a:pPr marL="657225" lvl="2" algn="just" defTabSz="685800" eaLnBrk="1" fontAlgn="auto" hangingPunct="1">
              <a:spcBef>
                <a:spcPts val="0"/>
              </a:spcBef>
              <a:spcAft>
                <a:spcPts val="0"/>
              </a:spcAft>
              <a:buClr>
                <a:srgbClr val="990000"/>
              </a:buClr>
            </a:pPr>
            <a:r>
              <a:rPr lang="tr-TR" sz="2000" b="1" dirty="0">
                <a:solidFill>
                  <a:srgbClr val="990000"/>
                </a:solidFill>
                <a:latin typeface="Calibri"/>
              </a:rPr>
              <a:t>	  Destek Miktarı : 50.000 ABD Doları/yıl (3 yıl)</a:t>
            </a:r>
          </a:p>
          <a:p>
            <a:pPr defTabSz="685800" eaLnBrk="1" fontAlgn="auto" hangingPunct="1">
              <a:spcBef>
                <a:spcPts val="0"/>
              </a:spcBef>
              <a:spcAft>
                <a:spcPts val="0"/>
              </a:spcAft>
              <a:buClr>
                <a:srgbClr val="990000"/>
              </a:buClr>
            </a:pPr>
            <a:r>
              <a:rPr lang="tr-TR" sz="2000" b="1" dirty="0">
                <a:solidFill>
                  <a:srgbClr val="990000"/>
                </a:solidFill>
                <a:latin typeface="Calibri"/>
              </a:rPr>
              <a:t>              Destek Oranı : % 70</a:t>
            </a:r>
          </a:p>
          <a:p>
            <a:pPr indent="-257175" defTabSz="685800" eaLnBrk="1" fontAlgn="auto" hangingPunct="1">
              <a:lnSpc>
                <a:spcPct val="150000"/>
              </a:lnSpc>
              <a:spcBef>
                <a:spcPts val="0"/>
              </a:spcBef>
              <a:spcAft>
                <a:spcPts val="0"/>
              </a:spcAft>
              <a:buClr>
                <a:srgbClr val="990000"/>
              </a:buClr>
              <a:buFont typeface="Arial" pitchFamily="34" charset="0"/>
              <a:buChar char="•"/>
            </a:pPr>
            <a:endParaRPr lang="tr-TR" sz="2000" b="1" dirty="0">
              <a:solidFill>
                <a:srgbClr val="475A8C"/>
              </a:solidFill>
              <a:latin typeface="Calibri"/>
            </a:endParaRPr>
          </a:p>
          <a:p>
            <a:pPr indent="-257175" defTabSz="685800" eaLnBrk="1" fontAlgn="auto" hangingPunct="1">
              <a:lnSpc>
                <a:spcPct val="150000"/>
              </a:lnSpc>
              <a:spcBef>
                <a:spcPts val="0"/>
              </a:spcBef>
              <a:spcAft>
                <a:spcPts val="0"/>
              </a:spcAft>
              <a:buClr>
                <a:srgbClr val="990000"/>
              </a:buClr>
              <a:buFont typeface="Arial" pitchFamily="34" charset="0"/>
              <a:buChar char="•"/>
            </a:pPr>
            <a:endParaRPr lang="tr-TR" b="1" dirty="0">
              <a:solidFill>
                <a:srgbClr val="475A8C"/>
              </a:solidFill>
              <a:latin typeface="Calibri"/>
            </a:endParaRPr>
          </a:p>
          <a:p>
            <a:pPr marL="0" lvl="2" defTabSz="685800" eaLnBrk="1" fontAlgn="auto" hangingPunct="1">
              <a:spcBef>
                <a:spcPts val="0"/>
              </a:spcBef>
              <a:spcAft>
                <a:spcPts val="0"/>
              </a:spcAft>
              <a:buClr>
                <a:srgbClr val="990000"/>
              </a:buClr>
            </a:pPr>
            <a:endParaRPr lang="tr-TR" b="1" dirty="0">
              <a:solidFill>
                <a:srgbClr val="475A8C"/>
              </a:solidFill>
              <a:latin typeface="Calibri"/>
            </a:endParaRPr>
          </a:p>
          <a:p>
            <a:pPr defTabSz="685800" eaLnBrk="1" fontAlgn="auto" hangingPunct="1">
              <a:spcBef>
                <a:spcPts val="0"/>
              </a:spcBef>
              <a:spcAft>
                <a:spcPts val="0"/>
              </a:spcAft>
            </a:pPr>
            <a:endParaRPr lang="en-US" b="1" dirty="0">
              <a:solidFill>
                <a:srgbClr val="475A8C"/>
              </a:solidFill>
              <a:latin typeface="Calibri"/>
            </a:endParaRPr>
          </a:p>
        </p:txBody>
      </p:sp>
      <p:sp>
        <p:nvSpPr>
          <p:cNvPr id="6" name="Metin kutusu 5"/>
          <p:cNvSpPr txBox="1"/>
          <p:nvPr/>
        </p:nvSpPr>
        <p:spPr>
          <a:xfrm>
            <a:off x="1042988" y="220663"/>
            <a:ext cx="7604125" cy="708025"/>
          </a:xfrm>
          <a:prstGeom prst="rect">
            <a:avLst/>
          </a:prstGeom>
          <a:noFill/>
        </p:spPr>
        <p:txBody>
          <a:bodyPr>
            <a:spAutoFit/>
          </a:bodyPr>
          <a:lstStyle/>
          <a:p>
            <a:pPr algn="ctr">
              <a:defRPr/>
            </a:pPr>
            <a:r>
              <a:rPr lang="tr-TR" sz="4000" b="1" dirty="0">
                <a:solidFill>
                  <a:schemeClr val="bg1"/>
                </a:solidFill>
                <a:latin typeface="+mj-lt"/>
              </a:rPr>
              <a:t>UR-GE DESTEĞİ</a:t>
            </a:r>
          </a:p>
        </p:txBody>
      </p:sp>
      <p:sp>
        <p:nvSpPr>
          <p:cNvPr id="7" name="Slayt Numarası Yer Tutucusu 3"/>
          <p:cNvSpPr txBox="1">
            <a:spLocks/>
          </p:cNvSpPr>
          <p:nvPr/>
        </p:nvSpPr>
        <p:spPr>
          <a:xfrm>
            <a:off x="8429625" y="6553200"/>
            <a:ext cx="571500" cy="252413"/>
          </a:xfrm>
          <a:prstGeom prst="rect">
            <a:avLst/>
          </a:prstGeom>
        </p:spPr>
        <p:txBody>
          <a:bodyPr/>
          <a:lstStyle>
            <a:defPPr>
              <a:defRPr lang="tr-TR"/>
            </a:defPPr>
            <a:lvl1pPr algn="ctr" rtl="0" eaLnBrk="0" fontAlgn="base" hangingPunct="0">
              <a:spcBef>
                <a:spcPct val="0"/>
              </a:spcBef>
              <a:spcAft>
                <a:spcPct val="0"/>
              </a:spcAft>
              <a:defRPr sz="1200" kern="1200">
                <a:solidFill>
                  <a:prstClr val="white">
                    <a:lumMod val="85000"/>
                  </a:prstClr>
                </a:solidFill>
                <a:effectLst>
                  <a:outerShdw blurRad="38100" dist="38100" dir="2700000" algn="tl">
                    <a:srgbClr val="000000">
                      <a:alpha val="43137"/>
                    </a:srgbClr>
                  </a:outerShdw>
                </a:effectLst>
                <a:latin typeface="Calibri"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fld id="{3C5A7D2A-A6CC-491E-9572-17D0D067E594}" type="slidenum">
              <a:rPr lang="en-US" altLang="tr-TR" smtClean="0"/>
              <a:pPr defTabSz="914400">
                <a:defRPr/>
              </a:pPr>
              <a:t>15</a:t>
            </a:fld>
            <a:endParaRPr lang="en-US" altLang="tr-TR" dirty="0"/>
          </a:p>
        </p:txBody>
      </p:sp>
      <p:sp>
        <p:nvSpPr>
          <p:cNvPr id="11"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a:t>Ticaret Bakanlığı-İhracat Genel Müdürlüğü</a:t>
            </a:r>
          </a:p>
        </p:txBody>
      </p:sp>
      <p:pic>
        <p:nvPicPr>
          <p:cNvPr id="8"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Tree>
    <p:extLst>
      <p:ext uri="{BB962C8B-B14F-4D97-AF65-F5344CB8AC3E}">
        <p14:creationId xmlns:p14="http://schemas.microsoft.com/office/powerpoint/2010/main" val="659400531"/>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752" name="Group 56"/>
          <p:cNvGraphicFramePr>
            <a:graphicFrameLocks noGrp="1"/>
          </p:cNvGraphicFramePr>
          <p:nvPr>
            <p:ph idx="4294967295"/>
            <p:extLst>
              <p:ext uri="{D42A27DB-BD31-4B8C-83A1-F6EECF244321}">
                <p14:modId xmlns:p14="http://schemas.microsoft.com/office/powerpoint/2010/main" val="2521154189"/>
              </p:ext>
            </p:extLst>
          </p:nvPr>
        </p:nvGraphicFramePr>
        <p:xfrm>
          <a:off x="134938" y="1403350"/>
          <a:ext cx="8866188" cy="3720164"/>
        </p:xfrm>
        <a:graphic>
          <a:graphicData uri="http://schemas.openxmlformats.org/drawingml/2006/table">
            <a:tbl>
              <a:tblPr/>
              <a:tblGrid>
                <a:gridCol w="3529851">
                  <a:extLst>
                    <a:ext uri="{9D8B030D-6E8A-4147-A177-3AD203B41FA5}">
                      <a16:colId xmlns:a16="http://schemas.microsoft.com/office/drawing/2014/main" val="20000"/>
                    </a:ext>
                  </a:extLst>
                </a:gridCol>
                <a:gridCol w="850366">
                  <a:extLst>
                    <a:ext uri="{9D8B030D-6E8A-4147-A177-3AD203B41FA5}">
                      <a16:colId xmlns:a16="http://schemas.microsoft.com/office/drawing/2014/main" val="20001"/>
                    </a:ext>
                  </a:extLst>
                </a:gridCol>
                <a:gridCol w="1583503">
                  <a:extLst>
                    <a:ext uri="{9D8B030D-6E8A-4147-A177-3AD203B41FA5}">
                      <a16:colId xmlns:a16="http://schemas.microsoft.com/office/drawing/2014/main" val="20002"/>
                    </a:ext>
                  </a:extLst>
                </a:gridCol>
                <a:gridCol w="1623198">
                  <a:extLst>
                    <a:ext uri="{9D8B030D-6E8A-4147-A177-3AD203B41FA5}">
                      <a16:colId xmlns:a16="http://schemas.microsoft.com/office/drawing/2014/main" val="20003"/>
                    </a:ext>
                  </a:extLst>
                </a:gridCol>
                <a:gridCol w="1279270">
                  <a:extLst>
                    <a:ext uri="{9D8B030D-6E8A-4147-A177-3AD203B41FA5}">
                      <a16:colId xmlns:a16="http://schemas.microsoft.com/office/drawing/2014/main" val="20004"/>
                    </a:ext>
                  </a:extLst>
                </a:gridCol>
              </a:tblGrid>
              <a:tr h="579438">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altLang="tr-TR" sz="2800" b="1" i="0" u="none" strike="noStrike" cap="none" normalizeH="0" baseline="0" dirty="0">
                          <a:ln>
                            <a:noFill/>
                          </a:ln>
                          <a:solidFill>
                            <a:schemeClr val="bg1"/>
                          </a:solidFill>
                          <a:effectLst/>
                          <a:latin typeface="Calibri" pitchFamily="34" charset="0"/>
                          <a:cs typeface="Arial" pitchFamily="34" charset="0"/>
                        </a:rPr>
                        <a:t>Destek Kalemi</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gradFill rotWithShape="0">
                      <a:gsLst>
                        <a:gs pos="0">
                          <a:schemeClr val="tx2"/>
                        </a:gs>
                        <a:gs pos="100000">
                          <a:srgbClr val="0E223A"/>
                        </a:gs>
                      </a:gsLst>
                      <a:lin ang="5400000" scaled="1"/>
                    </a:gra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chemeClr val="bg1"/>
                          </a:solidFill>
                          <a:effectLst/>
                          <a:latin typeface="Calibri" pitchFamily="34" charset="0"/>
                          <a:ea typeface="Calibri" pitchFamily="34" charset="0"/>
                          <a:cs typeface="Times New Roman" pitchFamily="18" charset="0"/>
                        </a:rPr>
                        <a:t>Destek</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altLang="tr-TR" sz="1600" b="1" i="0" u="none" strike="noStrike" cap="none" normalizeH="0" baseline="0">
                          <a:ln>
                            <a:noFill/>
                          </a:ln>
                          <a:solidFill>
                            <a:schemeClr val="bg1"/>
                          </a:solidFill>
                          <a:effectLst/>
                          <a:latin typeface="Calibri" pitchFamily="34" charset="0"/>
                          <a:ea typeface="Calibri" pitchFamily="34" charset="0"/>
                          <a:cs typeface="Times New Roman" pitchFamily="18" charset="0"/>
                        </a:rPr>
                        <a:t>%</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gradFill rotWithShape="0">
                      <a:gsLst>
                        <a:gs pos="0">
                          <a:schemeClr val="tx2"/>
                        </a:gs>
                        <a:gs pos="100000">
                          <a:srgbClr val="0E223A"/>
                        </a:gs>
                      </a:gsLst>
                      <a:lin ang="5400000" scaled="1"/>
                    </a:gra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a:ln>
                            <a:noFill/>
                          </a:ln>
                          <a:solidFill>
                            <a:schemeClr val="bg1"/>
                          </a:solidFill>
                          <a:effectLst/>
                          <a:latin typeface="Calibri" pitchFamily="34" charset="0"/>
                          <a:ea typeface="Calibri" pitchFamily="34" charset="0"/>
                          <a:cs typeface="Times New Roman" pitchFamily="18" charset="0"/>
                        </a:rPr>
                        <a:t>Destek Limiti</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gradFill rotWithShape="0">
                      <a:gsLst>
                        <a:gs pos="0">
                          <a:schemeClr val="tx2"/>
                        </a:gs>
                        <a:gs pos="100000">
                          <a:srgbClr val="0E223A"/>
                        </a:gs>
                      </a:gsLst>
                      <a:lin ang="5400000" scaled="1"/>
                    </a:gra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a:ln>
                            <a:noFill/>
                          </a:ln>
                          <a:solidFill>
                            <a:schemeClr val="bg1"/>
                          </a:solidFill>
                          <a:effectLst/>
                          <a:latin typeface="Calibri" pitchFamily="34" charset="0"/>
                          <a:ea typeface="Calibri" pitchFamily="34" charset="0"/>
                          <a:cs typeface="Times New Roman" pitchFamily="18" charset="0"/>
                        </a:rPr>
                        <a:t>Süre/Adet</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gradFill rotWithShape="0">
                      <a:gsLst>
                        <a:gs pos="0">
                          <a:schemeClr val="tx2"/>
                        </a:gs>
                        <a:gs pos="100000">
                          <a:srgbClr val="0E223A"/>
                        </a:gs>
                      </a:gsLst>
                      <a:lin ang="5400000" scaled="1"/>
                    </a:gra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chemeClr val="bg1"/>
                          </a:solidFill>
                          <a:effectLst/>
                          <a:latin typeface="Calibri" pitchFamily="34" charset="0"/>
                          <a:ea typeface="Calibri" pitchFamily="34" charset="0"/>
                          <a:cs typeface="Times New Roman" pitchFamily="18" charset="0"/>
                        </a:rPr>
                        <a:t>Faydalanıcı</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gradFill rotWithShape="0">
                      <a:gsLst>
                        <a:gs pos="0">
                          <a:schemeClr val="tx2"/>
                        </a:gs>
                        <a:gs pos="100000">
                          <a:srgbClr val="0E223A"/>
                        </a:gs>
                      </a:gsLst>
                      <a:lin ang="5400000" scaled="1"/>
                    </a:gradFill>
                  </a:tcPr>
                </a:tc>
                <a:extLst>
                  <a:ext uri="{0D108BD9-81ED-4DB2-BD59-A6C34878D82A}">
                    <a16:rowId xmlns:a16="http://schemas.microsoft.com/office/drawing/2014/main" val="10000"/>
                  </a:ext>
                </a:extLst>
              </a:tr>
              <a:tr h="579438">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İhtiyaç Analizi, Eğitim, Danışmanlık, Tanıtım</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75</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400.000$ / Proje</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Proje Süresince</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(36 Ay)</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chemeClr val="tx1"/>
                          </a:solidFill>
                          <a:effectLst/>
                          <a:latin typeface="Calibri" pitchFamily="34" charset="0"/>
                          <a:ea typeface="Calibri" pitchFamily="34" charset="0"/>
                          <a:cs typeface="Times New Roman" pitchFamily="18" charset="0"/>
                        </a:rPr>
                        <a:t>İşbirliği</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altLang="tr-TR" sz="1600" b="1" i="0" u="none" strike="noStrike" cap="none" normalizeH="0" baseline="0">
                          <a:ln>
                            <a:noFill/>
                          </a:ln>
                          <a:solidFill>
                            <a:schemeClr val="tx1"/>
                          </a:solidFill>
                          <a:effectLst/>
                          <a:latin typeface="Calibri" pitchFamily="34" charset="0"/>
                          <a:ea typeface="Calibri" pitchFamily="34" charset="0"/>
                          <a:cs typeface="Times New Roman" pitchFamily="18" charset="0"/>
                        </a:rPr>
                        <a:t>Kuruluşları</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9438">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Yurt Dışı Pazarlama (Ulaşım, Konaklama, Tanıtım ve Organizasyon)</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75</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150.000$ / Program</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10 program</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chemeClr val="tx1"/>
                          </a:solidFill>
                          <a:effectLst/>
                          <a:latin typeface="Calibri" pitchFamily="34" charset="0"/>
                          <a:ea typeface="Calibri" pitchFamily="34" charset="0"/>
                          <a:cs typeface="Times New Roman" pitchFamily="18" charset="0"/>
                        </a:rPr>
                        <a:t>İşbirliği</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altLang="tr-TR" sz="1600" b="1" i="0" u="none" strike="noStrike" cap="none" normalizeH="0" baseline="0">
                          <a:ln>
                            <a:noFill/>
                          </a:ln>
                          <a:solidFill>
                            <a:schemeClr val="tx1"/>
                          </a:solidFill>
                          <a:effectLst/>
                          <a:latin typeface="Calibri" pitchFamily="34" charset="0"/>
                          <a:ea typeface="Calibri" pitchFamily="34" charset="0"/>
                          <a:cs typeface="Times New Roman" pitchFamily="18" charset="0"/>
                        </a:rPr>
                        <a:t>Kuruluşları</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9438">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Alım Heyeti (Ulaşım, Konaklama, Tanıtım ve Organizasyon)</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75</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100.000$ / Program</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10 program</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chemeClr val="tx1"/>
                          </a:solidFill>
                          <a:effectLst/>
                          <a:latin typeface="Calibri" pitchFamily="34" charset="0"/>
                          <a:ea typeface="Calibri" pitchFamily="34" charset="0"/>
                          <a:cs typeface="Times New Roman" pitchFamily="18" charset="0"/>
                        </a:rPr>
                        <a:t>İşbirliği</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altLang="tr-TR" sz="1600" b="1" i="0" u="none" strike="noStrike" cap="none" normalizeH="0" baseline="0">
                          <a:ln>
                            <a:noFill/>
                          </a:ln>
                          <a:solidFill>
                            <a:schemeClr val="tx1"/>
                          </a:solidFill>
                          <a:effectLst/>
                          <a:latin typeface="Calibri" pitchFamily="34" charset="0"/>
                          <a:ea typeface="Calibri" pitchFamily="34" charset="0"/>
                          <a:cs typeface="Times New Roman" pitchFamily="18" charset="0"/>
                        </a:rPr>
                        <a:t>Kuruluşları</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79438">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İstihdam (2 kişi)</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75</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Emsal Brüt</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altLang="tr-TR"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Ücret</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chemeClr val="tx1"/>
                          </a:solidFill>
                          <a:effectLst/>
                          <a:latin typeface="Calibri" pitchFamily="34" charset="0"/>
                          <a:ea typeface="Calibri" pitchFamily="34" charset="0"/>
                          <a:cs typeface="Times New Roman" pitchFamily="18" charset="0"/>
                        </a:rPr>
                        <a:t>2 kişi; Proje Süresince</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İşbirliği</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altLang="tr-TR"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Kuruluşları</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79438">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Bireysel Danışmanlık</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70</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chemeClr val="tx1"/>
                          </a:solidFill>
                          <a:effectLst/>
                          <a:latin typeface="Calibri" pitchFamily="34" charset="0"/>
                          <a:ea typeface="Calibri" pitchFamily="34" charset="0"/>
                          <a:cs typeface="Times New Roman" pitchFamily="18" charset="0"/>
                        </a:rPr>
                        <a:t>50.000$ / yıl</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3 Yıl</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Şirketler</a:t>
                      </a:r>
                    </a:p>
                  </a:txBody>
                  <a:tcPr marL="91441" marR="91441" marT="45727" marB="4572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5" name="Slayt Numarası Yer Tutucusu 4"/>
          <p:cNvSpPr txBox="1">
            <a:spLocks noGrp="1"/>
          </p:cNvSpPr>
          <p:nvPr/>
        </p:nvSpPr>
        <p:spPr>
          <a:xfrm>
            <a:off x="8429625" y="6524625"/>
            <a:ext cx="571500" cy="252413"/>
          </a:xfrm>
          <a:prstGeom prst="rect">
            <a:avLst/>
          </a:prstGeom>
          <a:noFill/>
        </p:spPr>
        <p:txBody>
          <a:bodyPr/>
          <a:lstStyle>
            <a:lvl1pPr defTabSz="457200">
              <a:defRPr sz="3200">
                <a:solidFill>
                  <a:schemeClr val="tx1"/>
                </a:solidFill>
                <a:latin typeface="Calibri" pitchFamily="34" charset="0"/>
              </a:defRPr>
            </a:lvl1pPr>
            <a:lvl2pPr defTabSz="457200">
              <a:defRPr sz="2800">
                <a:solidFill>
                  <a:schemeClr val="tx1"/>
                </a:solidFill>
                <a:latin typeface="Calibri" pitchFamily="34" charset="0"/>
              </a:defRPr>
            </a:lvl2pPr>
            <a:lvl3pPr defTabSz="457200">
              <a:defRPr sz="2400">
                <a:solidFill>
                  <a:schemeClr val="tx1"/>
                </a:solidFill>
                <a:latin typeface="Calibri" pitchFamily="34" charset="0"/>
              </a:defRPr>
            </a:lvl3pPr>
            <a:lvl4pPr defTabSz="457200">
              <a:defRPr sz="2000">
                <a:solidFill>
                  <a:schemeClr val="tx1"/>
                </a:solidFill>
                <a:latin typeface="Calibri" pitchFamily="34" charset="0"/>
              </a:defRPr>
            </a:lvl4pPr>
            <a:lvl5pPr defTabSz="457200">
              <a:defRPr sz="2000">
                <a:solidFill>
                  <a:schemeClr val="tx1"/>
                </a:solidFill>
                <a:latin typeface="Calibri" pitchFamily="34" charset="0"/>
              </a:defRPr>
            </a:lvl5pPr>
            <a:lvl6pPr defTabSz="457200" eaLnBrk="0" fontAlgn="base" hangingPunct="0">
              <a:spcAft>
                <a:spcPct val="0"/>
              </a:spcAft>
              <a:buChar char="»"/>
              <a:defRPr sz="2000">
                <a:solidFill>
                  <a:schemeClr val="tx1"/>
                </a:solidFill>
                <a:latin typeface="Calibri" pitchFamily="34" charset="0"/>
              </a:defRPr>
            </a:lvl6pPr>
            <a:lvl7pPr defTabSz="457200" eaLnBrk="0" fontAlgn="base" hangingPunct="0">
              <a:spcAft>
                <a:spcPct val="0"/>
              </a:spcAft>
              <a:buChar char="»"/>
              <a:defRPr sz="2000">
                <a:solidFill>
                  <a:schemeClr val="tx1"/>
                </a:solidFill>
                <a:latin typeface="Calibri" pitchFamily="34" charset="0"/>
              </a:defRPr>
            </a:lvl7pPr>
            <a:lvl8pPr defTabSz="457200" eaLnBrk="0" fontAlgn="base" hangingPunct="0">
              <a:spcAft>
                <a:spcPct val="0"/>
              </a:spcAft>
              <a:buChar char="»"/>
              <a:defRPr sz="2000">
                <a:solidFill>
                  <a:schemeClr val="tx1"/>
                </a:solidFill>
                <a:latin typeface="Calibri" pitchFamily="34" charset="0"/>
              </a:defRPr>
            </a:lvl8pPr>
            <a:lvl9pPr defTabSz="457200" eaLnBrk="0" fontAlgn="base" hangingPunct="0">
              <a:spcAft>
                <a:spcPct val="0"/>
              </a:spcAft>
              <a:buChar char="»"/>
              <a:defRPr sz="2000">
                <a:solidFill>
                  <a:schemeClr val="tx1"/>
                </a:solidFill>
                <a:latin typeface="Calibri" pitchFamily="34" charset="0"/>
              </a:defRPr>
            </a:lvl9pPr>
          </a:lstStyle>
          <a:p>
            <a:pPr algn="ctr" eaLnBrk="1" hangingPunct="1">
              <a:defRPr/>
            </a:pPr>
            <a:fld id="{ECBEEB0B-3EAF-44F7-8FD2-27A6863D9FE5}" type="slidenum">
              <a:rPr lang="en-US" altLang="tr-TR" sz="1600" smtClean="0">
                <a:solidFill>
                  <a:srgbClr val="D9D9D9"/>
                </a:solidFill>
                <a:effectLst>
                  <a:outerShdw blurRad="38100" dist="38100" dir="2700000" algn="tl">
                    <a:srgbClr val="000000"/>
                  </a:outerShdw>
                </a:effectLst>
                <a:cs typeface="Arial" pitchFamily="34" charset="0"/>
              </a:rPr>
              <a:pPr algn="ctr" eaLnBrk="1" hangingPunct="1">
                <a:defRPr/>
              </a:pPr>
              <a:t>16</a:t>
            </a:fld>
            <a:endParaRPr lang="en-US" altLang="tr-TR" sz="1600">
              <a:solidFill>
                <a:srgbClr val="D9D9D9"/>
              </a:solidFill>
              <a:effectLst>
                <a:outerShdw blurRad="38100" dist="38100" dir="2700000" algn="tl">
                  <a:srgbClr val="000000"/>
                </a:outerShdw>
              </a:effectLst>
              <a:cs typeface="Arial" pitchFamily="34" charset="0"/>
            </a:endParaRPr>
          </a:p>
        </p:txBody>
      </p:sp>
      <p:sp>
        <p:nvSpPr>
          <p:cNvPr id="8" name="Metin kutusu 7"/>
          <p:cNvSpPr txBox="1"/>
          <p:nvPr/>
        </p:nvSpPr>
        <p:spPr>
          <a:xfrm>
            <a:off x="1042988" y="228600"/>
            <a:ext cx="7604125" cy="708025"/>
          </a:xfrm>
          <a:prstGeom prst="rect">
            <a:avLst/>
          </a:prstGeom>
          <a:noFill/>
        </p:spPr>
        <p:txBody>
          <a:bodyPr>
            <a:spAutoFit/>
          </a:bodyPr>
          <a:lstStyle/>
          <a:p>
            <a:pPr algn="ctr">
              <a:defRPr/>
            </a:pPr>
            <a:r>
              <a:rPr lang="tr-TR" sz="4000" b="1" dirty="0">
                <a:solidFill>
                  <a:schemeClr val="bg1"/>
                </a:solidFill>
                <a:latin typeface="+mj-lt"/>
              </a:rPr>
              <a:t>UR-GE DESTEĞİ</a:t>
            </a:r>
          </a:p>
        </p:txBody>
      </p:sp>
      <p:sp>
        <p:nvSpPr>
          <p:cNvPr id="7"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a:t>Ticaret Bakanlığı-İhracat Genel Müdürlüğü</a:t>
            </a:r>
          </a:p>
        </p:txBody>
      </p:sp>
      <p:pic>
        <p:nvPicPr>
          <p:cNvPr id="6"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n İki Kenarlı 7"/>
          <p:cNvSpPr/>
          <p:nvPr/>
        </p:nvSpPr>
        <p:spPr>
          <a:xfrm>
            <a:off x="7978775" y="382588"/>
            <a:ext cx="593725" cy="461962"/>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4400" dirty="0"/>
              <a:t>2</a:t>
            </a:r>
          </a:p>
        </p:txBody>
      </p:sp>
      <p:sp>
        <p:nvSpPr>
          <p:cNvPr id="9" name="Yuvarlatılmış Dikdörtgen 8"/>
          <p:cNvSpPr/>
          <p:nvPr/>
        </p:nvSpPr>
        <p:spPr>
          <a:xfrm>
            <a:off x="577850" y="1949450"/>
            <a:ext cx="7994650" cy="34401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5400" dirty="0"/>
              <a:t>PAZARA GİRİŞ BELGELERİNİN DESTEKLENMESİ</a:t>
            </a:r>
          </a:p>
        </p:txBody>
      </p:sp>
      <p:sp>
        <p:nvSpPr>
          <p:cNvPr id="4" name="Slayt Numarası Yer Tutucusu 3"/>
          <p:cNvSpPr txBox="1">
            <a:spLocks/>
          </p:cNvSpPr>
          <p:nvPr/>
        </p:nvSpPr>
        <p:spPr>
          <a:xfrm>
            <a:off x="8429625" y="6553200"/>
            <a:ext cx="571500" cy="252413"/>
          </a:xfrm>
          <a:prstGeom prst="rect">
            <a:avLst/>
          </a:prstGeom>
        </p:spPr>
        <p:txBody>
          <a:bodyPr/>
          <a:lstStyle>
            <a:defPPr>
              <a:defRPr lang="tr-TR"/>
            </a:defPPr>
            <a:lvl1pPr algn="ctr" rtl="0" eaLnBrk="0" fontAlgn="base" hangingPunct="0">
              <a:spcBef>
                <a:spcPct val="0"/>
              </a:spcBef>
              <a:spcAft>
                <a:spcPct val="0"/>
              </a:spcAft>
              <a:defRPr sz="1200" kern="1200">
                <a:solidFill>
                  <a:prstClr val="white">
                    <a:lumMod val="85000"/>
                  </a:prstClr>
                </a:solidFill>
                <a:effectLst>
                  <a:outerShdw blurRad="38100" dist="38100" dir="2700000" algn="tl">
                    <a:srgbClr val="000000">
                      <a:alpha val="43137"/>
                    </a:srgbClr>
                  </a:outerShdw>
                </a:effectLst>
                <a:latin typeface="Calibri"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fld id="{3C5A7D2A-A6CC-491E-9572-17D0D067E594}" type="slidenum">
              <a:rPr lang="en-US" altLang="tr-TR" smtClean="0"/>
              <a:pPr defTabSz="914400">
                <a:defRPr/>
              </a:pPr>
              <a:t>17</a:t>
            </a:fld>
            <a:endParaRPr lang="en-US" altLang="tr-TR" dirty="0"/>
          </a:p>
        </p:txBody>
      </p:sp>
      <p:sp>
        <p:nvSpPr>
          <p:cNvPr id="6"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a:t>Ticaret Bakanlığı-İhracat Genel Müdürlüğü</a:t>
            </a:r>
          </a:p>
        </p:txBody>
      </p:sp>
      <p:pic>
        <p:nvPicPr>
          <p:cNvPr id="7"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p:cNvSpPr>
          <p:nvPr/>
        </p:nvSpPr>
        <p:spPr bwMode="auto">
          <a:xfrm>
            <a:off x="857250" y="376093"/>
            <a:ext cx="8185150" cy="396875"/>
          </a:xfrm>
          <a:prstGeom prst="rect">
            <a:avLst/>
          </a:prstGeom>
          <a:noFill/>
          <a:ln w="9525">
            <a:noFill/>
            <a:miter lim="800000"/>
            <a:headEnd/>
            <a:tailEnd/>
          </a:ln>
        </p:spPr>
        <p:txBody>
          <a:bodyPr anchor="ctr"/>
          <a:lstStyle/>
          <a:p>
            <a:pPr algn="r" defTabSz="914400">
              <a:defRPr/>
            </a:pPr>
            <a:r>
              <a:rPr lang="tr-TR" sz="3200" b="1" dirty="0">
                <a:solidFill>
                  <a:schemeClr val="bg1"/>
                </a:solidFill>
                <a:effectLst>
                  <a:outerShdw blurRad="38100" dist="38100" dir="2700000" algn="tl">
                    <a:srgbClr val="000000">
                      <a:alpha val="43137"/>
                    </a:srgbClr>
                  </a:outerShdw>
                </a:effectLst>
                <a:latin typeface="+mj-lt"/>
              </a:rPr>
              <a:t>PAZARA GİRİŞ BELGELERİNİN DESTEKLENMESİ</a:t>
            </a:r>
          </a:p>
        </p:txBody>
      </p:sp>
      <p:sp>
        <p:nvSpPr>
          <p:cNvPr id="21511" name="Text Box 7"/>
          <p:cNvSpPr txBox="1">
            <a:spLocks noChangeArrowheads="1"/>
          </p:cNvSpPr>
          <p:nvPr/>
        </p:nvSpPr>
        <p:spPr bwMode="auto">
          <a:xfrm>
            <a:off x="3451225" y="1412875"/>
            <a:ext cx="5187950" cy="1200150"/>
          </a:xfrm>
          <a:prstGeom prst="rect">
            <a:avLst/>
          </a:prstGeom>
          <a:noFill/>
          <a:ln>
            <a:noFill/>
          </a:ln>
          <a:effectLst/>
        </p:spPr>
        <p:txBody>
          <a:bodyPr>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eaLnBrk="0" hangingPunct="0">
              <a:defRPr>
                <a:solidFill>
                  <a:schemeClr val="tx1"/>
                </a:solidFill>
                <a:latin typeface="Arial" charset="0"/>
                <a:cs typeface="Arial" charset="0"/>
              </a:defRPr>
            </a:lvl3pPr>
            <a:lvl4pPr eaLnBrk="0" hangingPunct="0">
              <a:defRPr>
                <a:solidFill>
                  <a:schemeClr val="tx1"/>
                </a:solidFill>
                <a:latin typeface="Arial" charset="0"/>
                <a:cs typeface="Arial" charset="0"/>
              </a:defRPr>
            </a:lvl4pPr>
            <a:lvl5pPr eaLnBrk="0" hangingPunct="0">
              <a:defRPr>
                <a:solidFill>
                  <a:schemeClr val="tx1"/>
                </a:solidFill>
                <a:latin typeface="Arial" charset="0"/>
                <a:cs typeface="Arial" charset="0"/>
              </a:defRPr>
            </a:lvl5pPr>
            <a:lvl6pPr eaLnBrk="0" fontAlgn="base" hangingPunct="0">
              <a:spcBef>
                <a:spcPct val="0"/>
              </a:spcBef>
              <a:spcAft>
                <a:spcPct val="0"/>
              </a:spcAft>
              <a:defRPr>
                <a:solidFill>
                  <a:schemeClr val="tx1"/>
                </a:solidFill>
                <a:latin typeface="Arial" charset="0"/>
                <a:cs typeface="Arial" charset="0"/>
              </a:defRPr>
            </a:lvl6pPr>
            <a:lvl7pPr eaLnBrk="0" fontAlgn="base" hangingPunct="0">
              <a:spcBef>
                <a:spcPct val="0"/>
              </a:spcBef>
              <a:spcAft>
                <a:spcPct val="0"/>
              </a:spcAft>
              <a:defRPr>
                <a:solidFill>
                  <a:schemeClr val="tx1"/>
                </a:solidFill>
                <a:latin typeface="Arial" charset="0"/>
                <a:cs typeface="Arial" charset="0"/>
              </a:defRPr>
            </a:lvl7pPr>
            <a:lvl8pPr eaLnBrk="0" fontAlgn="base" hangingPunct="0">
              <a:spcBef>
                <a:spcPct val="0"/>
              </a:spcBef>
              <a:spcAft>
                <a:spcPct val="0"/>
              </a:spcAft>
              <a:defRPr>
                <a:solidFill>
                  <a:schemeClr val="tx1"/>
                </a:solidFill>
                <a:latin typeface="Arial" charset="0"/>
                <a:cs typeface="Arial" charset="0"/>
              </a:defRPr>
            </a:lvl8pPr>
            <a:lvl9pPr eaLnBrk="0" fontAlgn="base" hangingPunct="0">
              <a:spcBef>
                <a:spcPct val="0"/>
              </a:spcBef>
              <a:spcAft>
                <a:spcPct val="0"/>
              </a:spcAft>
              <a:defRPr>
                <a:solidFill>
                  <a:schemeClr val="tx1"/>
                </a:solidFill>
                <a:latin typeface="Arial" charset="0"/>
                <a:cs typeface="Arial" charset="0"/>
              </a:defRPr>
            </a:lvl9pPr>
          </a:lstStyle>
          <a:p>
            <a:pPr algn="just" defTabSz="914400" eaLnBrk="1" hangingPunct="1">
              <a:defRPr/>
            </a:pPr>
            <a:r>
              <a:rPr lang="tr-TR" sz="2400" b="1" dirty="0">
                <a:latin typeface="+mn-lt"/>
              </a:rPr>
              <a:t>2014/8 sayılı Pazara Giriş Belgelerinin Desteklenmesine İlişkin Karar</a:t>
            </a:r>
          </a:p>
          <a:p>
            <a:pPr defTabSz="914400" eaLnBrk="1" hangingPunct="1">
              <a:defRPr/>
            </a:pPr>
            <a:r>
              <a:rPr lang="tr-TR" sz="2400" b="1" dirty="0">
                <a:latin typeface="+mn-lt"/>
              </a:rPr>
              <a:t>	</a:t>
            </a:r>
          </a:p>
        </p:txBody>
      </p:sp>
      <p:sp>
        <p:nvSpPr>
          <p:cNvPr id="21514" name="Text Box 10"/>
          <p:cNvSpPr txBox="1">
            <a:spLocks noChangeArrowheads="1"/>
          </p:cNvSpPr>
          <p:nvPr/>
        </p:nvSpPr>
        <p:spPr bwMode="auto">
          <a:xfrm>
            <a:off x="342900" y="3435350"/>
            <a:ext cx="2755900" cy="492125"/>
          </a:xfrm>
          <a:prstGeom prst="rect">
            <a:avLst/>
          </a:prstGeom>
          <a:noFill/>
          <a:ln>
            <a:noFill/>
          </a:ln>
          <a:effectLst/>
        </p:spPr>
        <p:txBody>
          <a:bodyPr>
            <a:spAutoFit/>
          </a:bodyPr>
          <a:lstStyle/>
          <a:p>
            <a:pPr>
              <a:defRPr/>
            </a:pPr>
            <a:r>
              <a:rPr lang="tr-TR" sz="2600" b="1" dirty="0">
                <a:latin typeface="+mn-lt"/>
              </a:rPr>
              <a:t>AMAÇ</a:t>
            </a:r>
          </a:p>
        </p:txBody>
      </p:sp>
      <p:sp>
        <p:nvSpPr>
          <p:cNvPr id="27653" name="AutoShape 6"/>
          <p:cNvSpPr>
            <a:spLocks/>
          </p:cNvSpPr>
          <p:nvPr/>
        </p:nvSpPr>
        <p:spPr bwMode="auto">
          <a:xfrm>
            <a:off x="2649538" y="1347788"/>
            <a:ext cx="360362"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21516" name="Text Box 12"/>
          <p:cNvSpPr txBox="1">
            <a:spLocks noChangeArrowheads="1"/>
          </p:cNvSpPr>
          <p:nvPr/>
        </p:nvSpPr>
        <p:spPr bwMode="auto">
          <a:xfrm>
            <a:off x="342900" y="1662113"/>
            <a:ext cx="2619375" cy="492125"/>
          </a:xfrm>
          <a:prstGeom prst="rect">
            <a:avLst/>
          </a:prstGeom>
          <a:noFill/>
          <a:ln>
            <a:noFill/>
          </a:ln>
          <a:effectLst/>
        </p:spPr>
        <p:txBody>
          <a:bodyPr>
            <a:spAutoFit/>
          </a:bodyPr>
          <a:lstStyle/>
          <a:p>
            <a:pPr>
              <a:defRPr/>
            </a:pPr>
            <a:r>
              <a:rPr lang="tr-TR" sz="2600" b="1" dirty="0">
                <a:latin typeface="+mn-lt"/>
              </a:rPr>
              <a:t>MEVZUAT</a:t>
            </a:r>
            <a:endParaRPr lang="tr-TR" sz="2600" dirty="0">
              <a:latin typeface="+mn-lt"/>
            </a:endParaRPr>
          </a:p>
        </p:txBody>
      </p:sp>
      <p:sp>
        <p:nvSpPr>
          <p:cNvPr id="21517" name="Text Box 13"/>
          <p:cNvSpPr txBox="1">
            <a:spLocks noChangeArrowheads="1"/>
          </p:cNvSpPr>
          <p:nvPr/>
        </p:nvSpPr>
        <p:spPr bwMode="auto">
          <a:xfrm>
            <a:off x="3533775" y="2751138"/>
            <a:ext cx="5105400" cy="1939925"/>
          </a:xfrm>
          <a:prstGeom prst="rect">
            <a:avLst/>
          </a:prstGeom>
          <a:noFill/>
          <a:ln>
            <a:noFill/>
          </a:ln>
          <a:effectLst/>
        </p:spPr>
        <p:txBody>
          <a:bodyPr>
            <a:spAutoFit/>
          </a:bodyPr>
          <a:lstStyle/>
          <a:p>
            <a:pPr algn="just">
              <a:defRPr/>
            </a:pPr>
            <a:r>
              <a:rPr lang="tr-TR" sz="2400" b="1" dirty="0">
                <a:latin typeface="+mj-lt"/>
              </a:rPr>
              <a:t>Şirketlerin, pazara girişte karşılaştıkları teknik engelleri aşmalarını sağlayan uluslararası nitelikteki belge ve sertifika alımına yönelik harcamalarının desteklenmesi</a:t>
            </a:r>
          </a:p>
        </p:txBody>
      </p:sp>
      <p:sp>
        <p:nvSpPr>
          <p:cNvPr id="27656" name="AutoShape 6"/>
          <p:cNvSpPr>
            <a:spLocks/>
          </p:cNvSpPr>
          <p:nvPr/>
        </p:nvSpPr>
        <p:spPr bwMode="auto">
          <a:xfrm>
            <a:off x="2686050" y="3140075"/>
            <a:ext cx="360363"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27657" name="AutoShape 6"/>
          <p:cNvSpPr>
            <a:spLocks/>
          </p:cNvSpPr>
          <p:nvPr/>
        </p:nvSpPr>
        <p:spPr bwMode="auto">
          <a:xfrm>
            <a:off x="2635250" y="1347788"/>
            <a:ext cx="360363"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12" name="Slayt Numarası Yer Tutucusu 4"/>
          <p:cNvSpPr txBox="1">
            <a:spLocks noGrp="1"/>
          </p:cNvSpPr>
          <p:nvPr/>
        </p:nvSpPr>
        <p:spPr>
          <a:xfrm>
            <a:off x="8429625" y="6524625"/>
            <a:ext cx="571500" cy="252413"/>
          </a:xfrm>
          <a:prstGeom prst="rect">
            <a:avLst/>
          </a:prstGeom>
          <a:noFill/>
        </p:spPr>
        <p:txBody>
          <a:bodyPr/>
          <a:lstStyle>
            <a:lvl1pPr defTabSz="457200">
              <a:defRPr sz="3200">
                <a:solidFill>
                  <a:schemeClr val="tx1"/>
                </a:solidFill>
                <a:latin typeface="Calibri" pitchFamily="34" charset="0"/>
              </a:defRPr>
            </a:lvl1pPr>
            <a:lvl2pPr defTabSz="457200">
              <a:defRPr sz="2800">
                <a:solidFill>
                  <a:schemeClr val="tx1"/>
                </a:solidFill>
                <a:latin typeface="Calibri" pitchFamily="34" charset="0"/>
              </a:defRPr>
            </a:lvl2pPr>
            <a:lvl3pPr defTabSz="457200">
              <a:defRPr sz="2400">
                <a:solidFill>
                  <a:schemeClr val="tx1"/>
                </a:solidFill>
                <a:latin typeface="Calibri" pitchFamily="34" charset="0"/>
              </a:defRPr>
            </a:lvl3pPr>
            <a:lvl4pPr defTabSz="457200">
              <a:defRPr sz="2000">
                <a:solidFill>
                  <a:schemeClr val="tx1"/>
                </a:solidFill>
                <a:latin typeface="Calibri" pitchFamily="34" charset="0"/>
              </a:defRPr>
            </a:lvl4pPr>
            <a:lvl5pPr defTabSz="457200">
              <a:defRPr sz="2000">
                <a:solidFill>
                  <a:schemeClr val="tx1"/>
                </a:solidFill>
                <a:latin typeface="Calibri" pitchFamily="34" charset="0"/>
              </a:defRPr>
            </a:lvl5pPr>
            <a:lvl6pPr defTabSz="457200" eaLnBrk="0" fontAlgn="base" hangingPunct="0">
              <a:spcAft>
                <a:spcPct val="0"/>
              </a:spcAft>
              <a:buChar char="»"/>
              <a:defRPr sz="2000">
                <a:solidFill>
                  <a:schemeClr val="tx1"/>
                </a:solidFill>
                <a:latin typeface="Calibri" pitchFamily="34" charset="0"/>
              </a:defRPr>
            </a:lvl6pPr>
            <a:lvl7pPr defTabSz="457200" eaLnBrk="0" fontAlgn="base" hangingPunct="0">
              <a:spcAft>
                <a:spcPct val="0"/>
              </a:spcAft>
              <a:buChar char="»"/>
              <a:defRPr sz="2000">
                <a:solidFill>
                  <a:schemeClr val="tx1"/>
                </a:solidFill>
                <a:latin typeface="Calibri" pitchFamily="34" charset="0"/>
              </a:defRPr>
            </a:lvl7pPr>
            <a:lvl8pPr defTabSz="457200" eaLnBrk="0" fontAlgn="base" hangingPunct="0">
              <a:spcAft>
                <a:spcPct val="0"/>
              </a:spcAft>
              <a:buChar char="»"/>
              <a:defRPr sz="2000">
                <a:solidFill>
                  <a:schemeClr val="tx1"/>
                </a:solidFill>
                <a:latin typeface="Calibri" pitchFamily="34" charset="0"/>
              </a:defRPr>
            </a:lvl8pPr>
            <a:lvl9pPr defTabSz="457200" eaLnBrk="0" fontAlgn="base" hangingPunct="0">
              <a:spcAft>
                <a:spcPct val="0"/>
              </a:spcAft>
              <a:buChar char="»"/>
              <a:defRPr sz="2000">
                <a:solidFill>
                  <a:schemeClr val="tx1"/>
                </a:solidFill>
                <a:latin typeface="Calibri" pitchFamily="34" charset="0"/>
              </a:defRPr>
            </a:lvl9pPr>
          </a:lstStyle>
          <a:p>
            <a:pPr algn="ctr" eaLnBrk="1" hangingPunct="1">
              <a:defRPr/>
            </a:pPr>
            <a:fld id="{1E4FF517-8C21-4DEB-81F4-86C252DA58AD}" type="slidenum">
              <a:rPr lang="en-US" altLang="tr-TR" sz="1600" smtClean="0">
                <a:solidFill>
                  <a:srgbClr val="D9D9D9"/>
                </a:solidFill>
                <a:effectLst>
                  <a:outerShdw blurRad="38100" dist="38100" dir="2700000" algn="tl">
                    <a:srgbClr val="000000"/>
                  </a:outerShdw>
                </a:effectLst>
                <a:cs typeface="Arial" pitchFamily="34" charset="0"/>
              </a:rPr>
              <a:pPr algn="ctr" eaLnBrk="1" hangingPunct="1">
                <a:defRPr/>
              </a:pPr>
              <a:t>18</a:t>
            </a:fld>
            <a:endParaRPr lang="en-US" altLang="tr-TR" sz="1600">
              <a:solidFill>
                <a:srgbClr val="D9D9D9"/>
              </a:solidFill>
              <a:effectLst>
                <a:outerShdw blurRad="38100" dist="38100" dir="2700000" algn="tl">
                  <a:srgbClr val="000000"/>
                </a:outerShdw>
              </a:effectLst>
              <a:cs typeface="Arial" pitchFamily="34" charset="0"/>
            </a:endParaRPr>
          </a:p>
        </p:txBody>
      </p:sp>
      <p:sp>
        <p:nvSpPr>
          <p:cNvPr id="27660" name="AutoShape 6"/>
          <p:cNvSpPr>
            <a:spLocks/>
          </p:cNvSpPr>
          <p:nvPr/>
        </p:nvSpPr>
        <p:spPr bwMode="auto">
          <a:xfrm>
            <a:off x="2713038" y="4897438"/>
            <a:ext cx="360362"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14" name="Text Box 10"/>
          <p:cNvSpPr txBox="1">
            <a:spLocks noChangeArrowheads="1"/>
          </p:cNvSpPr>
          <p:nvPr/>
        </p:nvSpPr>
        <p:spPr bwMode="auto">
          <a:xfrm>
            <a:off x="342900" y="5192713"/>
            <a:ext cx="2755900" cy="492125"/>
          </a:xfrm>
          <a:prstGeom prst="rect">
            <a:avLst/>
          </a:prstGeom>
          <a:noFill/>
          <a:ln>
            <a:noFill/>
          </a:ln>
          <a:effectLst/>
        </p:spPr>
        <p:txBody>
          <a:bodyPr>
            <a:spAutoFit/>
          </a:bodyPr>
          <a:lstStyle/>
          <a:p>
            <a:pPr>
              <a:defRPr/>
            </a:pPr>
            <a:r>
              <a:rPr lang="tr-TR" sz="2600" b="1" dirty="0">
                <a:latin typeface="+mn-lt"/>
              </a:rPr>
              <a:t>KAPSAM</a:t>
            </a:r>
          </a:p>
        </p:txBody>
      </p:sp>
      <p:sp>
        <p:nvSpPr>
          <p:cNvPr id="15" name="Text Box 13"/>
          <p:cNvSpPr txBox="1">
            <a:spLocks noChangeArrowheads="1"/>
          </p:cNvSpPr>
          <p:nvPr/>
        </p:nvSpPr>
        <p:spPr bwMode="auto">
          <a:xfrm>
            <a:off x="3533775" y="4781550"/>
            <a:ext cx="5105400" cy="831850"/>
          </a:xfrm>
          <a:prstGeom prst="rect">
            <a:avLst/>
          </a:prstGeom>
          <a:noFill/>
          <a:ln>
            <a:noFill/>
          </a:ln>
          <a:effectLst/>
        </p:spPr>
        <p:txBody>
          <a:bodyPr>
            <a:spAutoFit/>
          </a:bodyPr>
          <a:lstStyle/>
          <a:p>
            <a:pPr marL="342900" indent="-342900" algn="just">
              <a:buFontTx/>
              <a:buChar char="-"/>
              <a:defRPr/>
            </a:pPr>
            <a:endParaRPr lang="tr-TR" sz="2400" b="1" dirty="0">
              <a:latin typeface="+mn-lt"/>
            </a:endParaRPr>
          </a:p>
          <a:p>
            <a:pPr algn="just">
              <a:defRPr/>
            </a:pPr>
            <a:r>
              <a:rPr lang="tr-TR" sz="2400" b="1" dirty="0">
                <a:latin typeface="+mn-lt"/>
              </a:rPr>
              <a:t>Şirketler</a:t>
            </a:r>
          </a:p>
        </p:txBody>
      </p:sp>
      <p:sp>
        <p:nvSpPr>
          <p:cNvPr id="27663" name="AutoShape 6"/>
          <p:cNvSpPr>
            <a:spLocks/>
          </p:cNvSpPr>
          <p:nvPr/>
        </p:nvSpPr>
        <p:spPr bwMode="auto">
          <a:xfrm>
            <a:off x="2686050" y="4897438"/>
            <a:ext cx="360363"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16"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a:t>Ticaret Bakanlığı-İhracat Genel Müdürlüğü</a:t>
            </a:r>
          </a:p>
        </p:txBody>
      </p:sp>
      <p:pic>
        <p:nvPicPr>
          <p:cNvPr id="17"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Line 5"/>
          <p:cNvSpPr>
            <a:spLocks noChangeShapeType="1"/>
          </p:cNvSpPr>
          <p:nvPr/>
        </p:nvSpPr>
        <p:spPr bwMode="gray">
          <a:xfrm>
            <a:off x="2239124" y="2240757"/>
            <a:ext cx="0" cy="2917031"/>
          </a:xfrm>
          <a:prstGeom prst="line">
            <a:avLst/>
          </a:prstGeom>
          <a:noFill/>
          <a:ln w="19050" cmpd="sng">
            <a:solidFill>
              <a:srgbClr val="990000"/>
            </a:solidFill>
            <a:round/>
            <a:headEnd/>
            <a:tailEnd/>
          </a:ln>
          <a:extLst>
            <a:ext uri="{909E8E84-426E-40dd-AFC4-6F175D3DCCD1}">
              <a14:hiddenFill xmlns="" xmlns:a14="http://schemas.microsoft.com/office/drawing/2010/main">
                <a:noFill/>
              </a14:hiddenFill>
            </a:ext>
          </a:extLst>
        </p:spPr>
        <p:txBody>
          <a:bodyPr/>
          <a:lstStyle/>
          <a:p>
            <a:endParaRPr lang="tr-TR">
              <a:solidFill>
                <a:prstClr val="black"/>
              </a:solidFill>
            </a:endParaRPr>
          </a:p>
        </p:txBody>
      </p:sp>
      <p:sp>
        <p:nvSpPr>
          <p:cNvPr id="9" name="Metin kutusu 8"/>
          <p:cNvSpPr txBox="1"/>
          <p:nvPr/>
        </p:nvSpPr>
        <p:spPr>
          <a:xfrm>
            <a:off x="372305" y="3078748"/>
            <a:ext cx="1566174" cy="923330"/>
          </a:xfrm>
          <a:prstGeom prst="rect">
            <a:avLst/>
          </a:prstGeom>
          <a:noFill/>
        </p:spPr>
        <p:txBody>
          <a:bodyPr wrap="square" rtlCol="0" anchor="ctr">
            <a:spAutoFit/>
          </a:bodyPr>
          <a:lstStyle/>
          <a:p>
            <a:r>
              <a:rPr lang="tr-TR" b="1" dirty="0">
                <a:solidFill>
                  <a:srgbClr val="990000"/>
                </a:solidFill>
                <a:effectLst>
                  <a:outerShdw blurRad="38100" dist="38100" dir="2700000" algn="tl">
                    <a:srgbClr val="000000">
                      <a:alpha val="43137"/>
                    </a:srgbClr>
                  </a:outerShdw>
                </a:effectLst>
                <a:latin typeface="+mj-lt"/>
              </a:rPr>
              <a:t>PAZARA GİRİŞ BELGELERİ DESTEĞİ</a:t>
            </a:r>
          </a:p>
        </p:txBody>
      </p:sp>
      <p:sp>
        <p:nvSpPr>
          <p:cNvPr id="10" name="Metin kutusu 9"/>
          <p:cNvSpPr txBox="1"/>
          <p:nvPr/>
        </p:nvSpPr>
        <p:spPr>
          <a:xfrm>
            <a:off x="2539770" y="970125"/>
            <a:ext cx="6309261" cy="5832366"/>
          </a:xfrm>
          <a:prstGeom prst="rect">
            <a:avLst/>
          </a:prstGeom>
          <a:noFill/>
        </p:spPr>
        <p:txBody>
          <a:bodyPr wrap="square" rtlCol="0" anchor="ctr">
            <a:spAutoFit/>
          </a:bodyPr>
          <a:lstStyle/>
          <a:p>
            <a:pPr>
              <a:lnSpc>
                <a:spcPct val="150000"/>
              </a:lnSpc>
              <a:buClr>
                <a:srgbClr val="990000"/>
              </a:buClr>
            </a:pPr>
            <a:endParaRPr lang="tr-TR" b="1" dirty="0">
              <a:solidFill>
                <a:srgbClr val="990000"/>
              </a:solidFill>
            </a:endParaRPr>
          </a:p>
          <a:p>
            <a:pPr algn="just">
              <a:lnSpc>
                <a:spcPct val="150000"/>
              </a:lnSpc>
              <a:buClr>
                <a:srgbClr val="990000"/>
              </a:buClr>
            </a:pPr>
            <a:r>
              <a:rPr lang="tr-TR" sz="2000" b="1" dirty="0">
                <a:solidFill>
                  <a:srgbClr val="990000"/>
                </a:solidFill>
                <a:latin typeface="+mn-lt"/>
              </a:rPr>
              <a:t>Hedef Grup</a:t>
            </a:r>
          </a:p>
          <a:p>
            <a:pPr marL="214313" indent="-214313" algn="just">
              <a:lnSpc>
                <a:spcPct val="150000"/>
              </a:lnSpc>
              <a:buClr>
                <a:srgbClr val="990000"/>
              </a:buClr>
              <a:buFont typeface="Arial" pitchFamily="34" charset="0"/>
              <a:buChar char="•"/>
              <a:defRPr/>
            </a:pPr>
            <a:r>
              <a:rPr lang="tr-TR" sz="2000" b="1" dirty="0">
                <a:solidFill>
                  <a:srgbClr val="475A8C"/>
                </a:solidFill>
                <a:latin typeface="+mn-lt"/>
              </a:rPr>
              <a:t>Sınai / Ticari şirketler</a:t>
            </a:r>
          </a:p>
          <a:p>
            <a:pPr algn="just">
              <a:lnSpc>
                <a:spcPct val="150000"/>
              </a:lnSpc>
              <a:defRPr/>
            </a:pPr>
            <a:r>
              <a:rPr lang="tr-TR" sz="2000" b="1" dirty="0">
                <a:solidFill>
                  <a:srgbClr val="990000"/>
                </a:solidFill>
                <a:latin typeface="+mn-lt"/>
              </a:rPr>
              <a:t>Desteklenen Faaliyetler</a:t>
            </a:r>
          </a:p>
          <a:p>
            <a:pPr marL="257175" lvl="2" indent="-257175" algn="just">
              <a:buClr>
                <a:srgbClr val="990000"/>
              </a:buClr>
              <a:buFont typeface="Arial" pitchFamily="34" charset="0"/>
              <a:buChar char="•"/>
            </a:pPr>
            <a:r>
              <a:rPr lang="tr-TR" sz="2000" b="1" dirty="0">
                <a:solidFill>
                  <a:srgbClr val="475A8C"/>
                </a:solidFill>
                <a:latin typeface="+mn-lt"/>
              </a:rPr>
              <a:t>Akredite edilmiş kurum ve/veya kuruluşlardan alınacak </a:t>
            </a:r>
            <a:r>
              <a:rPr lang="de-DE" sz="2000" b="1" dirty="0">
                <a:solidFill>
                  <a:srgbClr val="475A8C"/>
                </a:solidFill>
                <a:latin typeface="+mn-lt"/>
              </a:rPr>
              <a:t> </a:t>
            </a:r>
            <a:r>
              <a:rPr lang="tr-TR" sz="2000" b="1" dirty="0">
                <a:solidFill>
                  <a:srgbClr val="475A8C"/>
                </a:solidFill>
                <a:latin typeface="+mn-lt"/>
              </a:rPr>
              <a:t>çevre ve kalite belgeleri, insan can, mal emniyeti ve güvenliğini gösterir işaretler ile test/analiz raporu alma giderleri</a:t>
            </a:r>
          </a:p>
          <a:p>
            <a:pPr marL="257175" lvl="2" indent="-257175" algn="just">
              <a:buClr>
                <a:srgbClr val="990000"/>
              </a:buClr>
              <a:buFont typeface="Arial" pitchFamily="34" charset="0"/>
              <a:buChar char="•"/>
            </a:pPr>
            <a:r>
              <a:rPr lang="tr-TR" sz="2000" b="1" dirty="0">
                <a:solidFill>
                  <a:srgbClr val="475A8C"/>
                </a:solidFill>
                <a:latin typeface="+mn-lt"/>
              </a:rPr>
              <a:t>Tarım ürünlerine ilişkin laboratuvar analizleri ve belgelendirme giderleri</a:t>
            </a:r>
          </a:p>
          <a:p>
            <a:pPr marL="257175" lvl="2" indent="-257175" algn="just">
              <a:buClr>
                <a:srgbClr val="990000"/>
              </a:buClr>
              <a:buFont typeface="Arial" pitchFamily="34" charset="0"/>
              <a:buChar char="•"/>
            </a:pPr>
            <a:endParaRPr lang="tr-TR" sz="2000" b="1" dirty="0">
              <a:solidFill>
                <a:srgbClr val="475A8C"/>
              </a:solidFill>
              <a:latin typeface="+mn-lt"/>
            </a:endParaRPr>
          </a:p>
          <a:p>
            <a:pPr marL="257175" lvl="2" indent="-257175" algn="just">
              <a:buClr>
                <a:srgbClr val="990000"/>
              </a:buClr>
              <a:buFont typeface="Arial" pitchFamily="34" charset="0"/>
              <a:buChar char="•"/>
            </a:pPr>
            <a:r>
              <a:rPr lang="tr-TR" sz="2000" b="1" dirty="0">
                <a:solidFill>
                  <a:srgbClr val="990000"/>
                </a:solidFill>
                <a:latin typeface="+mn-lt"/>
              </a:rPr>
              <a:t>Destek Miktarı : 250.000 USD (Yıllık)</a:t>
            </a:r>
          </a:p>
          <a:p>
            <a:pPr algn="just">
              <a:buClr>
                <a:srgbClr val="990000"/>
              </a:buClr>
            </a:pPr>
            <a:r>
              <a:rPr lang="tr-TR" sz="2000" b="1" dirty="0">
                <a:solidFill>
                  <a:srgbClr val="990000"/>
                </a:solidFill>
                <a:latin typeface="+mn-lt"/>
              </a:rPr>
              <a:t>    </a:t>
            </a:r>
          </a:p>
          <a:p>
            <a:pPr marL="285750" indent="-285750" algn="just">
              <a:buClr>
                <a:srgbClr val="990000"/>
              </a:buClr>
              <a:buFont typeface="Arial" panose="020B0604020202020204" pitchFamily="34" charset="0"/>
              <a:buChar char="•"/>
            </a:pPr>
            <a:r>
              <a:rPr lang="tr-TR" sz="2000" b="1" dirty="0">
                <a:solidFill>
                  <a:srgbClr val="990000"/>
                </a:solidFill>
                <a:latin typeface="+mn-lt"/>
              </a:rPr>
              <a:t>Destek Oranı : % 50 </a:t>
            </a:r>
          </a:p>
          <a:p>
            <a:pPr>
              <a:buClr>
                <a:srgbClr val="990000"/>
              </a:buClr>
            </a:pPr>
            <a:endParaRPr lang="tr-TR" sz="2000" b="1" dirty="0">
              <a:solidFill>
                <a:srgbClr val="475A8C"/>
              </a:solidFill>
              <a:latin typeface="+mn-lt"/>
            </a:endParaRPr>
          </a:p>
          <a:p>
            <a:pPr marL="0" lvl="2">
              <a:buClr>
                <a:srgbClr val="990000"/>
              </a:buClr>
            </a:pPr>
            <a:endParaRPr lang="tr-TR" b="1" dirty="0">
              <a:solidFill>
                <a:srgbClr val="475A8C"/>
              </a:solidFill>
            </a:endParaRPr>
          </a:p>
          <a:p>
            <a:endParaRPr lang="en-US" b="1" dirty="0">
              <a:solidFill>
                <a:srgbClr val="475A8C"/>
              </a:solidFill>
            </a:endParaRPr>
          </a:p>
        </p:txBody>
      </p:sp>
      <p:sp>
        <p:nvSpPr>
          <p:cNvPr id="6" name="Title 2"/>
          <p:cNvSpPr>
            <a:spLocks/>
          </p:cNvSpPr>
          <p:nvPr/>
        </p:nvSpPr>
        <p:spPr bwMode="auto">
          <a:xfrm>
            <a:off x="857250" y="365702"/>
            <a:ext cx="8185150" cy="396875"/>
          </a:xfrm>
          <a:prstGeom prst="rect">
            <a:avLst/>
          </a:prstGeom>
          <a:noFill/>
          <a:ln w="9525">
            <a:noFill/>
            <a:miter lim="800000"/>
            <a:headEnd/>
            <a:tailEnd/>
          </a:ln>
        </p:spPr>
        <p:txBody>
          <a:bodyPr anchor="ctr"/>
          <a:lstStyle/>
          <a:p>
            <a:pPr algn="r" defTabSz="914400">
              <a:defRPr/>
            </a:pPr>
            <a:r>
              <a:rPr lang="tr-TR" sz="3200" b="1" dirty="0">
                <a:solidFill>
                  <a:schemeClr val="bg1"/>
                </a:solidFill>
                <a:effectLst>
                  <a:outerShdw blurRad="38100" dist="38100" dir="2700000" algn="tl">
                    <a:srgbClr val="000000">
                      <a:alpha val="43137"/>
                    </a:srgbClr>
                  </a:outerShdw>
                </a:effectLst>
                <a:latin typeface="+mj-lt"/>
              </a:rPr>
              <a:t>PAZARA GİRİŞ BELGELERİNİN DESTEKLENMESİ</a:t>
            </a:r>
          </a:p>
        </p:txBody>
      </p:sp>
      <p:sp>
        <p:nvSpPr>
          <p:cNvPr id="7" name="Slayt Numarası Yer Tutucusu 3"/>
          <p:cNvSpPr txBox="1">
            <a:spLocks/>
          </p:cNvSpPr>
          <p:nvPr/>
        </p:nvSpPr>
        <p:spPr>
          <a:xfrm>
            <a:off x="8429625" y="6553200"/>
            <a:ext cx="571500" cy="252413"/>
          </a:xfrm>
          <a:prstGeom prst="rect">
            <a:avLst/>
          </a:prstGeom>
        </p:spPr>
        <p:txBody>
          <a:bodyPr/>
          <a:lstStyle>
            <a:defPPr>
              <a:defRPr lang="tr-TR"/>
            </a:defPPr>
            <a:lvl1pPr algn="ctr" rtl="0" eaLnBrk="0" fontAlgn="base" hangingPunct="0">
              <a:spcBef>
                <a:spcPct val="0"/>
              </a:spcBef>
              <a:spcAft>
                <a:spcPct val="0"/>
              </a:spcAft>
              <a:defRPr sz="1200" kern="1200">
                <a:solidFill>
                  <a:prstClr val="white">
                    <a:lumMod val="85000"/>
                  </a:prstClr>
                </a:solidFill>
                <a:effectLst>
                  <a:outerShdw blurRad="38100" dist="38100" dir="2700000" algn="tl">
                    <a:srgbClr val="000000">
                      <a:alpha val="43137"/>
                    </a:srgbClr>
                  </a:outerShdw>
                </a:effectLst>
                <a:latin typeface="Calibri"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fld id="{3C5A7D2A-A6CC-491E-9572-17D0D067E594}" type="slidenum">
              <a:rPr lang="en-US" altLang="tr-TR" smtClean="0"/>
              <a:pPr defTabSz="914400">
                <a:defRPr/>
              </a:pPr>
              <a:t>19</a:t>
            </a:fld>
            <a:endParaRPr lang="en-US" altLang="tr-TR" dirty="0"/>
          </a:p>
        </p:txBody>
      </p:sp>
      <p:sp>
        <p:nvSpPr>
          <p:cNvPr id="11"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a:t>Ticaret Bakanlığı-İhracat Genel Müdürlüğü</a:t>
            </a:r>
          </a:p>
        </p:txBody>
      </p:sp>
      <p:pic>
        <p:nvPicPr>
          <p:cNvPr id="8"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Tree>
    <p:extLst>
      <p:ext uri="{BB962C8B-B14F-4D97-AF65-F5344CB8AC3E}">
        <p14:creationId xmlns:p14="http://schemas.microsoft.com/office/powerpoint/2010/main" val="3629631360"/>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2"/>
          <p:cNvSpPr txBox="1">
            <a:spLocks/>
          </p:cNvSpPr>
          <p:nvPr/>
        </p:nvSpPr>
        <p:spPr bwMode="auto">
          <a:xfrm>
            <a:off x="1143001" y="1081087"/>
            <a:ext cx="6857999" cy="403697"/>
          </a:xfrm>
          <a:prstGeom prst="rect">
            <a:avLst/>
          </a:prstGeom>
          <a:noFill/>
          <a:ln w="9525">
            <a:noFill/>
            <a:miter lim="800000"/>
            <a:headEnd/>
            <a:tailEnd/>
          </a:ln>
        </p:spPr>
        <p:txBody>
          <a:bodyPr anchor="ctr"/>
          <a:lstStyle>
            <a:lvl1pPr defTabSz="457200">
              <a:defRPr sz="2400">
                <a:solidFill>
                  <a:schemeClr val="tx1"/>
                </a:solidFill>
                <a:latin typeface="Calibri" panose="020F0502020204030204" pitchFamily="34" charset="0"/>
                <a:ea typeface="MS PGothic" panose="020B0600070205080204" pitchFamily="34" charset="-128"/>
              </a:defRPr>
            </a:lvl1pPr>
            <a:lvl2pPr marL="742950" indent="-285750" defTabSz="457200">
              <a:defRPr sz="2400">
                <a:solidFill>
                  <a:schemeClr val="tx1"/>
                </a:solidFill>
                <a:latin typeface="Calibri" panose="020F0502020204030204" pitchFamily="34" charset="0"/>
                <a:ea typeface="MS PGothic" panose="020B0600070205080204" pitchFamily="34" charset="-128"/>
              </a:defRPr>
            </a:lvl2pPr>
            <a:lvl3pPr marL="1143000" indent="-228600" defTabSz="457200">
              <a:defRPr sz="2400">
                <a:solidFill>
                  <a:schemeClr val="tx1"/>
                </a:solidFill>
                <a:latin typeface="Calibri" panose="020F0502020204030204" pitchFamily="34" charset="0"/>
                <a:ea typeface="MS PGothic" panose="020B0600070205080204" pitchFamily="34" charset="-128"/>
              </a:defRPr>
            </a:lvl3pPr>
            <a:lvl4pPr marL="1600200" indent="-228600" defTabSz="457200">
              <a:defRPr sz="2400">
                <a:solidFill>
                  <a:schemeClr val="tx1"/>
                </a:solidFill>
                <a:latin typeface="Calibri" panose="020F0502020204030204" pitchFamily="34" charset="0"/>
                <a:ea typeface="MS PGothic" panose="020B0600070205080204" pitchFamily="34" charset="-128"/>
              </a:defRPr>
            </a:lvl4pPr>
            <a:lvl5pPr marL="2057400" indent="-228600" defTabSz="4572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fontAlgn="auto" hangingPunct="1">
              <a:spcBef>
                <a:spcPts val="0"/>
              </a:spcBef>
              <a:spcAft>
                <a:spcPts val="0"/>
              </a:spcAft>
              <a:defRPr/>
            </a:pPr>
            <a:r>
              <a:rPr lang="tr-TR" altLang="tr-TR" b="1" dirty="0">
                <a:solidFill>
                  <a:srgbClr val="C00000"/>
                </a:solidFill>
              </a:rPr>
              <a:t>MEVCUT  DESTEKLER </a:t>
            </a:r>
          </a:p>
        </p:txBody>
      </p:sp>
      <p:sp>
        <p:nvSpPr>
          <p:cNvPr id="23567" name="AutoShape 6"/>
          <p:cNvSpPr>
            <a:spLocks/>
          </p:cNvSpPr>
          <p:nvPr/>
        </p:nvSpPr>
        <p:spPr bwMode="auto">
          <a:xfrm>
            <a:off x="1871700" y="2057568"/>
            <a:ext cx="270272" cy="3045619"/>
          </a:xfrm>
          <a:prstGeom prst="leftBrace">
            <a:avLst>
              <a:gd name="adj1" fmla="val 26656"/>
              <a:gd name="adj2" fmla="val 50000"/>
            </a:avLst>
          </a:prstGeom>
          <a:noFill/>
          <a:ln w="28575">
            <a:solidFill>
              <a:schemeClr val="accent2">
                <a:lumMod val="75000"/>
              </a:schemeClr>
            </a:solidFill>
            <a:round/>
            <a:headEnd/>
            <a:tailEnd type="triangle" w="med" len="med"/>
          </a:ln>
        </p:spPr>
        <p:txBody>
          <a:bodyPr wrap="none" lIns="67866" tIns="33338" rIns="67866" bIns="33338"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defTabSz="685800" eaLnBrk="1" fontAlgn="auto" hangingPunct="1">
              <a:spcBef>
                <a:spcPts val="0"/>
              </a:spcBef>
              <a:spcAft>
                <a:spcPts val="0"/>
              </a:spcAft>
              <a:defRPr/>
            </a:pPr>
            <a:endParaRPr lang="tr-TR" altLang="tr-TR">
              <a:solidFill>
                <a:prstClr val="black"/>
              </a:solidFill>
            </a:endParaRPr>
          </a:p>
        </p:txBody>
      </p:sp>
      <p:sp>
        <p:nvSpPr>
          <p:cNvPr id="38920" name="Rectangle 8"/>
          <p:cNvSpPr>
            <a:spLocks noChangeArrowheads="1"/>
          </p:cNvSpPr>
          <p:nvPr/>
        </p:nvSpPr>
        <p:spPr bwMode="auto">
          <a:xfrm rot="16200000">
            <a:off x="-225921" y="3113578"/>
            <a:ext cx="3517106" cy="8941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685800" eaLnBrk="1" fontAlgn="auto" hangingPunct="1">
              <a:spcBef>
                <a:spcPts val="0"/>
              </a:spcBef>
              <a:spcAft>
                <a:spcPts val="0"/>
              </a:spcAft>
            </a:pPr>
            <a:r>
              <a:rPr lang="tr-TR" altLang="tr-TR" b="1" dirty="0">
                <a:solidFill>
                  <a:prstClr val="black"/>
                </a:solidFill>
                <a:latin typeface="Calibri" panose="020F0502020204030204"/>
              </a:rPr>
              <a:t>İHRACATA YÖNELİK DEVLET YARDIMLARI (DFİF)</a:t>
            </a:r>
            <a:endParaRPr lang="tr-TR" altLang="tr-TR" sz="1200" b="1" dirty="0">
              <a:solidFill>
                <a:prstClr val="black"/>
              </a:solidFill>
              <a:latin typeface="Calibri" panose="020F0502020204030204"/>
            </a:endParaRPr>
          </a:p>
        </p:txBody>
      </p:sp>
      <p:grpSp>
        <p:nvGrpSpPr>
          <p:cNvPr id="3" name="Grup 2"/>
          <p:cNvGrpSpPr/>
          <p:nvPr/>
        </p:nvGrpSpPr>
        <p:grpSpPr>
          <a:xfrm>
            <a:off x="2195737" y="1787170"/>
            <a:ext cx="1696442" cy="2721950"/>
            <a:chOff x="1509286" y="1239894"/>
            <a:chExt cx="2261923" cy="3629266"/>
          </a:xfrm>
        </p:grpSpPr>
        <p:sp>
          <p:nvSpPr>
            <p:cNvPr id="13" name="Rectangle 8"/>
            <p:cNvSpPr>
              <a:spLocks noChangeArrowheads="1"/>
            </p:cNvSpPr>
            <p:nvPr/>
          </p:nvSpPr>
          <p:spPr bwMode="auto">
            <a:xfrm>
              <a:off x="1604963" y="1914822"/>
              <a:ext cx="2063750" cy="2954338"/>
            </a:xfrm>
            <a:prstGeom prst="rect">
              <a:avLst/>
            </a:prstGeom>
            <a:gradFill>
              <a:gsLst>
                <a:gs pos="0">
                  <a:schemeClr val="bg1"/>
                </a:gs>
                <a:gs pos="100000">
                  <a:schemeClr val="accent2">
                    <a:lumMod val="20000"/>
                    <a:lumOff val="80000"/>
                  </a:schemeClr>
                </a:gs>
                <a:gs pos="0">
                  <a:schemeClr val="bg1"/>
                </a:gs>
              </a:gsLst>
            </a:gradFill>
            <a:ln>
              <a:noFill/>
              <a:headEnd/>
              <a:tailEnd/>
            </a:ln>
            <a:effectLst/>
          </p:spPr>
          <p:style>
            <a:lnRef idx="1">
              <a:schemeClr val="accent2"/>
            </a:lnRef>
            <a:fillRef idx="2">
              <a:schemeClr val="accent2"/>
            </a:fillRef>
            <a:effectRef idx="1">
              <a:schemeClr val="accent2"/>
            </a:effectRef>
            <a:fontRef idx="minor">
              <a:schemeClr val="dk1"/>
            </a:fontRef>
          </p:style>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685800" eaLnBrk="1" fontAlgn="auto" hangingPunct="1">
                <a:spcBef>
                  <a:spcPts val="0"/>
                </a:spcBef>
                <a:spcAft>
                  <a:spcPts val="0"/>
                </a:spcAft>
                <a:buFont typeface="Arial" panose="020B0604020202020204" pitchFamily="34" charset="0"/>
                <a:buChar char="•"/>
                <a:defRPr/>
              </a:pPr>
              <a:r>
                <a:rPr lang="tr-TR" altLang="tr-TR" sz="1350" b="1" dirty="0">
                  <a:solidFill>
                    <a:srgbClr val="000000"/>
                  </a:solidFill>
                </a:rPr>
                <a:t>UR-GE</a:t>
              </a:r>
            </a:p>
            <a:p>
              <a:pPr defTabSz="685800" eaLnBrk="1" fontAlgn="auto" hangingPunct="1">
                <a:spcBef>
                  <a:spcPts val="0"/>
                </a:spcBef>
                <a:spcAft>
                  <a:spcPts val="0"/>
                </a:spcAft>
                <a:buFont typeface="Arial" panose="020B0604020202020204" pitchFamily="34" charset="0"/>
                <a:buChar char="•"/>
                <a:defRPr/>
              </a:pPr>
              <a:endParaRPr lang="tr-TR" altLang="tr-TR" sz="1350" b="1" dirty="0">
                <a:solidFill>
                  <a:srgbClr val="000000"/>
                </a:solidFill>
              </a:endParaRPr>
            </a:p>
            <a:p>
              <a:pPr defTabSz="685800" eaLnBrk="1" fontAlgn="auto" hangingPunct="1">
                <a:spcBef>
                  <a:spcPts val="0"/>
                </a:spcBef>
                <a:spcAft>
                  <a:spcPts val="0"/>
                </a:spcAft>
                <a:buFont typeface="Arial" panose="020B0604020202020204" pitchFamily="34" charset="0"/>
                <a:buChar char="•"/>
                <a:defRPr/>
              </a:pPr>
              <a:r>
                <a:rPr lang="tr-TR" altLang="tr-TR" sz="1350" b="1" dirty="0">
                  <a:solidFill>
                    <a:srgbClr val="000000"/>
                  </a:solidFill>
                </a:rPr>
                <a:t>Pazara Giriş Belgeleri</a:t>
              </a:r>
            </a:p>
            <a:p>
              <a:pPr defTabSz="685800" eaLnBrk="1" fontAlgn="auto" hangingPunct="1">
                <a:spcBef>
                  <a:spcPts val="0"/>
                </a:spcBef>
                <a:spcAft>
                  <a:spcPts val="0"/>
                </a:spcAft>
                <a:defRPr/>
              </a:pPr>
              <a:endParaRPr lang="tr-TR" altLang="tr-TR" sz="1350" b="1" dirty="0">
                <a:solidFill>
                  <a:srgbClr val="44546A"/>
                </a:solidFill>
              </a:endParaRPr>
            </a:p>
          </p:txBody>
        </p:sp>
        <p:grpSp>
          <p:nvGrpSpPr>
            <p:cNvPr id="19" name="Grup 18"/>
            <p:cNvGrpSpPr/>
            <p:nvPr/>
          </p:nvGrpSpPr>
          <p:grpSpPr>
            <a:xfrm>
              <a:off x="1509286" y="1239894"/>
              <a:ext cx="2261923" cy="604930"/>
              <a:chOff x="4182" y="1521017"/>
              <a:chExt cx="1619300" cy="1862321"/>
            </a:xfrm>
            <a:solidFill>
              <a:schemeClr val="accent2">
                <a:lumMod val="75000"/>
              </a:schemeClr>
            </a:solidFill>
          </p:grpSpPr>
          <p:sp>
            <p:nvSpPr>
              <p:cNvPr id="26" name="Düzlem 25"/>
              <p:cNvSpPr/>
              <p:nvPr/>
            </p:nvSpPr>
            <p:spPr>
              <a:xfrm>
                <a:off x="4182" y="1521017"/>
                <a:ext cx="1619300" cy="1862321"/>
              </a:xfrm>
              <a:prstGeom prst="plaque">
                <a:avLst/>
              </a:prstGeom>
              <a:solidFill>
                <a:srgbClr val="C00000"/>
              </a:solidFill>
            </p:spPr>
            <p:style>
              <a:lnRef idx="0">
                <a:schemeClr val="lt1">
                  <a:hueOff val="0"/>
                  <a:satOff val="0"/>
                  <a:lumOff val="0"/>
                  <a:alphaOff val="0"/>
                </a:schemeClr>
              </a:lnRef>
              <a:fillRef idx="3">
                <a:scrgbClr r="0" g="0" b="0"/>
              </a:fillRef>
              <a:effectRef idx="3">
                <a:schemeClr val="accent2">
                  <a:hueOff val="0"/>
                  <a:satOff val="0"/>
                  <a:lumOff val="0"/>
                  <a:alphaOff val="0"/>
                </a:schemeClr>
              </a:effectRef>
              <a:fontRef idx="minor">
                <a:schemeClr val="lt1"/>
              </a:fontRef>
            </p:style>
          </p:sp>
          <p:sp>
            <p:nvSpPr>
              <p:cNvPr id="28" name="Düzlem 4"/>
              <p:cNvSpPr/>
              <p:nvPr/>
            </p:nvSpPr>
            <p:spPr>
              <a:xfrm>
                <a:off x="195023" y="1711858"/>
                <a:ext cx="1237618" cy="1480640"/>
              </a:xfrm>
              <a:prstGeom prst="rect">
                <a:avLst/>
              </a:prstGeom>
              <a:noFill/>
            </p:spPr>
            <p:style>
              <a:lnRef idx="0">
                <a:scrgbClr r="0" g="0" b="0"/>
              </a:lnRef>
              <a:fillRef idx="0">
                <a:scrgbClr r="0" g="0" b="0"/>
              </a:fillRef>
              <a:effectRef idx="0">
                <a:scrgbClr r="0" g="0" b="0"/>
              </a:effectRef>
              <a:fontRef idx="minor">
                <a:schemeClr val="lt1"/>
              </a:fontRef>
            </p:style>
            <p:txBody>
              <a:bodyPr lIns="57150" tIns="57150" rIns="57150" bIns="57150" spcCol="1270" anchor="ctr"/>
              <a:lstStyle/>
              <a:p>
                <a:pPr algn="ctr" defTabSz="666750" eaLnBrk="1" fontAlgn="auto" hangingPunct="1">
                  <a:lnSpc>
                    <a:spcPct val="90000"/>
                  </a:lnSpc>
                  <a:spcBef>
                    <a:spcPts val="0"/>
                  </a:spcBef>
                  <a:spcAft>
                    <a:spcPct val="35000"/>
                  </a:spcAft>
                  <a:defRPr/>
                </a:pPr>
                <a:r>
                  <a:rPr lang="tr-TR" sz="1200" b="1" dirty="0">
                    <a:solidFill>
                      <a:prstClr val="white"/>
                    </a:solidFill>
                  </a:rPr>
                  <a:t>İhracata Hazırlık Destekleri</a:t>
                </a:r>
                <a:endParaRPr lang="en-US" sz="1200" b="1" dirty="0">
                  <a:solidFill>
                    <a:prstClr val="white"/>
                  </a:solidFill>
                </a:endParaRPr>
              </a:p>
            </p:txBody>
          </p:sp>
        </p:grpSp>
      </p:grpSp>
      <p:grpSp>
        <p:nvGrpSpPr>
          <p:cNvPr id="4" name="Grup 3"/>
          <p:cNvGrpSpPr/>
          <p:nvPr/>
        </p:nvGrpSpPr>
        <p:grpSpPr>
          <a:xfrm>
            <a:off x="3977934" y="1787208"/>
            <a:ext cx="1746051" cy="2721913"/>
            <a:chOff x="3900885" y="1239943"/>
            <a:chExt cx="2328068" cy="3629217"/>
          </a:xfrm>
        </p:grpSpPr>
        <p:sp>
          <p:nvSpPr>
            <p:cNvPr id="32773" name="Rectangle 8"/>
            <p:cNvSpPr>
              <a:spLocks noChangeArrowheads="1"/>
            </p:cNvSpPr>
            <p:nvPr/>
          </p:nvSpPr>
          <p:spPr bwMode="auto">
            <a:xfrm>
              <a:off x="4037013" y="1925935"/>
              <a:ext cx="2055812" cy="2943225"/>
            </a:xfrm>
            <a:prstGeom prst="rect">
              <a:avLst/>
            </a:prstGeom>
            <a:gradFill>
              <a:gsLst>
                <a:gs pos="0">
                  <a:schemeClr val="bg1"/>
                </a:gs>
                <a:gs pos="0">
                  <a:schemeClr val="bg1"/>
                </a:gs>
                <a:gs pos="100000">
                  <a:schemeClr val="accent2">
                    <a:lumMod val="20000"/>
                    <a:lumOff val="80000"/>
                  </a:schemeClr>
                </a:gs>
              </a:gsLst>
            </a:gradFill>
            <a:ln>
              <a:noFill/>
              <a:headEnd/>
              <a:tailEnd/>
            </a:ln>
            <a:effectLst/>
          </p:spPr>
          <p:style>
            <a:lnRef idx="1">
              <a:schemeClr val="accent2"/>
            </a:lnRef>
            <a:fillRef idx="2">
              <a:schemeClr val="accent2"/>
            </a:fillRef>
            <a:effectRef idx="1">
              <a:schemeClr val="accent2"/>
            </a:effectRef>
            <a:fontRef idx="minor">
              <a:schemeClr val="dk1"/>
            </a:fontRef>
          </p:style>
          <p:txBody>
            <a:bodyPr anchor="ctr"/>
            <a:lstStyle>
              <a:lvl1pPr marL="142875" indent="-142875">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685800" eaLnBrk="1" fontAlgn="auto" hangingPunct="1">
                <a:spcBef>
                  <a:spcPts val="0"/>
                </a:spcBef>
                <a:spcAft>
                  <a:spcPts val="0"/>
                </a:spcAft>
                <a:buFont typeface="Arial" panose="020B0604020202020204" pitchFamily="34" charset="0"/>
                <a:buChar char="•"/>
                <a:defRPr/>
              </a:pPr>
              <a:r>
                <a:rPr lang="tr-TR" altLang="tr-TR" sz="1350" b="1" dirty="0">
                  <a:solidFill>
                    <a:srgbClr val="000000"/>
                  </a:solidFill>
                </a:rPr>
                <a:t>Pazar Araştırması</a:t>
              </a:r>
            </a:p>
            <a:p>
              <a:pPr defTabSz="685800" eaLnBrk="1" fontAlgn="auto" hangingPunct="1">
                <a:spcBef>
                  <a:spcPts val="0"/>
                </a:spcBef>
                <a:spcAft>
                  <a:spcPts val="0"/>
                </a:spcAft>
                <a:defRPr/>
              </a:pPr>
              <a:endParaRPr lang="tr-TR" altLang="tr-TR" sz="1350" b="1" dirty="0">
                <a:solidFill>
                  <a:srgbClr val="000000"/>
                </a:solidFill>
              </a:endParaRPr>
            </a:p>
            <a:p>
              <a:pPr defTabSz="685800" eaLnBrk="1" fontAlgn="auto" hangingPunct="1">
                <a:spcBef>
                  <a:spcPts val="0"/>
                </a:spcBef>
                <a:spcAft>
                  <a:spcPts val="0"/>
                </a:spcAft>
                <a:buFont typeface="Arial" panose="020B0604020202020204" pitchFamily="34" charset="0"/>
                <a:buChar char="•"/>
                <a:defRPr/>
              </a:pPr>
              <a:r>
                <a:rPr lang="tr-TR" altLang="tr-TR" sz="1350" b="1" dirty="0">
                  <a:solidFill>
                    <a:srgbClr val="000000"/>
                  </a:solidFill>
                </a:rPr>
                <a:t>Fuarlara Katılım</a:t>
              </a:r>
            </a:p>
            <a:p>
              <a:pPr defTabSz="685800" eaLnBrk="1" fontAlgn="auto" hangingPunct="1">
                <a:spcBef>
                  <a:spcPts val="0"/>
                </a:spcBef>
                <a:spcAft>
                  <a:spcPts val="0"/>
                </a:spcAft>
                <a:buFont typeface="Arial" panose="020B0604020202020204" pitchFamily="34" charset="0"/>
                <a:buChar char="•"/>
                <a:defRPr/>
              </a:pPr>
              <a:endParaRPr lang="tr-TR" altLang="tr-TR" sz="1350" b="1" dirty="0">
                <a:solidFill>
                  <a:srgbClr val="000000"/>
                </a:solidFill>
              </a:endParaRPr>
            </a:p>
            <a:p>
              <a:pPr defTabSz="685800" eaLnBrk="1" fontAlgn="auto" hangingPunct="1">
                <a:spcBef>
                  <a:spcPts val="0"/>
                </a:spcBef>
                <a:spcAft>
                  <a:spcPts val="0"/>
                </a:spcAft>
                <a:buFont typeface="Arial" panose="020B0604020202020204" pitchFamily="34" charset="0"/>
                <a:buChar char="•"/>
                <a:defRPr/>
              </a:pPr>
              <a:r>
                <a:rPr lang="tr-TR" altLang="tr-TR" sz="1350" b="1" dirty="0">
                  <a:solidFill>
                    <a:srgbClr val="000000"/>
                  </a:solidFill>
                </a:rPr>
                <a:t>Yurt Dışı Birim</a:t>
              </a:r>
            </a:p>
          </p:txBody>
        </p:sp>
        <p:grpSp>
          <p:nvGrpSpPr>
            <p:cNvPr id="30" name="Grup 29"/>
            <p:cNvGrpSpPr/>
            <p:nvPr/>
          </p:nvGrpSpPr>
          <p:grpSpPr>
            <a:xfrm>
              <a:off x="3900885" y="1239943"/>
              <a:ext cx="2328068" cy="604930"/>
              <a:chOff x="4182" y="1521017"/>
              <a:chExt cx="1619300" cy="1862321"/>
            </a:xfrm>
            <a:solidFill>
              <a:schemeClr val="accent2">
                <a:lumMod val="75000"/>
              </a:schemeClr>
            </a:solidFill>
          </p:grpSpPr>
          <p:sp>
            <p:nvSpPr>
              <p:cNvPr id="31" name="Düzlem 30"/>
              <p:cNvSpPr/>
              <p:nvPr/>
            </p:nvSpPr>
            <p:spPr>
              <a:xfrm>
                <a:off x="4182" y="1521017"/>
                <a:ext cx="1619300" cy="1862321"/>
              </a:xfrm>
              <a:prstGeom prst="plaque">
                <a:avLst/>
              </a:prstGeom>
              <a:solidFill>
                <a:srgbClr val="C00000"/>
              </a:solidFill>
            </p:spPr>
            <p:style>
              <a:lnRef idx="0">
                <a:schemeClr val="lt1">
                  <a:hueOff val="0"/>
                  <a:satOff val="0"/>
                  <a:lumOff val="0"/>
                  <a:alphaOff val="0"/>
                </a:schemeClr>
              </a:lnRef>
              <a:fillRef idx="3">
                <a:scrgbClr r="0" g="0" b="0"/>
              </a:fillRef>
              <a:effectRef idx="3">
                <a:schemeClr val="accent2">
                  <a:hueOff val="0"/>
                  <a:satOff val="0"/>
                  <a:lumOff val="0"/>
                  <a:alphaOff val="0"/>
                </a:schemeClr>
              </a:effectRef>
              <a:fontRef idx="minor">
                <a:schemeClr val="lt1"/>
              </a:fontRef>
            </p:style>
          </p:sp>
          <p:sp>
            <p:nvSpPr>
              <p:cNvPr id="32" name="Düzlem 4"/>
              <p:cNvSpPr/>
              <p:nvPr/>
            </p:nvSpPr>
            <p:spPr>
              <a:xfrm>
                <a:off x="195023" y="1711858"/>
                <a:ext cx="1237618" cy="1480640"/>
              </a:xfrm>
              <a:prstGeom prst="rect">
                <a:avLst/>
              </a:prstGeom>
              <a:noFill/>
            </p:spPr>
            <p:style>
              <a:lnRef idx="0">
                <a:scrgbClr r="0" g="0" b="0"/>
              </a:lnRef>
              <a:fillRef idx="0">
                <a:scrgbClr r="0" g="0" b="0"/>
              </a:fillRef>
              <a:effectRef idx="0">
                <a:scrgbClr r="0" g="0" b="0"/>
              </a:effectRef>
              <a:fontRef idx="minor">
                <a:schemeClr val="lt1"/>
              </a:fontRef>
            </p:style>
            <p:txBody>
              <a:bodyPr lIns="57150" tIns="57150" rIns="57150" bIns="57150" spcCol="1270" anchor="ctr"/>
              <a:lstStyle/>
              <a:p>
                <a:pPr algn="ctr" defTabSz="666750" eaLnBrk="1" fontAlgn="auto" hangingPunct="1">
                  <a:lnSpc>
                    <a:spcPct val="90000"/>
                  </a:lnSpc>
                  <a:spcBef>
                    <a:spcPts val="0"/>
                  </a:spcBef>
                  <a:spcAft>
                    <a:spcPct val="35000"/>
                  </a:spcAft>
                  <a:defRPr/>
                </a:pPr>
                <a:r>
                  <a:rPr lang="tr-TR" sz="1200" b="1" dirty="0">
                    <a:solidFill>
                      <a:prstClr val="white"/>
                    </a:solidFill>
                  </a:rPr>
                  <a:t>Pazarlama Destekleri</a:t>
                </a:r>
                <a:endParaRPr lang="en-US" sz="1200" b="1" dirty="0">
                  <a:solidFill>
                    <a:prstClr val="white"/>
                  </a:solidFill>
                </a:endParaRPr>
              </a:p>
            </p:txBody>
          </p:sp>
        </p:grpSp>
      </p:grpSp>
      <p:grpSp>
        <p:nvGrpSpPr>
          <p:cNvPr id="6" name="Grup 5"/>
          <p:cNvGrpSpPr/>
          <p:nvPr/>
        </p:nvGrpSpPr>
        <p:grpSpPr>
          <a:xfrm>
            <a:off x="5814139" y="1787209"/>
            <a:ext cx="1891976" cy="2701076"/>
            <a:chOff x="6378479" y="1239943"/>
            <a:chExt cx="2638617" cy="3601435"/>
          </a:xfrm>
        </p:grpSpPr>
        <p:sp>
          <p:nvSpPr>
            <p:cNvPr id="22" name="Rectangle 8"/>
            <p:cNvSpPr>
              <a:spLocks noChangeArrowheads="1"/>
            </p:cNvSpPr>
            <p:nvPr/>
          </p:nvSpPr>
          <p:spPr bwMode="auto">
            <a:xfrm>
              <a:off x="6494463" y="1942603"/>
              <a:ext cx="2406650" cy="2898775"/>
            </a:xfrm>
            <a:prstGeom prst="rect">
              <a:avLst/>
            </a:prstGeom>
            <a:gradFill>
              <a:gsLst>
                <a:gs pos="0">
                  <a:schemeClr val="bg1"/>
                </a:gs>
                <a:gs pos="100000">
                  <a:schemeClr val="accent2">
                    <a:lumMod val="20000"/>
                    <a:lumOff val="80000"/>
                  </a:schemeClr>
                </a:gs>
              </a:gsLst>
            </a:gradFill>
            <a:ln>
              <a:noFill/>
              <a:headEnd/>
              <a:tailEnd/>
            </a:ln>
            <a:effectLst/>
          </p:spPr>
          <p:style>
            <a:lnRef idx="1">
              <a:schemeClr val="accent2"/>
            </a:lnRef>
            <a:fillRef idx="2">
              <a:schemeClr val="accent2"/>
            </a:fillRef>
            <a:effectRef idx="1">
              <a:schemeClr val="accent2"/>
            </a:effectRef>
            <a:fontRef idx="minor">
              <a:schemeClr val="dk1"/>
            </a:fontRef>
          </p:style>
          <p:txBody>
            <a:bodyPr anchor="ctr"/>
            <a:lstStyle>
              <a:lvl1pPr marL="142875" indent="-142875">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685800" eaLnBrk="1" fontAlgn="auto" hangingPunct="1">
                <a:spcBef>
                  <a:spcPts val="0"/>
                </a:spcBef>
                <a:spcAft>
                  <a:spcPts val="0"/>
                </a:spcAft>
                <a:buFont typeface="Arial" panose="020B0604020202020204" pitchFamily="34" charset="0"/>
                <a:buChar char="•"/>
                <a:defRPr/>
              </a:pPr>
              <a:r>
                <a:rPr lang="tr-TR" altLang="tr-TR" sz="1350" b="1" dirty="0">
                  <a:solidFill>
                    <a:srgbClr val="000000"/>
                  </a:solidFill>
                </a:rPr>
                <a:t>Tasarım</a:t>
              </a:r>
            </a:p>
            <a:p>
              <a:pPr defTabSz="685800" eaLnBrk="1" fontAlgn="auto" hangingPunct="1">
                <a:spcBef>
                  <a:spcPts val="0"/>
                </a:spcBef>
                <a:spcAft>
                  <a:spcPts val="0"/>
                </a:spcAft>
                <a:defRPr/>
              </a:pPr>
              <a:endParaRPr lang="tr-TR" altLang="tr-TR" sz="1350" b="1" dirty="0">
                <a:solidFill>
                  <a:srgbClr val="000000"/>
                </a:solidFill>
              </a:endParaRPr>
            </a:p>
            <a:p>
              <a:pPr defTabSz="685800" eaLnBrk="1" fontAlgn="auto" hangingPunct="1">
                <a:spcBef>
                  <a:spcPts val="0"/>
                </a:spcBef>
                <a:spcAft>
                  <a:spcPts val="0"/>
                </a:spcAft>
                <a:buFont typeface="Arial" panose="020B0604020202020204" pitchFamily="34" charset="0"/>
                <a:buChar char="•"/>
                <a:defRPr/>
              </a:pPr>
              <a:r>
                <a:rPr lang="tr-TR" altLang="tr-TR" sz="1350" b="1" dirty="0">
                  <a:solidFill>
                    <a:srgbClr val="000000"/>
                  </a:solidFill>
                </a:rPr>
                <a:t>Marka - </a:t>
              </a:r>
              <a:r>
                <a:rPr lang="tr-TR" altLang="tr-TR" sz="1350" b="1" dirty="0" err="1">
                  <a:solidFill>
                    <a:srgbClr val="000000"/>
                  </a:solidFill>
                </a:rPr>
                <a:t>Turquality</a:t>
              </a:r>
              <a:endParaRPr lang="tr-TR" altLang="tr-TR" sz="1350" b="1" dirty="0">
                <a:solidFill>
                  <a:srgbClr val="000000"/>
                </a:solidFill>
              </a:endParaRPr>
            </a:p>
            <a:p>
              <a:pPr defTabSz="685800" eaLnBrk="1" fontAlgn="auto" hangingPunct="1">
                <a:spcBef>
                  <a:spcPts val="0"/>
                </a:spcBef>
                <a:spcAft>
                  <a:spcPts val="0"/>
                </a:spcAft>
                <a:buFont typeface="Arial" panose="020B0604020202020204" pitchFamily="34" charset="0"/>
                <a:buChar char="•"/>
                <a:defRPr/>
              </a:pPr>
              <a:endParaRPr lang="tr-TR" altLang="tr-TR" sz="1050" b="1" dirty="0">
                <a:solidFill>
                  <a:srgbClr val="44546A"/>
                </a:solidFill>
              </a:endParaRPr>
            </a:p>
            <a:p>
              <a:pPr defTabSz="685800" eaLnBrk="1" fontAlgn="auto" hangingPunct="1">
                <a:spcBef>
                  <a:spcPts val="0"/>
                </a:spcBef>
                <a:spcAft>
                  <a:spcPts val="0"/>
                </a:spcAft>
                <a:defRPr/>
              </a:pPr>
              <a:endParaRPr lang="tr-TR" altLang="tr-TR" sz="1050" b="1" dirty="0">
                <a:solidFill>
                  <a:srgbClr val="44546A"/>
                </a:solidFill>
              </a:endParaRPr>
            </a:p>
          </p:txBody>
        </p:sp>
        <p:pic>
          <p:nvPicPr>
            <p:cNvPr id="29" name="Picture 91" descr="TQ_logo_dikdörtgen"/>
            <p:cNvPicPr>
              <a:picLocks noChangeAspect="1" noChangeArrowheads="1"/>
            </p:cNvPicPr>
            <p:nvPr/>
          </p:nvPicPr>
          <p:blipFill>
            <a:blip r:embed="rId3"/>
            <a:srcRect/>
            <a:stretch>
              <a:fillRect/>
            </a:stretch>
          </p:blipFill>
          <p:spPr bwMode="auto">
            <a:xfrm>
              <a:off x="7061200" y="3725863"/>
              <a:ext cx="931863" cy="363537"/>
            </a:xfrm>
            <a:prstGeom prst="rect">
              <a:avLst/>
            </a:prstGeom>
            <a:noFill/>
            <a:ln w="9525">
              <a:solidFill>
                <a:schemeClr val="accent5"/>
              </a:solidFill>
              <a:miter lim="800000"/>
              <a:headEnd/>
              <a:tailEnd/>
            </a:ln>
          </p:spPr>
        </p:pic>
        <p:grpSp>
          <p:nvGrpSpPr>
            <p:cNvPr id="33" name="Grup 32"/>
            <p:cNvGrpSpPr/>
            <p:nvPr/>
          </p:nvGrpSpPr>
          <p:grpSpPr>
            <a:xfrm>
              <a:off x="6378479" y="1239943"/>
              <a:ext cx="2638617" cy="604930"/>
              <a:chOff x="4182" y="1521017"/>
              <a:chExt cx="1619300" cy="1862321"/>
            </a:xfrm>
            <a:solidFill>
              <a:schemeClr val="accent2">
                <a:lumMod val="75000"/>
              </a:schemeClr>
            </a:solidFill>
          </p:grpSpPr>
          <p:sp>
            <p:nvSpPr>
              <p:cNvPr id="34" name="Düzlem 33"/>
              <p:cNvSpPr/>
              <p:nvPr/>
            </p:nvSpPr>
            <p:spPr>
              <a:xfrm>
                <a:off x="4182" y="1521017"/>
                <a:ext cx="1619300" cy="1862321"/>
              </a:xfrm>
              <a:prstGeom prst="plaque">
                <a:avLst/>
              </a:prstGeom>
              <a:solidFill>
                <a:srgbClr val="C00000"/>
              </a:solidFill>
            </p:spPr>
            <p:style>
              <a:lnRef idx="0">
                <a:schemeClr val="lt1">
                  <a:hueOff val="0"/>
                  <a:satOff val="0"/>
                  <a:lumOff val="0"/>
                  <a:alphaOff val="0"/>
                </a:schemeClr>
              </a:lnRef>
              <a:fillRef idx="3">
                <a:scrgbClr r="0" g="0" b="0"/>
              </a:fillRef>
              <a:effectRef idx="3">
                <a:schemeClr val="accent2">
                  <a:hueOff val="0"/>
                  <a:satOff val="0"/>
                  <a:lumOff val="0"/>
                  <a:alphaOff val="0"/>
                </a:schemeClr>
              </a:effectRef>
              <a:fontRef idx="minor">
                <a:schemeClr val="lt1"/>
              </a:fontRef>
            </p:style>
          </p:sp>
          <p:sp>
            <p:nvSpPr>
              <p:cNvPr id="35" name="Düzlem 4"/>
              <p:cNvSpPr/>
              <p:nvPr/>
            </p:nvSpPr>
            <p:spPr>
              <a:xfrm>
                <a:off x="142849" y="1711858"/>
                <a:ext cx="1340453" cy="1480640"/>
              </a:xfrm>
              <a:prstGeom prst="rect">
                <a:avLst/>
              </a:prstGeom>
              <a:noFill/>
            </p:spPr>
            <p:style>
              <a:lnRef idx="0">
                <a:scrgbClr r="0" g="0" b="0"/>
              </a:lnRef>
              <a:fillRef idx="0">
                <a:scrgbClr r="0" g="0" b="0"/>
              </a:fillRef>
              <a:effectRef idx="0">
                <a:scrgbClr r="0" g="0" b="0"/>
              </a:effectRef>
              <a:fontRef idx="minor">
                <a:schemeClr val="lt1"/>
              </a:fontRef>
            </p:style>
            <p:txBody>
              <a:bodyPr lIns="57150" tIns="57150" rIns="57150" bIns="57150" spcCol="1270" anchor="ctr"/>
              <a:lstStyle/>
              <a:p>
                <a:pPr algn="ctr" defTabSz="666750" eaLnBrk="1" fontAlgn="auto" hangingPunct="1">
                  <a:lnSpc>
                    <a:spcPct val="90000"/>
                  </a:lnSpc>
                  <a:spcBef>
                    <a:spcPts val="0"/>
                  </a:spcBef>
                  <a:spcAft>
                    <a:spcPct val="35000"/>
                  </a:spcAft>
                  <a:defRPr/>
                </a:pPr>
                <a:r>
                  <a:rPr lang="tr-TR" sz="1200" b="1" dirty="0">
                    <a:solidFill>
                      <a:prstClr val="white"/>
                    </a:solidFill>
                  </a:rPr>
                  <a:t>Yüksek Katma Değere Yönelik Destekler</a:t>
                </a:r>
                <a:endParaRPr lang="en-US" sz="1200" b="1" dirty="0">
                  <a:solidFill>
                    <a:prstClr val="white"/>
                  </a:solidFill>
                </a:endParaRPr>
              </a:p>
            </p:txBody>
          </p:sp>
        </p:grpSp>
      </p:grpSp>
      <p:sp>
        <p:nvSpPr>
          <p:cNvPr id="2" name="Sağ Ok 1"/>
          <p:cNvSpPr/>
          <p:nvPr/>
        </p:nvSpPr>
        <p:spPr>
          <a:xfrm>
            <a:off x="3860825" y="3249609"/>
            <a:ext cx="225122" cy="303267"/>
          </a:xfrm>
          <a:prstGeom prst="rightArrow">
            <a:avLst/>
          </a:prstGeom>
        </p:spPr>
        <p:style>
          <a:lnRef idx="0">
            <a:schemeClr val="accent3"/>
          </a:lnRef>
          <a:fillRef idx="3">
            <a:schemeClr val="accent3"/>
          </a:fillRef>
          <a:effectRef idx="3">
            <a:schemeClr val="accent3"/>
          </a:effectRef>
          <a:fontRef idx="minor">
            <a:schemeClr val="lt1"/>
          </a:fontRef>
        </p:style>
        <p:txBody>
          <a:bodyPr anchor="ctr"/>
          <a:lstStyle/>
          <a:p>
            <a:pPr algn="ctr" defTabSz="685800" eaLnBrk="1" fontAlgn="auto" hangingPunct="1">
              <a:spcBef>
                <a:spcPts val="0"/>
              </a:spcBef>
              <a:spcAft>
                <a:spcPts val="0"/>
              </a:spcAft>
              <a:defRPr/>
            </a:pPr>
            <a:endParaRPr lang="tr-TR">
              <a:solidFill>
                <a:prstClr val="white"/>
              </a:solidFill>
            </a:endParaRPr>
          </a:p>
        </p:txBody>
      </p:sp>
      <p:sp>
        <p:nvSpPr>
          <p:cNvPr id="40" name="Sağ Ok 39"/>
          <p:cNvSpPr/>
          <p:nvPr/>
        </p:nvSpPr>
        <p:spPr>
          <a:xfrm>
            <a:off x="5652121" y="3253777"/>
            <a:ext cx="225122" cy="303267"/>
          </a:xfrm>
          <a:prstGeom prst="rightArrow">
            <a:avLst/>
          </a:prstGeom>
        </p:spPr>
        <p:style>
          <a:lnRef idx="0">
            <a:schemeClr val="accent3"/>
          </a:lnRef>
          <a:fillRef idx="3">
            <a:schemeClr val="accent3"/>
          </a:fillRef>
          <a:effectRef idx="3">
            <a:schemeClr val="accent3"/>
          </a:effectRef>
          <a:fontRef idx="minor">
            <a:schemeClr val="lt1"/>
          </a:fontRef>
        </p:style>
        <p:txBody>
          <a:bodyPr anchor="ctr"/>
          <a:lstStyle/>
          <a:p>
            <a:pPr algn="ctr" defTabSz="685800" eaLnBrk="1" fontAlgn="auto" hangingPunct="1">
              <a:spcBef>
                <a:spcPts val="0"/>
              </a:spcBef>
              <a:spcAft>
                <a:spcPts val="0"/>
              </a:spcAft>
              <a:defRPr/>
            </a:pPr>
            <a:endParaRPr lang="tr-TR">
              <a:solidFill>
                <a:prstClr val="white"/>
              </a:solidFill>
            </a:endParaRPr>
          </a:p>
        </p:txBody>
      </p:sp>
      <p:sp>
        <p:nvSpPr>
          <p:cNvPr id="23" name="Düzlem 22"/>
          <p:cNvSpPr/>
          <p:nvPr/>
        </p:nvSpPr>
        <p:spPr>
          <a:xfrm>
            <a:off x="2397695" y="4670826"/>
            <a:ext cx="5262922" cy="354907"/>
          </a:xfrm>
          <a:prstGeom prst="plaque">
            <a:avLst/>
          </a:prstGeom>
          <a:solidFill>
            <a:schemeClr val="accent3">
              <a:lumMod val="75000"/>
            </a:schemeClr>
          </a:solidFill>
        </p:spPr>
        <p:style>
          <a:lnRef idx="0">
            <a:schemeClr val="lt1">
              <a:hueOff val="0"/>
              <a:satOff val="0"/>
              <a:lumOff val="0"/>
              <a:alphaOff val="0"/>
            </a:schemeClr>
          </a:lnRef>
          <a:fillRef idx="3">
            <a:scrgbClr r="0" g="0" b="0"/>
          </a:fillRef>
          <a:effectRef idx="3">
            <a:schemeClr val="accent2">
              <a:hueOff val="0"/>
              <a:satOff val="0"/>
              <a:lumOff val="0"/>
              <a:alphaOff val="0"/>
            </a:schemeClr>
          </a:effectRef>
          <a:fontRef idx="minor">
            <a:schemeClr val="lt1"/>
          </a:fontRef>
        </p:style>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defTabSz="685800" eaLnBrk="1" fontAlgn="auto" hangingPunct="1">
              <a:spcBef>
                <a:spcPts val="0"/>
              </a:spcBef>
              <a:spcAft>
                <a:spcPts val="0"/>
              </a:spcAft>
              <a:defRPr/>
            </a:pPr>
            <a:r>
              <a:rPr lang="tr-TR" altLang="tr-TR" sz="1350" b="1" dirty="0">
                <a:solidFill>
                  <a:srgbClr val="FFFFFF"/>
                </a:solidFill>
              </a:rPr>
              <a:t>DÖVİZ KAZANDIRICI HİZMETLERE İLİŞKİN DESTEKLER</a:t>
            </a:r>
          </a:p>
        </p:txBody>
      </p:sp>
      <p:pic>
        <p:nvPicPr>
          <p:cNvPr id="25" name="Resim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9653" y="1592797"/>
            <a:ext cx="714982" cy="471535"/>
          </a:xfrm>
          <a:prstGeom prst="rect">
            <a:avLst/>
          </a:prstGeom>
        </p:spPr>
      </p:pic>
      <p:sp>
        <p:nvSpPr>
          <p:cNvPr id="27" name="Slayt Numarası Yer Tutucusu 2"/>
          <p:cNvSpPr>
            <a:spLocks noGrp="1"/>
          </p:cNvSpPr>
          <p:nvPr>
            <p:ph type="sldNum" sz="quarter" idx="4294967295"/>
          </p:nvPr>
        </p:nvSpPr>
        <p:spPr>
          <a:xfrm>
            <a:off x="8715375" y="6582569"/>
            <a:ext cx="428625" cy="188912"/>
          </a:xfrm>
          <a:prstGeom prst="rect">
            <a:avLst/>
          </a:prstGeom>
        </p:spPr>
        <p:txBody>
          <a:bodyPr/>
          <a:lstStyle>
            <a:lvl1pPr>
              <a:defRPr sz="2400">
                <a:solidFill>
                  <a:schemeClr val="tx1"/>
                </a:solidFill>
                <a:latin typeface="Calibri" pitchFamily="34" charset="0"/>
                <a:ea typeface="MS PGothic" pitchFamily="34" charset="-128"/>
              </a:defRPr>
            </a:lvl1pPr>
            <a:lvl2pPr>
              <a:defRPr sz="2100">
                <a:solidFill>
                  <a:schemeClr val="tx1"/>
                </a:solidFill>
                <a:latin typeface="Calibri" pitchFamily="34" charset="0"/>
                <a:ea typeface="MS PGothic" pitchFamily="34" charset="-128"/>
              </a:defRPr>
            </a:lvl2pPr>
            <a:lvl3pPr>
              <a:defRPr sz="1800">
                <a:solidFill>
                  <a:schemeClr val="tx1"/>
                </a:solidFill>
                <a:latin typeface="Calibri" pitchFamily="34" charset="0"/>
                <a:ea typeface="MS PGothic" pitchFamily="34" charset="-128"/>
              </a:defRPr>
            </a:lvl3pPr>
            <a:lvl4pPr>
              <a:defRPr sz="1500">
                <a:solidFill>
                  <a:schemeClr val="tx1"/>
                </a:solidFill>
                <a:latin typeface="Calibri" pitchFamily="34" charset="0"/>
                <a:ea typeface="MS PGothic" pitchFamily="34" charset="-128"/>
              </a:defRPr>
            </a:lvl4pPr>
            <a:lvl5pPr>
              <a:defRPr sz="1500">
                <a:solidFill>
                  <a:schemeClr val="tx1"/>
                </a:solidFill>
                <a:latin typeface="Calibri" pitchFamily="34" charset="0"/>
                <a:ea typeface="MS PGothic" pitchFamily="34" charset="-128"/>
              </a:defRPr>
            </a:lvl5pPr>
            <a:lvl6pPr eaLnBrk="0" fontAlgn="base" hangingPunct="0">
              <a:spcAft>
                <a:spcPct val="0"/>
              </a:spcAft>
              <a:buFont typeface="Arial" charset="0"/>
              <a:buChar char="»"/>
              <a:defRPr sz="1500">
                <a:solidFill>
                  <a:schemeClr val="tx1"/>
                </a:solidFill>
                <a:latin typeface="Calibri" pitchFamily="34" charset="0"/>
                <a:ea typeface="MS PGothic" pitchFamily="34" charset="-128"/>
              </a:defRPr>
            </a:lvl6pPr>
            <a:lvl7pPr eaLnBrk="0" fontAlgn="base" hangingPunct="0">
              <a:spcAft>
                <a:spcPct val="0"/>
              </a:spcAft>
              <a:buFont typeface="Arial" charset="0"/>
              <a:buChar char="»"/>
              <a:defRPr sz="1500">
                <a:solidFill>
                  <a:schemeClr val="tx1"/>
                </a:solidFill>
                <a:latin typeface="Calibri" pitchFamily="34" charset="0"/>
                <a:ea typeface="MS PGothic" pitchFamily="34" charset="-128"/>
              </a:defRPr>
            </a:lvl7pPr>
            <a:lvl8pPr eaLnBrk="0" fontAlgn="base" hangingPunct="0">
              <a:spcAft>
                <a:spcPct val="0"/>
              </a:spcAft>
              <a:buFont typeface="Arial" charset="0"/>
              <a:buChar char="»"/>
              <a:defRPr sz="1500">
                <a:solidFill>
                  <a:schemeClr val="tx1"/>
                </a:solidFill>
                <a:latin typeface="Calibri" pitchFamily="34" charset="0"/>
                <a:ea typeface="MS PGothic" pitchFamily="34" charset="-128"/>
              </a:defRPr>
            </a:lvl8pPr>
            <a:lvl9pPr eaLnBrk="0" fontAlgn="base" hangingPunct="0">
              <a:spcAft>
                <a:spcPct val="0"/>
              </a:spcAft>
              <a:buFont typeface="Arial" charset="0"/>
              <a:buChar char="»"/>
              <a:defRPr sz="1500">
                <a:solidFill>
                  <a:schemeClr val="tx1"/>
                </a:solidFill>
                <a:latin typeface="Calibri" pitchFamily="34" charset="0"/>
                <a:ea typeface="MS PGothic" pitchFamily="34" charset="-128"/>
              </a:defRPr>
            </a:lvl9pPr>
          </a:lstStyle>
          <a:p>
            <a:pPr>
              <a:defRPr/>
            </a:pPr>
            <a:fld id="{F334BFE6-68EA-4803-BC8D-1FF09260BDCF}" type="slidenum">
              <a:rPr lang="en-US" altLang="tr-TR" sz="1050" b="0">
                <a:solidFill>
                  <a:prstClr val="white"/>
                </a:solidFill>
                <a:effectLst>
                  <a:outerShdw blurRad="38100" dist="38100" dir="2700000" algn="tl">
                    <a:srgbClr val="000000"/>
                  </a:outerShdw>
                </a:effectLst>
              </a:rPr>
              <a:pPr>
                <a:defRPr/>
              </a:pPr>
              <a:t>2</a:t>
            </a:fld>
            <a:endParaRPr lang="en-US" altLang="tr-TR" sz="1050" b="0" dirty="0">
              <a:solidFill>
                <a:prstClr val="white"/>
              </a:solidFill>
              <a:effectLst>
                <a:outerShdw blurRad="38100" dist="38100" dir="2700000" algn="tl">
                  <a:srgbClr val="000000"/>
                </a:outerShdw>
              </a:effectLst>
            </a:endParaRPr>
          </a:p>
        </p:txBody>
      </p:sp>
      <p:sp>
        <p:nvSpPr>
          <p:cNvPr id="37" name="Footer Placeholder 3"/>
          <p:cNvSpPr txBox="1">
            <a:spLocks noGrp="1"/>
          </p:cNvSpPr>
          <p:nvPr/>
        </p:nvSpPr>
        <p:spPr>
          <a:xfrm>
            <a:off x="2723907" y="5412757"/>
            <a:ext cx="4254104" cy="189310"/>
          </a:xfrm>
          <a:prstGeom prst="rect">
            <a:avLst/>
          </a:prstGeom>
          <a:noFill/>
        </p:spPr>
        <p:txBody>
          <a:bodyPr/>
          <a:lstStyle/>
          <a:p>
            <a:pPr algn="ctr" defTabSz="685800" eaLnBrk="1" fontAlgn="auto" hangingPunct="1">
              <a:spcBef>
                <a:spcPts val="0"/>
              </a:spcBef>
              <a:spcAft>
                <a:spcPts val="0"/>
              </a:spcAft>
              <a:defRPr/>
            </a:pPr>
            <a:r>
              <a:rPr lang="tr-TR" sz="1200" b="1" dirty="0">
                <a:solidFill>
                  <a:srgbClr val="C00000"/>
                </a:solidFill>
                <a:effectLst>
                  <a:outerShdw blurRad="38100" dist="38100" dir="2700000" algn="tl">
                    <a:srgbClr val="000000">
                      <a:alpha val="43137"/>
                    </a:srgbClr>
                  </a:outerShdw>
                </a:effectLst>
                <a:latin typeface="Arial Narrow" pitchFamily="34" charset="0"/>
              </a:rPr>
              <a:t>T.C. TİCARET BAKANLIĞI</a:t>
            </a:r>
            <a:endParaRPr lang="en-US" sz="1200" b="1" dirty="0">
              <a:solidFill>
                <a:srgbClr val="C00000"/>
              </a:solidFill>
              <a:effectLst>
                <a:outerShdw blurRad="38100" dist="38100" dir="2700000" algn="tl">
                  <a:srgbClr val="000000">
                    <a:alpha val="43137"/>
                  </a:srgbClr>
                </a:outerShdw>
              </a:effectLst>
              <a:latin typeface="Arial Narrow" pitchFamily="34" charset="0"/>
            </a:endParaRPr>
          </a:p>
        </p:txBody>
      </p:sp>
      <p:sp>
        <p:nvSpPr>
          <p:cNvPr id="38" name="Altbilgi Yer Tutucusu 2"/>
          <p:cNvSpPr txBox="1">
            <a:spLocks/>
          </p:cNvSpPr>
          <p:nvPr/>
        </p:nvSpPr>
        <p:spPr>
          <a:xfrm>
            <a:off x="0" y="6524625"/>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a:t>Ticaret Bakanlığı-İhracat Genel Müdürlüğü</a:t>
            </a:r>
          </a:p>
        </p:txBody>
      </p:sp>
      <p:pic>
        <p:nvPicPr>
          <p:cNvPr id="36" name="Resim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Tree>
    <p:extLst>
      <p:ext uri="{BB962C8B-B14F-4D97-AF65-F5344CB8AC3E}">
        <p14:creationId xmlns:p14="http://schemas.microsoft.com/office/powerpoint/2010/main" val="23561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Line 5"/>
          <p:cNvSpPr>
            <a:spLocks noChangeShapeType="1"/>
          </p:cNvSpPr>
          <p:nvPr/>
        </p:nvSpPr>
        <p:spPr bwMode="gray">
          <a:xfrm>
            <a:off x="2261914" y="2240757"/>
            <a:ext cx="0" cy="2917031"/>
          </a:xfrm>
          <a:prstGeom prst="line">
            <a:avLst/>
          </a:prstGeom>
          <a:noFill/>
          <a:ln w="19050" cmpd="sng">
            <a:solidFill>
              <a:srgbClr val="990000"/>
            </a:solidFill>
            <a:round/>
            <a:headEnd/>
            <a:tailEnd/>
          </a:ln>
          <a:extLst>
            <a:ext uri="{909E8E84-426E-40dd-AFC4-6F175D3DCCD1}">
              <a14:hiddenFill xmlns="" xmlns:a14="http://schemas.microsoft.com/office/drawing/2010/main">
                <a:noFill/>
              </a14:hiddenFill>
            </a:ext>
          </a:extLst>
        </p:spPr>
        <p:txBody>
          <a:bodyPr/>
          <a:lstStyle/>
          <a:p>
            <a:endParaRPr lang="tr-TR">
              <a:solidFill>
                <a:prstClr val="black"/>
              </a:solidFill>
            </a:endParaRPr>
          </a:p>
        </p:txBody>
      </p:sp>
      <p:sp>
        <p:nvSpPr>
          <p:cNvPr id="9" name="Metin kutusu 8"/>
          <p:cNvSpPr txBox="1"/>
          <p:nvPr/>
        </p:nvSpPr>
        <p:spPr>
          <a:xfrm>
            <a:off x="228596" y="2787483"/>
            <a:ext cx="2020875" cy="1477328"/>
          </a:xfrm>
          <a:prstGeom prst="rect">
            <a:avLst/>
          </a:prstGeom>
          <a:noFill/>
        </p:spPr>
        <p:txBody>
          <a:bodyPr wrap="square" rtlCol="0" anchor="ctr">
            <a:spAutoFit/>
          </a:bodyPr>
          <a:lstStyle/>
          <a:p>
            <a:endParaRPr lang="tr-TR" b="1" dirty="0">
              <a:solidFill>
                <a:srgbClr val="990000"/>
              </a:solidFill>
              <a:effectLst>
                <a:outerShdw blurRad="38100" dist="38100" dir="2700000" algn="tl">
                  <a:srgbClr val="000000">
                    <a:alpha val="43137"/>
                  </a:srgbClr>
                </a:outerShdw>
              </a:effectLst>
            </a:endParaRPr>
          </a:p>
          <a:p>
            <a:r>
              <a:rPr lang="tr-TR" b="1" dirty="0">
                <a:solidFill>
                  <a:srgbClr val="990000"/>
                </a:solidFill>
                <a:effectLst>
                  <a:outerShdw blurRad="38100" dist="38100" dir="2700000" algn="tl">
                    <a:srgbClr val="000000">
                      <a:alpha val="43137"/>
                    </a:srgbClr>
                  </a:outerShdw>
                </a:effectLst>
              </a:rPr>
              <a:t>DESTEKLENEN ÖRNEK BELGELER VE ANALİZLER</a:t>
            </a:r>
          </a:p>
        </p:txBody>
      </p:sp>
      <p:sp>
        <p:nvSpPr>
          <p:cNvPr id="10" name="Metin kutusu 9"/>
          <p:cNvSpPr txBox="1"/>
          <p:nvPr/>
        </p:nvSpPr>
        <p:spPr>
          <a:xfrm>
            <a:off x="2998631" y="3123910"/>
            <a:ext cx="4914546" cy="923330"/>
          </a:xfrm>
          <a:prstGeom prst="rect">
            <a:avLst/>
          </a:prstGeom>
          <a:noFill/>
        </p:spPr>
        <p:txBody>
          <a:bodyPr wrap="square" rtlCol="0" anchor="ctr">
            <a:spAutoFit/>
          </a:bodyPr>
          <a:lstStyle/>
          <a:p>
            <a:pPr marL="0" lvl="2">
              <a:buClr>
                <a:srgbClr val="990000"/>
              </a:buClr>
            </a:pPr>
            <a:endParaRPr lang="tr-TR" b="1" dirty="0">
              <a:solidFill>
                <a:srgbClr val="475A8C"/>
              </a:solidFill>
            </a:endParaRPr>
          </a:p>
          <a:p>
            <a:pPr marL="0" lvl="2">
              <a:buClr>
                <a:srgbClr val="990000"/>
              </a:buClr>
            </a:pPr>
            <a:endParaRPr lang="tr-TR" b="1" dirty="0">
              <a:solidFill>
                <a:srgbClr val="475A8C"/>
              </a:solidFill>
            </a:endParaRPr>
          </a:p>
          <a:p>
            <a:endParaRPr lang="en-US" b="1" dirty="0">
              <a:solidFill>
                <a:srgbClr val="475A8C"/>
              </a:solidFill>
            </a:endParaRPr>
          </a:p>
        </p:txBody>
      </p:sp>
      <p:graphicFrame>
        <p:nvGraphicFramePr>
          <p:cNvPr id="11" name="Diyagram 10"/>
          <p:cNvGraphicFramePr/>
          <p:nvPr>
            <p:extLst>
              <p:ext uri="{D42A27DB-BD31-4B8C-83A1-F6EECF244321}">
                <p14:modId xmlns:p14="http://schemas.microsoft.com/office/powerpoint/2010/main" val="3602465752"/>
              </p:ext>
            </p:extLst>
          </p:nvPr>
        </p:nvGraphicFramePr>
        <p:xfrm>
          <a:off x="2301087" y="1448436"/>
          <a:ext cx="6427277" cy="4274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Unvan 1"/>
          <p:cNvSpPr>
            <a:spLocks noGrp="1"/>
          </p:cNvSpPr>
          <p:nvPr>
            <p:ph type="title"/>
          </p:nvPr>
        </p:nvSpPr>
        <p:spPr>
          <a:xfrm>
            <a:off x="301336" y="332712"/>
            <a:ext cx="8842663" cy="396000"/>
          </a:xfrm>
        </p:spPr>
        <p:txBody>
          <a:bodyPr/>
          <a:lstStyle/>
          <a:p>
            <a:r>
              <a:rPr lang="tr-TR" sz="3200" dirty="0">
                <a:effectLst>
                  <a:outerShdw blurRad="38100" dist="38100" dir="2700000" algn="tl">
                    <a:srgbClr val="000000">
                      <a:alpha val="43137"/>
                    </a:srgbClr>
                  </a:outerShdw>
                </a:effectLst>
              </a:rPr>
              <a:t>PAZARA GİRİŞ BELGELERİNİN DESTEKLENMESİ</a:t>
            </a:r>
            <a:endParaRPr lang="tr-TR" sz="3200" dirty="0"/>
          </a:p>
        </p:txBody>
      </p:sp>
      <p:sp>
        <p:nvSpPr>
          <p:cNvPr id="7" name="Slayt Numarası Yer Tutucusu 3"/>
          <p:cNvSpPr txBox="1">
            <a:spLocks/>
          </p:cNvSpPr>
          <p:nvPr/>
        </p:nvSpPr>
        <p:spPr>
          <a:xfrm>
            <a:off x="8429625" y="6553200"/>
            <a:ext cx="571500" cy="252413"/>
          </a:xfrm>
          <a:prstGeom prst="rect">
            <a:avLst/>
          </a:prstGeom>
        </p:spPr>
        <p:txBody>
          <a:bodyPr/>
          <a:lstStyle>
            <a:defPPr>
              <a:defRPr lang="tr-TR"/>
            </a:defPPr>
            <a:lvl1pPr algn="ctr" rtl="0" eaLnBrk="0" fontAlgn="base" hangingPunct="0">
              <a:spcBef>
                <a:spcPct val="0"/>
              </a:spcBef>
              <a:spcAft>
                <a:spcPct val="0"/>
              </a:spcAft>
              <a:defRPr sz="1200" kern="1200">
                <a:solidFill>
                  <a:prstClr val="white">
                    <a:lumMod val="85000"/>
                  </a:prstClr>
                </a:solidFill>
                <a:effectLst>
                  <a:outerShdw blurRad="38100" dist="38100" dir="2700000" algn="tl">
                    <a:srgbClr val="000000">
                      <a:alpha val="43137"/>
                    </a:srgbClr>
                  </a:outerShdw>
                </a:effectLst>
                <a:latin typeface="Calibri"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fld id="{3C5A7D2A-A6CC-491E-9572-17D0D067E594}" type="slidenum">
              <a:rPr lang="en-US" altLang="tr-TR" smtClean="0"/>
              <a:pPr defTabSz="914400">
                <a:defRPr/>
              </a:pPr>
              <a:t>20</a:t>
            </a:fld>
            <a:endParaRPr lang="en-US" altLang="tr-TR" dirty="0"/>
          </a:p>
        </p:txBody>
      </p:sp>
      <p:sp>
        <p:nvSpPr>
          <p:cNvPr id="12"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a:t>Ticaret Bakanlığı-İhracat Genel Müdürlüğü</a:t>
            </a:r>
          </a:p>
        </p:txBody>
      </p:sp>
      <p:pic>
        <p:nvPicPr>
          <p:cNvPr id="14" name="Resim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Tree>
    <p:extLst>
      <p:ext uri="{BB962C8B-B14F-4D97-AF65-F5344CB8AC3E}">
        <p14:creationId xmlns:p14="http://schemas.microsoft.com/office/powerpoint/2010/main" val="1030345038"/>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n İki Kenarlı 7"/>
          <p:cNvSpPr/>
          <p:nvPr/>
        </p:nvSpPr>
        <p:spPr>
          <a:xfrm>
            <a:off x="7978775" y="382588"/>
            <a:ext cx="593725" cy="461962"/>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4400" dirty="0"/>
              <a:t>3</a:t>
            </a:r>
          </a:p>
        </p:txBody>
      </p:sp>
      <p:sp>
        <p:nvSpPr>
          <p:cNvPr id="9" name="Yuvarlatılmış Dikdörtgen 8"/>
          <p:cNvSpPr/>
          <p:nvPr/>
        </p:nvSpPr>
        <p:spPr>
          <a:xfrm>
            <a:off x="577850" y="1949450"/>
            <a:ext cx="7994650" cy="34401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5400" dirty="0"/>
              <a:t>PAZAR ARAŞTIRMASI VE PAZARA GİRİŞ DESTEĞİ</a:t>
            </a:r>
          </a:p>
        </p:txBody>
      </p:sp>
      <p:sp>
        <p:nvSpPr>
          <p:cNvPr id="4" name="Slayt Numarası Yer Tutucusu 3"/>
          <p:cNvSpPr txBox="1">
            <a:spLocks/>
          </p:cNvSpPr>
          <p:nvPr/>
        </p:nvSpPr>
        <p:spPr>
          <a:xfrm>
            <a:off x="8429625" y="6553200"/>
            <a:ext cx="571500" cy="252413"/>
          </a:xfrm>
          <a:prstGeom prst="rect">
            <a:avLst/>
          </a:prstGeom>
        </p:spPr>
        <p:txBody>
          <a:bodyPr/>
          <a:lstStyle>
            <a:defPPr>
              <a:defRPr lang="tr-TR"/>
            </a:defPPr>
            <a:lvl1pPr algn="ctr" rtl="0" eaLnBrk="0" fontAlgn="base" hangingPunct="0">
              <a:spcBef>
                <a:spcPct val="0"/>
              </a:spcBef>
              <a:spcAft>
                <a:spcPct val="0"/>
              </a:spcAft>
              <a:defRPr sz="1200" kern="1200">
                <a:solidFill>
                  <a:prstClr val="white">
                    <a:lumMod val="85000"/>
                  </a:prstClr>
                </a:solidFill>
                <a:effectLst>
                  <a:outerShdw blurRad="38100" dist="38100" dir="2700000" algn="tl">
                    <a:srgbClr val="000000">
                      <a:alpha val="43137"/>
                    </a:srgbClr>
                  </a:outerShdw>
                </a:effectLst>
                <a:latin typeface="Calibri"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fld id="{3C5A7D2A-A6CC-491E-9572-17D0D067E594}" type="slidenum">
              <a:rPr lang="en-US" altLang="tr-TR" smtClean="0"/>
              <a:pPr defTabSz="914400">
                <a:defRPr/>
              </a:pPr>
              <a:t>21</a:t>
            </a:fld>
            <a:endParaRPr lang="en-US" altLang="tr-TR" dirty="0"/>
          </a:p>
        </p:txBody>
      </p:sp>
      <p:sp>
        <p:nvSpPr>
          <p:cNvPr id="6"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a:t>Ticaret Bakanlığı-İhracat Genel Müdürlüğü</a:t>
            </a:r>
          </a:p>
        </p:txBody>
      </p:sp>
      <p:pic>
        <p:nvPicPr>
          <p:cNvPr id="7"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Tree>
    <p:extLst>
      <p:ext uri="{BB962C8B-B14F-4D97-AF65-F5344CB8AC3E}">
        <p14:creationId xmlns:p14="http://schemas.microsoft.com/office/powerpoint/2010/main" val="2137877491"/>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p:cNvSpPr>
          <p:nvPr/>
        </p:nvSpPr>
        <p:spPr bwMode="auto">
          <a:xfrm>
            <a:off x="857250" y="373063"/>
            <a:ext cx="8185150" cy="396875"/>
          </a:xfrm>
          <a:prstGeom prst="rect">
            <a:avLst/>
          </a:prstGeom>
          <a:noFill/>
          <a:ln w="9525">
            <a:noFill/>
            <a:miter lim="800000"/>
            <a:headEnd/>
            <a:tailEnd/>
          </a:ln>
        </p:spPr>
        <p:txBody>
          <a:bodyPr anchor="ctr"/>
          <a:lstStyle/>
          <a:p>
            <a:pPr algn="r" defTabSz="914400">
              <a:defRPr/>
            </a:pPr>
            <a:r>
              <a:rPr lang="tr-TR" sz="3200" b="1" dirty="0">
                <a:solidFill>
                  <a:schemeClr val="bg1"/>
                </a:solidFill>
                <a:effectLst>
                  <a:outerShdw blurRad="38100" dist="38100" dir="2700000" algn="tl">
                    <a:srgbClr val="000000">
                      <a:alpha val="43137"/>
                    </a:srgbClr>
                  </a:outerShdw>
                </a:effectLst>
                <a:latin typeface="+mj-lt"/>
              </a:rPr>
              <a:t>PAZAR ARAŞTIRMASI VE PAZARA GİRİŞ DESTEĞİ</a:t>
            </a:r>
          </a:p>
        </p:txBody>
      </p:sp>
      <p:sp>
        <p:nvSpPr>
          <p:cNvPr id="31747" name="Text Box 7"/>
          <p:cNvSpPr txBox="1">
            <a:spLocks noChangeArrowheads="1"/>
          </p:cNvSpPr>
          <p:nvPr/>
        </p:nvSpPr>
        <p:spPr bwMode="auto">
          <a:xfrm>
            <a:off x="3451225" y="1323975"/>
            <a:ext cx="5187950" cy="1200150"/>
          </a:xfrm>
          <a:prstGeom prst="rect">
            <a:avLst/>
          </a:prstGeom>
          <a:noFill/>
          <a:ln w="9525">
            <a:noFill/>
            <a:miter lim="800000"/>
            <a:headEnd/>
            <a:tailEnd/>
          </a:ln>
        </p:spPr>
        <p:txBody>
          <a:bodyPr>
            <a:spAutoFit/>
          </a:bodyPr>
          <a:lstStyle/>
          <a:p>
            <a:pPr algn="just"/>
            <a:r>
              <a:rPr lang="tr-TR" altLang="tr-TR" sz="2400" b="1">
                <a:latin typeface="Calibri" pitchFamily="34" charset="0"/>
                <a:cs typeface="Arial" pitchFamily="34" charset="0"/>
              </a:rPr>
              <a:t>2011/1 sayılı Pazar Araştırması ve Pazara Giriş Desteği Hakkında Tebliğ</a:t>
            </a:r>
          </a:p>
          <a:p>
            <a:pPr eaLnBrk="1" hangingPunct="1"/>
            <a:r>
              <a:rPr lang="tr-TR" altLang="tr-TR" sz="2400" b="1">
                <a:latin typeface="Calibri" pitchFamily="34" charset="0"/>
                <a:cs typeface="Arial" pitchFamily="34" charset="0"/>
              </a:rPr>
              <a:t>	</a:t>
            </a:r>
          </a:p>
        </p:txBody>
      </p:sp>
      <p:sp>
        <p:nvSpPr>
          <p:cNvPr id="31748" name="AutoShape 6"/>
          <p:cNvSpPr>
            <a:spLocks/>
          </p:cNvSpPr>
          <p:nvPr/>
        </p:nvSpPr>
        <p:spPr bwMode="auto">
          <a:xfrm>
            <a:off x="2713038" y="2979738"/>
            <a:ext cx="360362"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21514" name="Text Box 10"/>
          <p:cNvSpPr txBox="1">
            <a:spLocks noChangeArrowheads="1"/>
          </p:cNvSpPr>
          <p:nvPr/>
        </p:nvSpPr>
        <p:spPr bwMode="auto">
          <a:xfrm>
            <a:off x="342900" y="3275013"/>
            <a:ext cx="2755900" cy="492125"/>
          </a:xfrm>
          <a:prstGeom prst="rect">
            <a:avLst/>
          </a:prstGeom>
          <a:noFill/>
          <a:ln>
            <a:noFill/>
          </a:ln>
          <a:effectLst/>
        </p:spPr>
        <p:txBody>
          <a:bodyPr>
            <a:spAutoFit/>
          </a:bodyPr>
          <a:lstStyle/>
          <a:p>
            <a:pPr>
              <a:defRPr/>
            </a:pPr>
            <a:r>
              <a:rPr lang="tr-TR" sz="2600" b="1" dirty="0">
                <a:latin typeface="+mn-lt"/>
              </a:rPr>
              <a:t>AMAÇ</a:t>
            </a:r>
          </a:p>
        </p:txBody>
      </p:sp>
      <p:sp>
        <p:nvSpPr>
          <p:cNvPr id="31750" name="AutoShape 6"/>
          <p:cNvSpPr>
            <a:spLocks/>
          </p:cNvSpPr>
          <p:nvPr/>
        </p:nvSpPr>
        <p:spPr bwMode="auto">
          <a:xfrm>
            <a:off x="2649538" y="1347788"/>
            <a:ext cx="360362"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21516" name="Text Box 12"/>
          <p:cNvSpPr txBox="1">
            <a:spLocks noChangeArrowheads="1"/>
          </p:cNvSpPr>
          <p:nvPr/>
        </p:nvSpPr>
        <p:spPr bwMode="auto">
          <a:xfrm>
            <a:off x="342900" y="1662113"/>
            <a:ext cx="2619375" cy="492125"/>
          </a:xfrm>
          <a:prstGeom prst="rect">
            <a:avLst/>
          </a:prstGeom>
          <a:noFill/>
          <a:ln>
            <a:noFill/>
          </a:ln>
          <a:effectLst/>
        </p:spPr>
        <p:txBody>
          <a:bodyPr>
            <a:spAutoFit/>
          </a:bodyPr>
          <a:lstStyle/>
          <a:p>
            <a:pPr>
              <a:defRPr/>
            </a:pPr>
            <a:r>
              <a:rPr lang="tr-TR" sz="2600" b="1" dirty="0">
                <a:latin typeface="+mn-lt"/>
              </a:rPr>
              <a:t>MEVZUAT</a:t>
            </a:r>
            <a:endParaRPr lang="tr-TR" sz="2600" dirty="0">
              <a:latin typeface="+mn-lt"/>
            </a:endParaRPr>
          </a:p>
        </p:txBody>
      </p:sp>
      <p:sp>
        <p:nvSpPr>
          <p:cNvPr id="21517" name="Text Box 13"/>
          <p:cNvSpPr txBox="1">
            <a:spLocks noChangeArrowheads="1"/>
          </p:cNvSpPr>
          <p:nvPr/>
        </p:nvSpPr>
        <p:spPr bwMode="auto">
          <a:xfrm>
            <a:off x="3451225" y="2763838"/>
            <a:ext cx="5187950" cy="1570037"/>
          </a:xfrm>
          <a:prstGeom prst="rect">
            <a:avLst/>
          </a:prstGeom>
          <a:noFill/>
          <a:ln>
            <a:noFill/>
          </a:ln>
          <a:effectLst/>
        </p:spPr>
        <p:txBody>
          <a:bodyPr>
            <a:spAutoFit/>
          </a:bodyPr>
          <a:lstStyle/>
          <a:p>
            <a:pPr algn="just">
              <a:defRPr/>
            </a:pPr>
            <a:r>
              <a:rPr lang="tr-TR" sz="2400" b="1" dirty="0">
                <a:latin typeface="+mj-lt"/>
              </a:rPr>
              <a:t>Şirketlerimizin ve işbirliği kuruluşlarımızın pazar araştırması ve pazara giriş faaliyetlerinin desteklenmesi</a:t>
            </a:r>
          </a:p>
        </p:txBody>
      </p:sp>
      <p:sp>
        <p:nvSpPr>
          <p:cNvPr id="31753" name="AutoShape 6"/>
          <p:cNvSpPr>
            <a:spLocks/>
          </p:cNvSpPr>
          <p:nvPr/>
        </p:nvSpPr>
        <p:spPr bwMode="auto">
          <a:xfrm>
            <a:off x="2686050" y="2979738"/>
            <a:ext cx="360363"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31754" name="AutoShape 6"/>
          <p:cNvSpPr>
            <a:spLocks/>
          </p:cNvSpPr>
          <p:nvPr/>
        </p:nvSpPr>
        <p:spPr bwMode="auto">
          <a:xfrm>
            <a:off x="2635250" y="1347788"/>
            <a:ext cx="360363"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12" name="Slayt Numarası Yer Tutucusu 4"/>
          <p:cNvSpPr txBox="1">
            <a:spLocks noGrp="1"/>
          </p:cNvSpPr>
          <p:nvPr/>
        </p:nvSpPr>
        <p:spPr>
          <a:xfrm>
            <a:off x="8429625" y="6524625"/>
            <a:ext cx="571500" cy="252413"/>
          </a:xfrm>
          <a:prstGeom prst="rect">
            <a:avLst/>
          </a:prstGeom>
          <a:noFill/>
        </p:spPr>
        <p:txBody>
          <a:bodyPr/>
          <a:lstStyle>
            <a:lvl1pPr defTabSz="457200">
              <a:defRPr sz="3200">
                <a:solidFill>
                  <a:schemeClr val="tx1"/>
                </a:solidFill>
                <a:latin typeface="Calibri" pitchFamily="34" charset="0"/>
              </a:defRPr>
            </a:lvl1pPr>
            <a:lvl2pPr defTabSz="457200">
              <a:defRPr sz="2800">
                <a:solidFill>
                  <a:schemeClr val="tx1"/>
                </a:solidFill>
                <a:latin typeface="Calibri" pitchFamily="34" charset="0"/>
              </a:defRPr>
            </a:lvl2pPr>
            <a:lvl3pPr defTabSz="457200">
              <a:defRPr sz="2400">
                <a:solidFill>
                  <a:schemeClr val="tx1"/>
                </a:solidFill>
                <a:latin typeface="Calibri" pitchFamily="34" charset="0"/>
              </a:defRPr>
            </a:lvl3pPr>
            <a:lvl4pPr defTabSz="457200">
              <a:defRPr sz="2000">
                <a:solidFill>
                  <a:schemeClr val="tx1"/>
                </a:solidFill>
                <a:latin typeface="Calibri" pitchFamily="34" charset="0"/>
              </a:defRPr>
            </a:lvl4pPr>
            <a:lvl5pPr defTabSz="457200">
              <a:defRPr sz="2000">
                <a:solidFill>
                  <a:schemeClr val="tx1"/>
                </a:solidFill>
                <a:latin typeface="Calibri" pitchFamily="34" charset="0"/>
              </a:defRPr>
            </a:lvl5pPr>
            <a:lvl6pPr defTabSz="457200" eaLnBrk="0" fontAlgn="base" hangingPunct="0">
              <a:spcAft>
                <a:spcPct val="0"/>
              </a:spcAft>
              <a:buChar char="»"/>
              <a:defRPr sz="2000">
                <a:solidFill>
                  <a:schemeClr val="tx1"/>
                </a:solidFill>
                <a:latin typeface="Calibri" pitchFamily="34" charset="0"/>
              </a:defRPr>
            </a:lvl6pPr>
            <a:lvl7pPr defTabSz="457200" eaLnBrk="0" fontAlgn="base" hangingPunct="0">
              <a:spcAft>
                <a:spcPct val="0"/>
              </a:spcAft>
              <a:buChar char="»"/>
              <a:defRPr sz="2000">
                <a:solidFill>
                  <a:schemeClr val="tx1"/>
                </a:solidFill>
                <a:latin typeface="Calibri" pitchFamily="34" charset="0"/>
              </a:defRPr>
            </a:lvl7pPr>
            <a:lvl8pPr defTabSz="457200" eaLnBrk="0" fontAlgn="base" hangingPunct="0">
              <a:spcAft>
                <a:spcPct val="0"/>
              </a:spcAft>
              <a:buChar char="»"/>
              <a:defRPr sz="2000">
                <a:solidFill>
                  <a:schemeClr val="tx1"/>
                </a:solidFill>
                <a:latin typeface="Calibri" pitchFamily="34" charset="0"/>
              </a:defRPr>
            </a:lvl8pPr>
            <a:lvl9pPr defTabSz="457200" eaLnBrk="0" fontAlgn="base" hangingPunct="0">
              <a:spcAft>
                <a:spcPct val="0"/>
              </a:spcAft>
              <a:buChar char="»"/>
              <a:defRPr sz="2000">
                <a:solidFill>
                  <a:schemeClr val="tx1"/>
                </a:solidFill>
                <a:latin typeface="Calibri" pitchFamily="34" charset="0"/>
              </a:defRPr>
            </a:lvl9pPr>
          </a:lstStyle>
          <a:p>
            <a:pPr algn="ctr" eaLnBrk="1" hangingPunct="1">
              <a:defRPr/>
            </a:pPr>
            <a:fld id="{D200A013-0C33-41F8-B0C6-89FD2AEB52A0}" type="slidenum">
              <a:rPr lang="en-US" altLang="tr-TR" sz="1600" smtClean="0">
                <a:solidFill>
                  <a:srgbClr val="D9D9D9"/>
                </a:solidFill>
                <a:effectLst>
                  <a:outerShdw blurRad="38100" dist="38100" dir="2700000" algn="tl">
                    <a:srgbClr val="000000"/>
                  </a:outerShdw>
                </a:effectLst>
                <a:cs typeface="Arial" pitchFamily="34" charset="0"/>
              </a:rPr>
              <a:pPr algn="ctr" eaLnBrk="1" hangingPunct="1">
                <a:defRPr/>
              </a:pPr>
              <a:t>22</a:t>
            </a:fld>
            <a:endParaRPr lang="en-US" altLang="tr-TR" sz="1600">
              <a:solidFill>
                <a:srgbClr val="D9D9D9"/>
              </a:solidFill>
              <a:effectLst>
                <a:outerShdw blurRad="38100" dist="38100" dir="2700000" algn="tl">
                  <a:srgbClr val="000000"/>
                </a:outerShdw>
              </a:effectLst>
              <a:cs typeface="Arial" pitchFamily="34" charset="0"/>
            </a:endParaRPr>
          </a:p>
        </p:txBody>
      </p:sp>
      <p:sp>
        <p:nvSpPr>
          <p:cNvPr id="31757" name="AutoShape 6"/>
          <p:cNvSpPr>
            <a:spLocks/>
          </p:cNvSpPr>
          <p:nvPr/>
        </p:nvSpPr>
        <p:spPr bwMode="auto">
          <a:xfrm>
            <a:off x="2713038" y="4897438"/>
            <a:ext cx="360362"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14" name="Text Box 10"/>
          <p:cNvSpPr txBox="1">
            <a:spLocks noChangeArrowheads="1"/>
          </p:cNvSpPr>
          <p:nvPr/>
        </p:nvSpPr>
        <p:spPr bwMode="auto">
          <a:xfrm>
            <a:off x="342900" y="5192713"/>
            <a:ext cx="2755900" cy="492125"/>
          </a:xfrm>
          <a:prstGeom prst="rect">
            <a:avLst/>
          </a:prstGeom>
          <a:noFill/>
          <a:ln>
            <a:noFill/>
          </a:ln>
          <a:effectLst/>
        </p:spPr>
        <p:txBody>
          <a:bodyPr>
            <a:spAutoFit/>
          </a:bodyPr>
          <a:lstStyle/>
          <a:p>
            <a:pPr>
              <a:defRPr/>
            </a:pPr>
            <a:r>
              <a:rPr lang="tr-TR" sz="2600" b="1" dirty="0">
                <a:latin typeface="+mn-lt"/>
              </a:rPr>
              <a:t>KAPSAM</a:t>
            </a:r>
          </a:p>
        </p:txBody>
      </p:sp>
      <p:sp>
        <p:nvSpPr>
          <p:cNvPr id="15" name="Text Box 13"/>
          <p:cNvSpPr txBox="1">
            <a:spLocks noChangeArrowheads="1"/>
          </p:cNvSpPr>
          <p:nvPr/>
        </p:nvSpPr>
        <p:spPr bwMode="auto">
          <a:xfrm>
            <a:off x="3451225" y="4689475"/>
            <a:ext cx="5187950" cy="1200150"/>
          </a:xfrm>
          <a:prstGeom prst="rect">
            <a:avLst/>
          </a:prstGeom>
          <a:noFill/>
          <a:ln>
            <a:noFill/>
          </a:ln>
          <a:effectLst/>
        </p:spPr>
        <p:txBody>
          <a:bodyPr>
            <a:spAutoFit/>
          </a:bodyPr>
          <a:lstStyle/>
          <a:p>
            <a:pPr marL="342900" indent="-342900">
              <a:buFontTx/>
              <a:buChar char="-"/>
              <a:defRPr/>
            </a:pPr>
            <a:endParaRPr lang="tr-TR" sz="2400" b="1" dirty="0">
              <a:latin typeface="+mn-lt"/>
            </a:endParaRPr>
          </a:p>
          <a:p>
            <a:pPr marL="342900" indent="-342900" algn="just">
              <a:buFont typeface="Arial" pitchFamily="34" charset="0"/>
              <a:buChar char="•"/>
              <a:defRPr/>
            </a:pPr>
            <a:r>
              <a:rPr lang="tr-TR" sz="2400" b="1" dirty="0">
                <a:latin typeface="+mn-lt"/>
              </a:rPr>
              <a:t>Şirketler</a:t>
            </a:r>
          </a:p>
          <a:p>
            <a:pPr marL="342900" indent="-342900" algn="just">
              <a:buFont typeface="Arial" pitchFamily="34" charset="0"/>
              <a:buChar char="•"/>
              <a:defRPr/>
            </a:pPr>
            <a:r>
              <a:rPr lang="tr-TR" sz="2400" b="1" dirty="0">
                <a:latin typeface="+mn-lt"/>
              </a:rPr>
              <a:t>İşbirliği Kuruluşları</a:t>
            </a:r>
          </a:p>
        </p:txBody>
      </p:sp>
      <p:sp>
        <p:nvSpPr>
          <p:cNvPr id="31760" name="AutoShape 6"/>
          <p:cNvSpPr>
            <a:spLocks/>
          </p:cNvSpPr>
          <p:nvPr/>
        </p:nvSpPr>
        <p:spPr bwMode="auto">
          <a:xfrm>
            <a:off x="2686050" y="4897438"/>
            <a:ext cx="360363"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18"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a:t>Ticaret Bakanlığı-İhracat Genel Müdürlüğü</a:t>
            </a:r>
          </a:p>
        </p:txBody>
      </p:sp>
      <p:pic>
        <p:nvPicPr>
          <p:cNvPr id="17"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Tree>
    <p:extLst>
      <p:ext uri="{BB962C8B-B14F-4D97-AF65-F5344CB8AC3E}">
        <p14:creationId xmlns:p14="http://schemas.microsoft.com/office/powerpoint/2010/main" val="1288257492"/>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p:cNvSpPr>
          <p:nvPr/>
        </p:nvSpPr>
        <p:spPr bwMode="auto">
          <a:xfrm>
            <a:off x="960489" y="373063"/>
            <a:ext cx="8183511" cy="396875"/>
          </a:xfrm>
          <a:prstGeom prst="rect">
            <a:avLst/>
          </a:prstGeom>
          <a:noFill/>
          <a:ln w="9525">
            <a:noFill/>
            <a:miter lim="800000"/>
            <a:headEnd/>
            <a:tailEnd/>
          </a:ln>
        </p:spPr>
        <p:txBody>
          <a:bodyPr anchor="ctr"/>
          <a:lstStyle/>
          <a:p>
            <a:pPr algn="r" defTabSz="914400">
              <a:defRPr/>
            </a:pPr>
            <a:r>
              <a:rPr lang="tr-TR" sz="3200" b="1" dirty="0">
                <a:solidFill>
                  <a:schemeClr val="bg1"/>
                </a:solidFill>
                <a:effectLst>
                  <a:outerShdw blurRad="38100" dist="38100" dir="2700000" algn="tl">
                    <a:srgbClr val="000000">
                      <a:alpha val="43137"/>
                    </a:srgbClr>
                  </a:outerShdw>
                </a:effectLst>
                <a:latin typeface="+mj-lt"/>
              </a:rPr>
              <a:t>PAZAR ARAŞTIRMASI VE PAZARA GİRİŞ DESTEĞİ</a:t>
            </a:r>
          </a:p>
        </p:txBody>
      </p:sp>
      <p:sp>
        <p:nvSpPr>
          <p:cNvPr id="12" name="Slayt Numarası Yer Tutucusu 4"/>
          <p:cNvSpPr txBox="1">
            <a:spLocks noGrp="1"/>
          </p:cNvSpPr>
          <p:nvPr/>
        </p:nvSpPr>
        <p:spPr>
          <a:xfrm>
            <a:off x="8429625" y="6524625"/>
            <a:ext cx="571500" cy="252413"/>
          </a:xfrm>
          <a:prstGeom prst="rect">
            <a:avLst/>
          </a:prstGeom>
          <a:noFill/>
        </p:spPr>
        <p:txBody>
          <a:bodyPr/>
          <a:lstStyle>
            <a:lvl1pPr defTabSz="457200">
              <a:defRPr sz="3200">
                <a:solidFill>
                  <a:schemeClr val="tx1"/>
                </a:solidFill>
                <a:latin typeface="Calibri" pitchFamily="34" charset="0"/>
              </a:defRPr>
            </a:lvl1pPr>
            <a:lvl2pPr defTabSz="457200">
              <a:defRPr sz="2800">
                <a:solidFill>
                  <a:schemeClr val="tx1"/>
                </a:solidFill>
                <a:latin typeface="Calibri" pitchFamily="34" charset="0"/>
              </a:defRPr>
            </a:lvl2pPr>
            <a:lvl3pPr defTabSz="457200">
              <a:defRPr sz="2400">
                <a:solidFill>
                  <a:schemeClr val="tx1"/>
                </a:solidFill>
                <a:latin typeface="Calibri" pitchFamily="34" charset="0"/>
              </a:defRPr>
            </a:lvl3pPr>
            <a:lvl4pPr defTabSz="457200">
              <a:defRPr sz="2000">
                <a:solidFill>
                  <a:schemeClr val="tx1"/>
                </a:solidFill>
                <a:latin typeface="Calibri" pitchFamily="34" charset="0"/>
              </a:defRPr>
            </a:lvl4pPr>
            <a:lvl5pPr defTabSz="457200">
              <a:defRPr sz="2000">
                <a:solidFill>
                  <a:schemeClr val="tx1"/>
                </a:solidFill>
                <a:latin typeface="Calibri" pitchFamily="34" charset="0"/>
              </a:defRPr>
            </a:lvl5pPr>
            <a:lvl6pPr defTabSz="457200" eaLnBrk="0" fontAlgn="base" hangingPunct="0">
              <a:spcAft>
                <a:spcPct val="0"/>
              </a:spcAft>
              <a:buChar char="»"/>
              <a:defRPr sz="2000">
                <a:solidFill>
                  <a:schemeClr val="tx1"/>
                </a:solidFill>
                <a:latin typeface="Calibri" pitchFamily="34" charset="0"/>
              </a:defRPr>
            </a:lvl6pPr>
            <a:lvl7pPr defTabSz="457200" eaLnBrk="0" fontAlgn="base" hangingPunct="0">
              <a:spcAft>
                <a:spcPct val="0"/>
              </a:spcAft>
              <a:buChar char="»"/>
              <a:defRPr sz="2000">
                <a:solidFill>
                  <a:schemeClr val="tx1"/>
                </a:solidFill>
                <a:latin typeface="Calibri" pitchFamily="34" charset="0"/>
              </a:defRPr>
            </a:lvl7pPr>
            <a:lvl8pPr defTabSz="457200" eaLnBrk="0" fontAlgn="base" hangingPunct="0">
              <a:spcAft>
                <a:spcPct val="0"/>
              </a:spcAft>
              <a:buChar char="»"/>
              <a:defRPr sz="2000">
                <a:solidFill>
                  <a:schemeClr val="tx1"/>
                </a:solidFill>
                <a:latin typeface="Calibri" pitchFamily="34" charset="0"/>
              </a:defRPr>
            </a:lvl8pPr>
            <a:lvl9pPr defTabSz="457200" eaLnBrk="0" fontAlgn="base" hangingPunct="0">
              <a:spcAft>
                <a:spcPct val="0"/>
              </a:spcAft>
              <a:buChar char="»"/>
              <a:defRPr sz="2000">
                <a:solidFill>
                  <a:schemeClr val="tx1"/>
                </a:solidFill>
                <a:latin typeface="Calibri" pitchFamily="34" charset="0"/>
              </a:defRPr>
            </a:lvl9pPr>
          </a:lstStyle>
          <a:p>
            <a:pPr algn="ctr" eaLnBrk="1" hangingPunct="1">
              <a:defRPr/>
            </a:pPr>
            <a:fld id="{D200A013-0C33-41F8-B0C6-89FD2AEB52A0}" type="slidenum">
              <a:rPr lang="en-US" altLang="tr-TR" sz="1600" smtClean="0">
                <a:solidFill>
                  <a:srgbClr val="D9D9D9"/>
                </a:solidFill>
                <a:effectLst>
                  <a:outerShdw blurRad="38100" dist="38100" dir="2700000" algn="tl">
                    <a:srgbClr val="000000"/>
                  </a:outerShdw>
                </a:effectLst>
                <a:cs typeface="Arial" pitchFamily="34" charset="0"/>
              </a:rPr>
              <a:pPr algn="ctr" eaLnBrk="1" hangingPunct="1">
                <a:defRPr/>
              </a:pPr>
              <a:t>23</a:t>
            </a:fld>
            <a:endParaRPr lang="en-US" altLang="tr-TR" sz="1600">
              <a:solidFill>
                <a:srgbClr val="D9D9D9"/>
              </a:solidFill>
              <a:effectLst>
                <a:outerShdw blurRad="38100" dist="38100" dir="2700000" algn="tl">
                  <a:srgbClr val="000000"/>
                </a:outerShdw>
              </a:effectLst>
              <a:cs typeface="Arial" pitchFamily="34" charset="0"/>
            </a:endParaRPr>
          </a:p>
        </p:txBody>
      </p:sp>
      <p:sp>
        <p:nvSpPr>
          <p:cNvPr id="18"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a:t>Ticaret Bakanlığı-İhracat Genel Müdürlüğü</a:t>
            </a:r>
          </a:p>
        </p:txBody>
      </p:sp>
      <p:graphicFrame>
        <p:nvGraphicFramePr>
          <p:cNvPr id="21" name="Diyagram 20"/>
          <p:cNvGraphicFramePr/>
          <p:nvPr>
            <p:extLst>
              <p:ext uri="{D42A27DB-BD31-4B8C-83A1-F6EECF244321}">
                <p14:modId xmlns:p14="http://schemas.microsoft.com/office/powerpoint/2010/main" val="3838537400"/>
              </p:ext>
            </p:extLst>
          </p:nvPr>
        </p:nvGraphicFramePr>
        <p:xfrm>
          <a:off x="2030819" y="798513"/>
          <a:ext cx="6970305" cy="56451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Metin kutusu 21"/>
          <p:cNvSpPr txBox="1"/>
          <p:nvPr/>
        </p:nvSpPr>
        <p:spPr>
          <a:xfrm>
            <a:off x="587388" y="2919747"/>
            <a:ext cx="2088232" cy="830997"/>
          </a:xfrm>
          <a:prstGeom prst="rect">
            <a:avLst/>
          </a:prstGeom>
          <a:noFill/>
        </p:spPr>
        <p:txBody>
          <a:bodyPr wrap="square" rtlCol="0" anchor="ctr">
            <a:spAutoFit/>
          </a:bodyPr>
          <a:lstStyle/>
          <a:p>
            <a:r>
              <a:rPr lang="tr-TR" sz="2400" b="1" dirty="0">
                <a:solidFill>
                  <a:srgbClr val="990000"/>
                </a:solidFill>
                <a:effectLst>
                  <a:outerShdw blurRad="38100" dist="38100" dir="2700000" algn="tl">
                    <a:srgbClr val="000000">
                      <a:alpha val="43137"/>
                    </a:srgbClr>
                  </a:outerShdw>
                </a:effectLst>
                <a:latin typeface="+mj-lt"/>
              </a:rPr>
              <a:t>DESTEK KAPSAMI</a:t>
            </a:r>
          </a:p>
        </p:txBody>
      </p:sp>
      <p:pic>
        <p:nvPicPr>
          <p:cNvPr id="7" name="Resim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47154"/>
            <a:ext cx="1153921" cy="1153921"/>
          </a:xfrm>
          <a:prstGeom prst="ellipse">
            <a:avLst/>
          </a:prstGeom>
          <a:solidFill>
            <a:schemeClr val="bg1"/>
          </a:solidFill>
          <a:ln>
            <a:noFill/>
          </a:ln>
          <a:effectLst>
            <a:softEdge rad="112500"/>
          </a:effectLst>
        </p:spPr>
      </p:pic>
    </p:spTree>
    <p:extLst>
      <p:ext uri="{BB962C8B-B14F-4D97-AF65-F5344CB8AC3E}">
        <p14:creationId xmlns:p14="http://schemas.microsoft.com/office/powerpoint/2010/main" val="3456154679"/>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Line 5"/>
          <p:cNvSpPr>
            <a:spLocks noChangeShapeType="1"/>
          </p:cNvSpPr>
          <p:nvPr/>
        </p:nvSpPr>
        <p:spPr bwMode="gray">
          <a:xfrm>
            <a:off x="2322443" y="2240757"/>
            <a:ext cx="0" cy="2917031"/>
          </a:xfrm>
          <a:prstGeom prst="line">
            <a:avLst/>
          </a:prstGeom>
          <a:noFill/>
          <a:ln w="19050" cmpd="sng">
            <a:solidFill>
              <a:srgbClr val="990000"/>
            </a:solidFill>
            <a:round/>
            <a:headEnd/>
            <a:tailEnd/>
          </a:ln>
          <a:extLst>
            <a:ext uri="{909E8E84-426E-40dd-AFC4-6F175D3DCCD1}">
              <a14:hiddenFill xmlns="" xmlns:a14="http://schemas.microsoft.com/office/drawing/2010/main">
                <a:noFill/>
              </a14:hiddenFill>
            </a:ext>
          </a:extLst>
        </p:spPr>
        <p:txBody>
          <a:bodyPr/>
          <a:lstStyle/>
          <a:p>
            <a:endParaRPr lang="tr-TR">
              <a:solidFill>
                <a:prstClr val="black"/>
              </a:solidFill>
            </a:endParaRPr>
          </a:p>
        </p:txBody>
      </p:sp>
      <p:sp>
        <p:nvSpPr>
          <p:cNvPr id="9" name="Metin kutusu 8"/>
          <p:cNvSpPr txBox="1"/>
          <p:nvPr/>
        </p:nvSpPr>
        <p:spPr>
          <a:xfrm>
            <a:off x="444990" y="2925982"/>
            <a:ext cx="1823447" cy="1200329"/>
          </a:xfrm>
          <a:prstGeom prst="rect">
            <a:avLst/>
          </a:prstGeom>
          <a:noFill/>
        </p:spPr>
        <p:txBody>
          <a:bodyPr wrap="square" rtlCol="0" anchor="ctr">
            <a:spAutoFit/>
          </a:bodyPr>
          <a:lstStyle/>
          <a:p>
            <a:r>
              <a:rPr lang="tr-TR" b="1" dirty="0">
                <a:solidFill>
                  <a:srgbClr val="990000"/>
                </a:solidFill>
                <a:effectLst>
                  <a:outerShdw blurRad="38100" dist="38100" dir="2700000" algn="tl">
                    <a:srgbClr val="000000">
                      <a:alpha val="43137"/>
                    </a:srgbClr>
                  </a:outerShdw>
                </a:effectLst>
              </a:rPr>
              <a:t>YURT DIŞI PAZAR ARAŞTIRMASI DESTEĞİ</a:t>
            </a:r>
          </a:p>
        </p:txBody>
      </p:sp>
      <p:sp>
        <p:nvSpPr>
          <p:cNvPr id="10" name="Metin kutusu 9"/>
          <p:cNvSpPr txBox="1"/>
          <p:nvPr/>
        </p:nvSpPr>
        <p:spPr>
          <a:xfrm>
            <a:off x="2566737" y="813868"/>
            <a:ext cx="6312568" cy="5770811"/>
          </a:xfrm>
          <a:prstGeom prst="rect">
            <a:avLst/>
          </a:prstGeom>
          <a:noFill/>
        </p:spPr>
        <p:txBody>
          <a:bodyPr wrap="square" rtlCol="0" anchor="ctr">
            <a:spAutoFit/>
          </a:bodyPr>
          <a:lstStyle/>
          <a:p>
            <a:pPr>
              <a:lnSpc>
                <a:spcPct val="150000"/>
              </a:lnSpc>
              <a:buClr>
                <a:srgbClr val="990000"/>
              </a:buClr>
            </a:pPr>
            <a:r>
              <a:rPr lang="tr-TR" b="1" dirty="0">
                <a:solidFill>
                  <a:srgbClr val="990000"/>
                </a:solidFill>
              </a:rPr>
              <a:t>  </a:t>
            </a:r>
          </a:p>
          <a:p>
            <a:pPr>
              <a:buClr>
                <a:srgbClr val="990000"/>
              </a:buClr>
            </a:pPr>
            <a:r>
              <a:rPr lang="tr-TR" b="1" dirty="0">
                <a:solidFill>
                  <a:srgbClr val="990000"/>
                </a:solidFill>
              </a:rPr>
              <a:t>Hedef Grup</a:t>
            </a:r>
          </a:p>
          <a:p>
            <a:pPr>
              <a:buClr>
                <a:srgbClr val="990000"/>
              </a:buClr>
            </a:pPr>
            <a:r>
              <a:rPr lang="tr-TR" b="1" dirty="0">
                <a:solidFill>
                  <a:srgbClr val="475A8C"/>
                </a:solidFill>
              </a:rPr>
              <a:t>Sınai / Ticari şirketler</a:t>
            </a:r>
          </a:p>
          <a:p>
            <a:pPr>
              <a:buClr>
                <a:srgbClr val="990000"/>
              </a:buClr>
            </a:pPr>
            <a:endParaRPr lang="tr-TR" b="1" dirty="0">
              <a:solidFill>
                <a:srgbClr val="475A8C"/>
              </a:solidFill>
            </a:endParaRPr>
          </a:p>
          <a:p>
            <a:pPr>
              <a:defRPr/>
            </a:pPr>
            <a:r>
              <a:rPr lang="tr-TR" b="1" dirty="0">
                <a:solidFill>
                  <a:srgbClr val="990000"/>
                </a:solidFill>
              </a:rPr>
              <a:t>Desteklenen Faaliyetler</a:t>
            </a:r>
          </a:p>
          <a:p>
            <a:pPr>
              <a:defRPr/>
            </a:pPr>
            <a:endParaRPr lang="tr-TR" b="1" dirty="0">
              <a:solidFill>
                <a:srgbClr val="990000"/>
              </a:solidFill>
            </a:endParaRPr>
          </a:p>
          <a:p>
            <a:pPr>
              <a:buClr>
                <a:srgbClr val="990000"/>
              </a:buClr>
            </a:pPr>
            <a:r>
              <a:rPr lang="tr-TR" b="1" dirty="0">
                <a:solidFill>
                  <a:srgbClr val="475A8C"/>
                </a:solidFill>
              </a:rPr>
              <a:t>Bir şirketten 2 kişinin (şirket çalışanı-ortağı) ihracat amacıyla yapacağı yurt dışı iş görüşmesi ziyaretleri için ulaşım ve konaklama masrafları</a:t>
            </a:r>
          </a:p>
          <a:p>
            <a:pPr>
              <a:buClr>
                <a:srgbClr val="990000"/>
              </a:buClr>
            </a:pPr>
            <a:endParaRPr lang="tr-TR" b="1" dirty="0">
              <a:solidFill>
                <a:srgbClr val="475A8C"/>
              </a:solidFill>
            </a:endParaRPr>
          </a:p>
          <a:p>
            <a:pPr>
              <a:buClr>
                <a:srgbClr val="990000"/>
              </a:buClr>
            </a:pPr>
            <a:r>
              <a:rPr lang="tr-TR" b="1" dirty="0">
                <a:solidFill>
                  <a:srgbClr val="475A8C"/>
                </a:solidFill>
              </a:rPr>
              <a:t>Ön onaya gerek bulunmamaktadır.</a:t>
            </a:r>
          </a:p>
          <a:p>
            <a:pPr>
              <a:buClr>
                <a:srgbClr val="990000"/>
              </a:buClr>
            </a:pPr>
            <a:endParaRPr lang="tr-TR" b="1" dirty="0">
              <a:solidFill>
                <a:srgbClr val="475A8C"/>
              </a:solidFill>
            </a:endParaRPr>
          </a:p>
          <a:p>
            <a:pPr>
              <a:buClr>
                <a:srgbClr val="990000"/>
              </a:buClr>
            </a:pPr>
            <a:r>
              <a:rPr lang="tr-TR" b="1" dirty="0">
                <a:solidFill>
                  <a:srgbClr val="475A8C"/>
                </a:solidFill>
              </a:rPr>
              <a:t>Türkiye’ye dönüş tarihinden itibaren 3 ay içinde başvuru yapılmalıdır.</a:t>
            </a:r>
          </a:p>
          <a:p>
            <a:pPr>
              <a:buClr>
                <a:srgbClr val="990000"/>
              </a:buClr>
            </a:pPr>
            <a:endParaRPr lang="tr-TR" b="1" dirty="0">
              <a:solidFill>
                <a:srgbClr val="475A8C"/>
              </a:solidFill>
            </a:endParaRPr>
          </a:p>
          <a:p>
            <a:pPr>
              <a:buClr>
                <a:srgbClr val="990000"/>
              </a:buClr>
            </a:pPr>
            <a:r>
              <a:rPr lang="tr-TR" b="1" dirty="0">
                <a:solidFill>
                  <a:srgbClr val="990000"/>
                </a:solidFill>
              </a:rPr>
              <a:t>Destek Miktarı : 5.000 ABD Doları (Yıllık 10 adet)</a:t>
            </a:r>
          </a:p>
          <a:p>
            <a:pPr>
              <a:buClr>
                <a:srgbClr val="990000"/>
              </a:buClr>
            </a:pPr>
            <a:endParaRPr lang="tr-TR" b="1" dirty="0">
              <a:solidFill>
                <a:srgbClr val="990000"/>
              </a:solidFill>
            </a:endParaRPr>
          </a:p>
          <a:p>
            <a:pPr>
              <a:buClr>
                <a:srgbClr val="990000"/>
              </a:buClr>
            </a:pPr>
            <a:r>
              <a:rPr lang="tr-TR" b="1" dirty="0">
                <a:solidFill>
                  <a:srgbClr val="990000"/>
                </a:solidFill>
              </a:rPr>
              <a:t>Destek Oranı : % 70</a:t>
            </a:r>
          </a:p>
          <a:p>
            <a:pPr marL="0" lvl="2">
              <a:buClr>
                <a:srgbClr val="990000"/>
              </a:buClr>
            </a:pPr>
            <a:endParaRPr lang="tr-TR" b="1" dirty="0">
              <a:solidFill>
                <a:srgbClr val="475A8C"/>
              </a:solidFill>
            </a:endParaRPr>
          </a:p>
          <a:p>
            <a:endParaRPr lang="en-US" b="1" dirty="0">
              <a:solidFill>
                <a:srgbClr val="475A8C"/>
              </a:solidFill>
            </a:endParaRPr>
          </a:p>
        </p:txBody>
      </p:sp>
      <p:sp>
        <p:nvSpPr>
          <p:cNvPr id="2" name="Unvan 1"/>
          <p:cNvSpPr>
            <a:spLocks noGrp="1"/>
          </p:cNvSpPr>
          <p:nvPr>
            <p:ph type="title"/>
          </p:nvPr>
        </p:nvSpPr>
        <p:spPr/>
        <p:txBody>
          <a:bodyPr/>
          <a:lstStyle/>
          <a:p>
            <a:br>
              <a:rPr lang="tr-TR" sz="2800" dirty="0">
                <a:effectLst>
                  <a:outerShdw blurRad="38100" dist="38100" dir="2700000" algn="tl">
                    <a:srgbClr val="000000">
                      <a:alpha val="43137"/>
                    </a:srgbClr>
                  </a:outerShdw>
                </a:effectLst>
              </a:rPr>
            </a:br>
            <a:r>
              <a:rPr lang="tr-TR" sz="2800" dirty="0">
                <a:effectLst>
                  <a:outerShdw blurRad="38100" dist="38100" dir="2700000" algn="tl">
                    <a:srgbClr val="000000">
                      <a:alpha val="43137"/>
                    </a:srgbClr>
                  </a:outerShdw>
                </a:effectLst>
              </a:rPr>
              <a:t>PAZAR ARAŞTIRMASI VE PAZARA GİRİŞ DESTEĞİ</a:t>
            </a:r>
            <a:br>
              <a:rPr lang="tr-TR" sz="2800" dirty="0">
                <a:effectLst>
                  <a:outerShdw blurRad="38100" dist="38100" dir="2700000" algn="tl">
                    <a:srgbClr val="000000">
                      <a:alpha val="43137"/>
                    </a:srgbClr>
                  </a:outerShdw>
                </a:effectLst>
              </a:rPr>
            </a:br>
            <a:endParaRPr lang="tr-TR" sz="2800" dirty="0"/>
          </a:p>
        </p:txBody>
      </p:sp>
      <p:sp>
        <p:nvSpPr>
          <p:cNvPr id="12" name="Slayt Numarası Yer Tutucusu 3"/>
          <p:cNvSpPr txBox="1">
            <a:spLocks/>
          </p:cNvSpPr>
          <p:nvPr/>
        </p:nvSpPr>
        <p:spPr>
          <a:xfrm>
            <a:off x="8429625" y="6553200"/>
            <a:ext cx="571500" cy="252413"/>
          </a:xfrm>
          <a:prstGeom prst="rect">
            <a:avLst/>
          </a:prstGeom>
        </p:spPr>
        <p:txBody>
          <a:bodyPr/>
          <a:lstStyle>
            <a:defPPr>
              <a:defRPr lang="tr-TR"/>
            </a:defPPr>
            <a:lvl1pPr algn="ctr" rtl="0" eaLnBrk="0" fontAlgn="base" hangingPunct="0">
              <a:spcBef>
                <a:spcPct val="0"/>
              </a:spcBef>
              <a:spcAft>
                <a:spcPct val="0"/>
              </a:spcAft>
              <a:defRPr sz="1200" kern="1200">
                <a:solidFill>
                  <a:prstClr val="white">
                    <a:lumMod val="85000"/>
                  </a:prstClr>
                </a:solidFill>
                <a:effectLst>
                  <a:outerShdw blurRad="38100" dist="38100" dir="2700000" algn="tl">
                    <a:srgbClr val="000000">
                      <a:alpha val="43137"/>
                    </a:srgbClr>
                  </a:outerShdw>
                </a:effectLst>
                <a:latin typeface="Calibri"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fld id="{3C5A7D2A-A6CC-491E-9572-17D0D067E594}" type="slidenum">
              <a:rPr lang="en-US" altLang="tr-TR" smtClean="0"/>
              <a:pPr defTabSz="914400">
                <a:defRPr/>
              </a:pPr>
              <a:t>24</a:t>
            </a:fld>
            <a:endParaRPr lang="en-US" altLang="tr-TR" dirty="0"/>
          </a:p>
        </p:txBody>
      </p:sp>
      <p:sp>
        <p:nvSpPr>
          <p:cNvPr id="8"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a:t>Ticaret Bakanlığı-İhracat Genel Müdürlüğü</a:t>
            </a:r>
          </a:p>
        </p:txBody>
      </p:sp>
      <p:pic>
        <p:nvPicPr>
          <p:cNvPr id="11"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Tree>
    <p:extLst>
      <p:ext uri="{BB962C8B-B14F-4D97-AF65-F5344CB8AC3E}">
        <p14:creationId xmlns:p14="http://schemas.microsoft.com/office/powerpoint/2010/main" val="4290330624"/>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Line 5"/>
          <p:cNvSpPr>
            <a:spLocks noChangeShapeType="1"/>
          </p:cNvSpPr>
          <p:nvPr/>
        </p:nvSpPr>
        <p:spPr bwMode="gray">
          <a:xfrm>
            <a:off x="1781924" y="2421574"/>
            <a:ext cx="0" cy="2917031"/>
          </a:xfrm>
          <a:prstGeom prst="line">
            <a:avLst/>
          </a:prstGeom>
          <a:noFill/>
          <a:ln w="19050" cmpd="sng">
            <a:solidFill>
              <a:srgbClr val="990000"/>
            </a:solidFill>
            <a:round/>
            <a:headEnd/>
            <a:tailEnd/>
          </a:ln>
          <a:extLst>
            <a:ext uri="{909E8E84-426E-40dd-AFC4-6F175D3DCCD1}">
              <a14:hiddenFill xmlns="" xmlns:a14="http://schemas.microsoft.com/office/drawing/2010/main">
                <a:noFill/>
              </a14:hiddenFill>
            </a:ext>
          </a:extLst>
        </p:spPr>
        <p:txBody>
          <a:bodyPr/>
          <a:lstStyle/>
          <a:p>
            <a:endParaRPr lang="tr-TR"/>
          </a:p>
        </p:txBody>
      </p:sp>
      <p:sp>
        <p:nvSpPr>
          <p:cNvPr id="9" name="Metin kutusu 8"/>
          <p:cNvSpPr txBox="1"/>
          <p:nvPr/>
        </p:nvSpPr>
        <p:spPr>
          <a:xfrm>
            <a:off x="372305" y="3172204"/>
            <a:ext cx="1566174" cy="707886"/>
          </a:xfrm>
          <a:prstGeom prst="rect">
            <a:avLst/>
          </a:prstGeom>
          <a:noFill/>
        </p:spPr>
        <p:txBody>
          <a:bodyPr wrap="square" rtlCol="0" anchor="ctr">
            <a:spAutoFit/>
          </a:bodyPr>
          <a:lstStyle/>
          <a:p>
            <a:r>
              <a:rPr lang="tr-TR" sz="2000" b="1" dirty="0">
                <a:solidFill>
                  <a:srgbClr val="990000"/>
                </a:solidFill>
                <a:effectLst>
                  <a:outerShdw blurRad="38100" dist="38100" dir="2700000" algn="tl">
                    <a:srgbClr val="000000">
                      <a:alpha val="43137"/>
                    </a:srgbClr>
                  </a:outerShdw>
                </a:effectLst>
                <a:latin typeface="+mj-lt"/>
              </a:rPr>
              <a:t>RAPOR DESTEĞİ</a:t>
            </a:r>
          </a:p>
        </p:txBody>
      </p:sp>
      <p:sp>
        <p:nvSpPr>
          <p:cNvPr id="10" name="Metin kutusu 9"/>
          <p:cNvSpPr txBox="1"/>
          <p:nvPr/>
        </p:nvSpPr>
        <p:spPr>
          <a:xfrm>
            <a:off x="2230251" y="630735"/>
            <a:ext cx="6427052" cy="5755422"/>
          </a:xfrm>
          <a:prstGeom prst="rect">
            <a:avLst/>
          </a:prstGeom>
          <a:noFill/>
        </p:spPr>
        <p:txBody>
          <a:bodyPr wrap="square" rtlCol="0" anchor="ctr">
            <a:spAutoFit/>
          </a:bodyPr>
          <a:lstStyle/>
          <a:p>
            <a:pPr lvl="0" algn="l">
              <a:lnSpc>
                <a:spcPct val="150000"/>
              </a:lnSpc>
              <a:buClr>
                <a:srgbClr val="990000"/>
              </a:buClr>
            </a:pPr>
            <a:r>
              <a:rPr lang="tr-TR" sz="2000" b="1" dirty="0">
                <a:solidFill>
                  <a:srgbClr val="990000"/>
                </a:solidFill>
                <a:latin typeface="Calibri"/>
              </a:rPr>
              <a:t>Hedef Grup</a:t>
            </a:r>
          </a:p>
          <a:p>
            <a:pPr marL="214313" indent="-214313">
              <a:lnSpc>
                <a:spcPct val="150000"/>
              </a:lnSpc>
              <a:buClr>
                <a:srgbClr val="990000"/>
              </a:buClr>
              <a:buFont typeface="Arial" pitchFamily="34" charset="0"/>
              <a:buChar char="•"/>
              <a:defRPr/>
            </a:pPr>
            <a:r>
              <a:rPr lang="tr-TR" sz="2000" b="1" dirty="0">
                <a:solidFill>
                  <a:srgbClr val="475A8C"/>
                </a:solidFill>
                <a:latin typeface="Calibri"/>
              </a:rPr>
              <a:t>Sınai / Ticari Şirketler ve İşbirliği Kuruluşları</a:t>
            </a:r>
          </a:p>
          <a:p>
            <a:pPr lvl="0" algn="l">
              <a:lnSpc>
                <a:spcPct val="150000"/>
              </a:lnSpc>
              <a:defRPr/>
            </a:pPr>
            <a:r>
              <a:rPr lang="tr-TR" sz="2000" b="1" dirty="0">
                <a:solidFill>
                  <a:srgbClr val="990000"/>
                </a:solidFill>
                <a:latin typeface="Calibri"/>
              </a:rPr>
              <a:t>Destek Kapsamı</a:t>
            </a:r>
          </a:p>
          <a:p>
            <a:pPr marL="342900" lvl="2" indent="-342900" defTabSz="914400" eaLnBrk="1" fontAlgn="auto" hangingPunct="1">
              <a:spcBef>
                <a:spcPts val="0"/>
              </a:spcBef>
              <a:spcAft>
                <a:spcPts val="0"/>
              </a:spcAft>
              <a:buClr>
                <a:srgbClr val="990000"/>
              </a:buClr>
              <a:buFont typeface="Arial" pitchFamily="34" charset="0"/>
              <a:buChar char="•"/>
              <a:defRPr/>
            </a:pPr>
            <a:r>
              <a:rPr lang="tr-TR" sz="2000" b="1" kern="0" dirty="0">
                <a:solidFill>
                  <a:srgbClr val="475A8C"/>
                </a:solidFill>
                <a:latin typeface="Calibri"/>
              </a:rPr>
              <a:t>Şirketler ile İşbirliği Kuruluşlarının yurt dışına yönelik pazara giriş stratejileri ile eylem planlarının oluşturulabilmesi amacıyla satın aldıkları,</a:t>
            </a:r>
          </a:p>
          <a:p>
            <a:pPr marL="0" lvl="2" defTabSz="914400" eaLnBrk="1" fontAlgn="auto" hangingPunct="1">
              <a:spcBef>
                <a:spcPts val="0"/>
              </a:spcBef>
              <a:spcAft>
                <a:spcPts val="0"/>
              </a:spcAft>
              <a:buClr>
                <a:srgbClr val="990000"/>
              </a:buClr>
              <a:defRPr/>
            </a:pPr>
            <a:endParaRPr lang="tr-TR" sz="800" b="1" kern="0" dirty="0">
              <a:solidFill>
                <a:srgbClr val="475A8C"/>
              </a:solidFill>
              <a:latin typeface="Calibri"/>
            </a:endParaRPr>
          </a:p>
          <a:p>
            <a:pPr marL="600075" lvl="1" indent="-257175" algn="just">
              <a:buClr>
                <a:srgbClr val="990000"/>
              </a:buClr>
              <a:buFont typeface="Arial" pitchFamily="34" charset="0"/>
              <a:buChar char="•"/>
            </a:pPr>
            <a:r>
              <a:rPr lang="tr-TR" sz="2000" b="1" dirty="0">
                <a:solidFill>
                  <a:srgbClr val="475A8C"/>
                </a:solidFill>
                <a:latin typeface="Calibri"/>
              </a:rPr>
              <a:t>Sektör raporları</a:t>
            </a:r>
          </a:p>
          <a:p>
            <a:pPr marL="600075" lvl="1" indent="-257175" algn="just">
              <a:buClr>
                <a:srgbClr val="990000"/>
              </a:buClr>
              <a:buFont typeface="Arial" pitchFamily="34" charset="0"/>
              <a:buChar char="•"/>
            </a:pPr>
            <a:r>
              <a:rPr lang="tr-TR" sz="2000" b="1" dirty="0">
                <a:solidFill>
                  <a:srgbClr val="475A8C"/>
                </a:solidFill>
                <a:latin typeface="Calibri"/>
              </a:rPr>
              <a:t>Ülke raporları</a:t>
            </a:r>
          </a:p>
          <a:p>
            <a:pPr marL="600075" lvl="1" indent="-257175" algn="just">
              <a:buClr>
                <a:srgbClr val="990000"/>
              </a:buClr>
              <a:buFont typeface="Arial" pitchFamily="34" charset="0"/>
              <a:buChar char="•"/>
            </a:pPr>
            <a:r>
              <a:rPr lang="tr-TR" sz="2000" b="1" dirty="0">
                <a:solidFill>
                  <a:srgbClr val="475A8C"/>
                </a:solidFill>
                <a:latin typeface="Calibri"/>
              </a:rPr>
              <a:t>Yabancı şirket veya marka odaklı raporlar (mali ve hukuki raporlar dahil)</a:t>
            </a:r>
          </a:p>
          <a:p>
            <a:pPr marL="600075" lvl="1" indent="-257175" algn="just">
              <a:buClr>
                <a:srgbClr val="990000"/>
              </a:buClr>
              <a:buFont typeface="Arial" pitchFamily="34" charset="0"/>
              <a:buChar char="•"/>
            </a:pPr>
            <a:r>
              <a:rPr lang="tr-TR" sz="2000" b="1" dirty="0">
                <a:solidFill>
                  <a:srgbClr val="475A8C"/>
                </a:solidFill>
                <a:latin typeface="Calibri"/>
              </a:rPr>
              <a:t>Bakanlıktan ön onay</a:t>
            </a:r>
          </a:p>
          <a:p>
            <a:pPr lvl="0" algn="l">
              <a:buClr>
                <a:srgbClr val="990000"/>
              </a:buClr>
            </a:pPr>
            <a:endParaRPr lang="tr-TR" b="1" dirty="0">
              <a:solidFill>
                <a:srgbClr val="990000"/>
              </a:solidFill>
              <a:latin typeface="Calibri"/>
            </a:endParaRPr>
          </a:p>
          <a:p>
            <a:pPr lvl="0" algn="l">
              <a:buClr>
                <a:srgbClr val="990000"/>
              </a:buClr>
            </a:pPr>
            <a:r>
              <a:rPr lang="tr-TR" sz="2000" b="1" dirty="0">
                <a:solidFill>
                  <a:srgbClr val="990000"/>
                </a:solidFill>
                <a:latin typeface="Calibri"/>
              </a:rPr>
              <a:t>Destek Miktarı : 200.000 ABD Doları/yıl</a:t>
            </a:r>
          </a:p>
          <a:p>
            <a:pPr lvl="0" algn="l">
              <a:buClr>
                <a:srgbClr val="990000"/>
              </a:buClr>
            </a:pPr>
            <a:r>
              <a:rPr lang="tr-TR" sz="2000" b="1" dirty="0">
                <a:solidFill>
                  <a:srgbClr val="990000"/>
                </a:solidFill>
                <a:latin typeface="Calibri"/>
              </a:rPr>
              <a:t>                    </a:t>
            </a:r>
          </a:p>
          <a:p>
            <a:pPr lvl="0" algn="l">
              <a:buClr>
                <a:srgbClr val="990000"/>
              </a:buClr>
            </a:pPr>
            <a:r>
              <a:rPr lang="tr-TR" sz="2000" b="1" dirty="0">
                <a:solidFill>
                  <a:srgbClr val="990000"/>
                </a:solidFill>
                <a:latin typeface="Calibri"/>
              </a:rPr>
              <a:t>Destek Oranı : % 60 (Şirketler)</a:t>
            </a:r>
          </a:p>
          <a:p>
            <a:pPr lvl="0" algn="l">
              <a:buClr>
                <a:srgbClr val="990000"/>
              </a:buClr>
            </a:pPr>
            <a:r>
              <a:rPr lang="tr-TR" sz="2000" b="1" dirty="0">
                <a:solidFill>
                  <a:srgbClr val="990000"/>
                </a:solidFill>
                <a:latin typeface="Calibri"/>
              </a:rPr>
              <a:t>                           % 75 (İşbirliği kuruluşları)</a:t>
            </a:r>
            <a:endParaRPr lang="tr-TR" b="1" dirty="0">
              <a:solidFill>
                <a:srgbClr val="475A8C"/>
              </a:solidFill>
            </a:endParaRPr>
          </a:p>
        </p:txBody>
      </p:sp>
      <p:sp>
        <p:nvSpPr>
          <p:cNvPr id="2" name="Unvan 1"/>
          <p:cNvSpPr>
            <a:spLocks noGrp="1"/>
          </p:cNvSpPr>
          <p:nvPr>
            <p:ph type="title"/>
          </p:nvPr>
        </p:nvSpPr>
        <p:spPr/>
        <p:txBody>
          <a:bodyPr/>
          <a:lstStyle/>
          <a:p>
            <a:r>
              <a:rPr lang="tr-TR" sz="2800" dirty="0">
                <a:effectLst>
                  <a:outerShdw blurRad="38100" dist="38100" dir="2700000" algn="tl">
                    <a:srgbClr val="000000">
                      <a:alpha val="43137"/>
                    </a:srgbClr>
                  </a:outerShdw>
                </a:effectLst>
              </a:rPr>
              <a:t>PAZAR ARAŞTIRMASI VE PAZARA GİRİŞ DESTEĞİ</a:t>
            </a:r>
            <a:endParaRPr lang="tr-TR" sz="2800" dirty="0"/>
          </a:p>
        </p:txBody>
      </p:sp>
      <p:sp>
        <p:nvSpPr>
          <p:cNvPr id="6" name="Slayt Numarası Yer Tutucusu 3"/>
          <p:cNvSpPr txBox="1">
            <a:spLocks/>
          </p:cNvSpPr>
          <p:nvPr/>
        </p:nvSpPr>
        <p:spPr>
          <a:xfrm>
            <a:off x="8429625" y="6553200"/>
            <a:ext cx="571500" cy="252413"/>
          </a:xfrm>
          <a:prstGeom prst="rect">
            <a:avLst/>
          </a:prstGeom>
        </p:spPr>
        <p:txBody>
          <a:bodyPr/>
          <a:lstStyle>
            <a:defPPr>
              <a:defRPr lang="tr-TR"/>
            </a:defPPr>
            <a:lvl1pPr algn="ctr" rtl="0" eaLnBrk="0" fontAlgn="base" hangingPunct="0">
              <a:spcBef>
                <a:spcPct val="0"/>
              </a:spcBef>
              <a:spcAft>
                <a:spcPct val="0"/>
              </a:spcAft>
              <a:defRPr sz="1200" kern="1200">
                <a:solidFill>
                  <a:prstClr val="white">
                    <a:lumMod val="85000"/>
                  </a:prstClr>
                </a:solidFill>
                <a:effectLst>
                  <a:outerShdw blurRad="38100" dist="38100" dir="2700000" algn="tl">
                    <a:srgbClr val="000000">
                      <a:alpha val="43137"/>
                    </a:srgbClr>
                  </a:outerShdw>
                </a:effectLst>
                <a:latin typeface="Calibri"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fld id="{3C5A7D2A-A6CC-491E-9572-17D0D067E594}" type="slidenum">
              <a:rPr lang="en-US" altLang="tr-TR" smtClean="0"/>
              <a:pPr defTabSz="914400">
                <a:defRPr/>
              </a:pPr>
              <a:t>25</a:t>
            </a:fld>
            <a:endParaRPr lang="en-US" altLang="tr-TR" dirty="0"/>
          </a:p>
        </p:txBody>
      </p:sp>
      <p:sp>
        <p:nvSpPr>
          <p:cNvPr id="8"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a:t>Ticaret Bakanlığı-İhracat Genel Müdürlüğü</a:t>
            </a:r>
          </a:p>
        </p:txBody>
      </p:sp>
      <p:pic>
        <p:nvPicPr>
          <p:cNvPr id="11"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Tree>
    <p:extLst>
      <p:ext uri="{BB962C8B-B14F-4D97-AF65-F5344CB8AC3E}">
        <p14:creationId xmlns:p14="http://schemas.microsoft.com/office/powerpoint/2010/main" val="1001929174"/>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Line 5"/>
          <p:cNvSpPr>
            <a:spLocks noChangeShapeType="1"/>
          </p:cNvSpPr>
          <p:nvPr/>
        </p:nvSpPr>
        <p:spPr bwMode="gray">
          <a:xfrm>
            <a:off x="2843808" y="2240757"/>
            <a:ext cx="0" cy="2917031"/>
          </a:xfrm>
          <a:prstGeom prst="line">
            <a:avLst/>
          </a:prstGeom>
          <a:noFill/>
          <a:ln w="19050" cmpd="sng">
            <a:solidFill>
              <a:srgbClr val="990000"/>
            </a:solidFill>
            <a:round/>
            <a:headEnd/>
            <a:tailEnd/>
          </a:ln>
          <a:extLst>
            <a:ext uri="{909E8E84-426E-40dd-AFC4-6F175D3DCCD1}">
              <a14:hiddenFill xmlns="" xmlns:a14="http://schemas.microsoft.com/office/drawing/2010/main">
                <a:noFill/>
              </a14:hiddenFill>
            </a:ext>
          </a:extLst>
        </p:spPr>
        <p:txBody>
          <a:bodyPr/>
          <a:lstStyle/>
          <a:p>
            <a:endParaRPr lang="tr-TR"/>
          </a:p>
        </p:txBody>
      </p:sp>
      <p:sp>
        <p:nvSpPr>
          <p:cNvPr id="9" name="Metin kutusu 8"/>
          <p:cNvSpPr txBox="1"/>
          <p:nvPr/>
        </p:nvSpPr>
        <p:spPr>
          <a:xfrm>
            <a:off x="1223628" y="2648984"/>
            <a:ext cx="1566174" cy="1754326"/>
          </a:xfrm>
          <a:prstGeom prst="rect">
            <a:avLst/>
          </a:prstGeom>
          <a:noFill/>
        </p:spPr>
        <p:txBody>
          <a:bodyPr wrap="square" rtlCol="0" anchor="ctr">
            <a:spAutoFit/>
          </a:bodyPr>
          <a:lstStyle/>
          <a:p>
            <a:r>
              <a:rPr lang="tr-TR" b="1" dirty="0">
                <a:solidFill>
                  <a:srgbClr val="990000"/>
                </a:solidFill>
                <a:effectLst>
                  <a:outerShdw blurRad="38100" dist="38100" dir="2700000" algn="tl">
                    <a:srgbClr val="000000">
                      <a:alpha val="43137"/>
                    </a:srgbClr>
                  </a:outerShdw>
                </a:effectLst>
                <a:latin typeface="+mj-lt"/>
              </a:rPr>
              <a:t>YURTDIŞI</a:t>
            </a:r>
          </a:p>
          <a:p>
            <a:r>
              <a:rPr lang="tr-TR" b="1" dirty="0">
                <a:solidFill>
                  <a:srgbClr val="990000"/>
                </a:solidFill>
                <a:effectLst>
                  <a:outerShdw blurRad="38100" dist="38100" dir="2700000" algn="tl">
                    <a:srgbClr val="000000">
                      <a:alpha val="43137"/>
                    </a:srgbClr>
                  </a:outerShdw>
                </a:effectLst>
                <a:latin typeface="+mj-lt"/>
              </a:rPr>
              <a:t>ŞİRKET SATIN ALMAYA YÖNELİK DANIŞMANLIK DESTEĞİ</a:t>
            </a:r>
          </a:p>
        </p:txBody>
      </p:sp>
      <p:sp>
        <p:nvSpPr>
          <p:cNvPr id="10" name="Metin kutusu 9"/>
          <p:cNvSpPr txBox="1"/>
          <p:nvPr/>
        </p:nvSpPr>
        <p:spPr>
          <a:xfrm>
            <a:off x="2998631" y="700171"/>
            <a:ext cx="4914546" cy="5770811"/>
          </a:xfrm>
          <a:prstGeom prst="rect">
            <a:avLst/>
          </a:prstGeom>
          <a:noFill/>
        </p:spPr>
        <p:txBody>
          <a:bodyPr wrap="square" rtlCol="0" anchor="ctr">
            <a:spAutoFit/>
          </a:bodyPr>
          <a:lstStyle/>
          <a:p>
            <a:pPr lvl="0" algn="l">
              <a:lnSpc>
                <a:spcPct val="150000"/>
              </a:lnSpc>
              <a:buClr>
                <a:srgbClr val="990000"/>
              </a:buClr>
            </a:pPr>
            <a:endParaRPr lang="tr-TR" b="1" dirty="0">
              <a:solidFill>
                <a:srgbClr val="990000"/>
              </a:solidFill>
              <a:latin typeface="Calibri"/>
            </a:endParaRPr>
          </a:p>
          <a:p>
            <a:pPr lvl="0" algn="l">
              <a:lnSpc>
                <a:spcPct val="150000"/>
              </a:lnSpc>
              <a:buClr>
                <a:srgbClr val="990000"/>
              </a:buClr>
            </a:pPr>
            <a:endParaRPr lang="tr-TR" b="1" dirty="0">
              <a:solidFill>
                <a:srgbClr val="990000"/>
              </a:solidFill>
              <a:latin typeface="Calibri"/>
            </a:endParaRPr>
          </a:p>
          <a:p>
            <a:pPr lvl="0" algn="l">
              <a:lnSpc>
                <a:spcPct val="150000"/>
              </a:lnSpc>
              <a:buClr>
                <a:srgbClr val="990000"/>
              </a:buClr>
            </a:pPr>
            <a:r>
              <a:rPr lang="tr-TR" b="1" dirty="0">
                <a:solidFill>
                  <a:srgbClr val="990000"/>
                </a:solidFill>
                <a:latin typeface="Calibri"/>
              </a:rPr>
              <a:t>Hedef Grup</a:t>
            </a:r>
          </a:p>
          <a:p>
            <a:pPr marL="214313" indent="-214313">
              <a:lnSpc>
                <a:spcPct val="150000"/>
              </a:lnSpc>
              <a:buClr>
                <a:srgbClr val="990000"/>
              </a:buClr>
              <a:buFont typeface="Arial" pitchFamily="34" charset="0"/>
              <a:buChar char="•"/>
              <a:defRPr/>
            </a:pPr>
            <a:r>
              <a:rPr lang="tr-TR" b="1" dirty="0">
                <a:solidFill>
                  <a:srgbClr val="475A8C"/>
                </a:solidFill>
                <a:latin typeface="Calibri"/>
              </a:rPr>
              <a:t>Sınai / Ticari Şirketler ve İşbirliği Kuruluşları</a:t>
            </a:r>
          </a:p>
          <a:p>
            <a:pPr lvl="0" algn="l">
              <a:lnSpc>
                <a:spcPct val="150000"/>
              </a:lnSpc>
              <a:defRPr/>
            </a:pPr>
            <a:r>
              <a:rPr lang="tr-TR" b="1" dirty="0">
                <a:solidFill>
                  <a:srgbClr val="990000"/>
                </a:solidFill>
                <a:latin typeface="Calibri"/>
              </a:rPr>
              <a:t>Destek Kapsamı</a:t>
            </a:r>
          </a:p>
          <a:p>
            <a:pPr algn="just">
              <a:buClr>
                <a:srgbClr val="990000"/>
              </a:buClr>
            </a:pPr>
            <a:r>
              <a:rPr lang="tr-TR" b="1" dirty="0">
                <a:solidFill>
                  <a:srgbClr val="475A8C"/>
                </a:solidFill>
                <a:latin typeface="Calibri"/>
              </a:rPr>
              <a:t>Sadece yabancı şirket alımlarına yönelik olarak alınacak danışmanlık hizmetleri</a:t>
            </a:r>
          </a:p>
          <a:p>
            <a:pPr algn="just">
              <a:buClr>
                <a:srgbClr val="990000"/>
              </a:buClr>
            </a:pPr>
            <a:endParaRPr lang="tr-TR" b="1" dirty="0">
              <a:solidFill>
                <a:srgbClr val="475A8C"/>
              </a:solidFill>
              <a:latin typeface="Calibri"/>
            </a:endParaRPr>
          </a:p>
          <a:p>
            <a:pPr marL="600075" lvl="1" indent="-257175" algn="just">
              <a:buClr>
                <a:srgbClr val="990000"/>
              </a:buClr>
              <a:buFont typeface="Wingdings" panose="05000000000000000000" pitchFamily="2" charset="2"/>
              <a:buChar char="Ø"/>
            </a:pPr>
            <a:r>
              <a:rPr lang="tr-TR" b="1" dirty="0">
                <a:solidFill>
                  <a:srgbClr val="475A8C"/>
                </a:solidFill>
                <a:latin typeface="Calibri"/>
              </a:rPr>
              <a:t>Mali Danışmanlık</a:t>
            </a:r>
          </a:p>
          <a:p>
            <a:pPr marL="600075" lvl="1" indent="-257175" algn="just">
              <a:buClr>
                <a:srgbClr val="990000"/>
              </a:buClr>
              <a:buFont typeface="Wingdings" panose="05000000000000000000" pitchFamily="2" charset="2"/>
              <a:buChar char="Ø"/>
            </a:pPr>
            <a:r>
              <a:rPr lang="tr-TR" b="1" dirty="0">
                <a:solidFill>
                  <a:srgbClr val="475A8C"/>
                </a:solidFill>
                <a:latin typeface="Calibri"/>
              </a:rPr>
              <a:t>Hukuki Danışmanlık</a:t>
            </a:r>
          </a:p>
          <a:p>
            <a:pPr marL="342900" lvl="1" algn="just">
              <a:buClr>
                <a:srgbClr val="990000"/>
              </a:buClr>
            </a:pPr>
            <a:endParaRPr lang="tr-TR" b="1" dirty="0">
              <a:solidFill>
                <a:srgbClr val="475A8C"/>
              </a:solidFill>
              <a:latin typeface="Calibri"/>
            </a:endParaRPr>
          </a:p>
          <a:p>
            <a:pPr marL="257175" indent="-257175" algn="just">
              <a:buClr>
                <a:srgbClr val="990000"/>
              </a:buClr>
              <a:buFont typeface="Arial" pitchFamily="34" charset="0"/>
              <a:buChar char="•"/>
            </a:pPr>
            <a:r>
              <a:rPr lang="tr-TR" b="1" dirty="0">
                <a:solidFill>
                  <a:srgbClr val="475A8C"/>
                </a:solidFill>
                <a:latin typeface="Calibri"/>
              </a:rPr>
              <a:t>Bakanlıktan ön onay</a:t>
            </a:r>
          </a:p>
          <a:p>
            <a:pPr lvl="0" algn="l">
              <a:buClr>
                <a:srgbClr val="990000"/>
              </a:buClr>
            </a:pPr>
            <a:endParaRPr lang="tr-TR" b="1" dirty="0">
              <a:solidFill>
                <a:srgbClr val="475A8C"/>
              </a:solidFill>
              <a:latin typeface="Calibri"/>
            </a:endParaRPr>
          </a:p>
          <a:p>
            <a:pPr lvl="0" algn="l">
              <a:buClr>
                <a:srgbClr val="990000"/>
              </a:buClr>
            </a:pPr>
            <a:r>
              <a:rPr lang="tr-TR" b="1" dirty="0">
                <a:solidFill>
                  <a:srgbClr val="990000"/>
                </a:solidFill>
                <a:latin typeface="Calibri"/>
              </a:rPr>
              <a:t>Destek Miktarı : 200.000 ABD Doları/yıl</a:t>
            </a:r>
          </a:p>
          <a:p>
            <a:pPr lvl="0" algn="l">
              <a:buClr>
                <a:srgbClr val="990000"/>
              </a:buClr>
            </a:pPr>
            <a:r>
              <a:rPr lang="tr-TR" b="1" dirty="0">
                <a:solidFill>
                  <a:srgbClr val="990000"/>
                </a:solidFill>
                <a:latin typeface="Calibri"/>
              </a:rPr>
              <a:t>                    </a:t>
            </a:r>
          </a:p>
          <a:p>
            <a:pPr lvl="0" algn="l">
              <a:buClr>
                <a:srgbClr val="990000"/>
              </a:buClr>
            </a:pPr>
            <a:r>
              <a:rPr lang="tr-TR" b="1" dirty="0">
                <a:solidFill>
                  <a:srgbClr val="990000"/>
                </a:solidFill>
                <a:latin typeface="Calibri"/>
              </a:rPr>
              <a:t>Destek Oranı : % 60 (Şirketler)</a:t>
            </a:r>
          </a:p>
          <a:p>
            <a:pPr lvl="0" algn="l">
              <a:buClr>
                <a:srgbClr val="990000"/>
              </a:buClr>
            </a:pPr>
            <a:r>
              <a:rPr lang="tr-TR" b="1" dirty="0">
                <a:solidFill>
                  <a:srgbClr val="990000"/>
                </a:solidFill>
                <a:latin typeface="Calibri"/>
              </a:rPr>
              <a:t>                           % 75 (İşbirliği kuruluşları)</a:t>
            </a:r>
            <a:endParaRPr lang="tr-TR" b="1" dirty="0">
              <a:solidFill>
                <a:srgbClr val="475A8C"/>
              </a:solidFill>
            </a:endParaRPr>
          </a:p>
          <a:p>
            <a:pPr algn="l"/>
            <a:endParaRPr lang="en-US" b="1" dirty="0">
              <a:solidFill>
                <a:srgbClr val="475A8C"/>
              </a:solidFill>
            </a:endParaRPr>
          </a:p>
        </p:txBody>
      </p:sp>
      <p:sp>
        <p:nvSpPr>
          <p:cNvPr id="2" name="Unvan 1"/>
          <p:cNvSpPr>
            <a:spLocks noGrp="1"/>
          </p:cNvSpPr>
          <p:nvPr>
            <p:ph type="title"/>
          </p:nvPr>
        </p:nvSpPr>
        <p:spPr/>
        <p:txBody>
          <a:bodyPr/>
          <a:lstStyle/>
          <a:p>
            <a:r>
              <a:rPr lang="tr-TR" sz="2800" dirty="0">
                <a:effectLst>
                  <a:outerShdw blurRad="38100" dist="38100" dir="2700000" algn="tl">
                    <a:srgbClr val="000000">
                      <a:alpha val="43137"/>
                    </a:srgbClr>
                  </a:outerShdw>
                </a:effectLst>
              </a:rPr>
              <a:t>PAZAR ARAŞTIRMASI VE PAZARA GİRİŞ DESTEĞİ</a:t>
            </a:r>
            <a:endParaRPr lang="tr-TR" sz="2800" dirty="0"/>
          </a:p>
        </p:txBody>
      </p:sp>
      <p:sp>
        <p:nvSpPr>
          <p:cNvPr id="6" name="Slayt Numarası Yer Tutucusu 3"/>
          <p:cNvSpPr txBox="1">
            <a:spLocks/>
          </p:cNvSpPr>
          <p:nvPr/>
        </p:nvSpPr>
        <p:spPr>
          <a:xfrm>
            <a:off x="8429625" y="6553200"/>
            <a:ext cx="571500" cy="252413"/>
          </a:xfrm>
          <a:prstGeom prst="rect">
            <a:avLst/>
          </a:prstGeom>
        </p:spPr>
        <p:txBody>
          <a:bodyPr/>
          <a:lstStyle>
            <a:defPPr>
              <a:defRPr lang="tr-TR"/>
            </a:defPPr>
            <a:lvl1pPr algn="ctr" rtl="0" eaLnBrk="0" fontAlgn="base" hangingPunct="0">
              <a:spcBef>
                <a:spcPct val="0"/>
              </a:spcBef>
              <a:spcAft>
                <a:spcPct val="0"/>
              </a:spcAft>
              <a:defRPr sz="1200" kern="1200">
                <a:solidFill>
                  <a:prstClr val="white">
                    <a:lumMod val="85000"/>
                  </a:prstClr>
                </a:solidFill>
                <a:effectLst>
                  <a:outerShdw blurRad="38100" dist="38100" dir="2700000" algn="tl">
                    <a:srgbClr val="000000">
                      <a:alpha val="43137"/>
                    </a:srgbClr>
                  </a:outerShdw>
                </a:effectLst>
                <a:latin typeface="Calibri"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fld id="{3C5A7D2A-A6CC-491E-9572-17D0D067E594}" type="slidenum">
              <a:rPr lang="en-US" altLang="tr-TR" smtClean="0"/>
              <a:pPr defTabSz="914400">
                <a:defRPr/>
              </a:pPr>
              <a:t>26</a:t>
            </a:fld>
            <a:endParaRPr lang="en-US" altLang="tr-TR" dirty="0"/>
          </a:p>
        </p:txBody>
      </p:sp>
      <p:sp>
        <p:nvSpPr>
          <p:cNvPr id="8"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a:t>Ticaret Bakanlığı-İhracat Genel Müdürlüğü</a:t>
            </a:r>
          </a:p>
        </p:txBody>
      </p:sp>
      <p:pic>
        <p:nvPicPr>
          <p:cNvPr id="11"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Tree>
    <p:extLst>
      <p:ext uri="{BB962C8B-B14F-4D97-AF65-F5344CB8AC3E}">
        <p14:creationId xmlns:p14="http://schemas.microsoft.com/office/powerpoint/2010/main" val="3190972725"/>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etin kutusu 9"/>
          <p:cNvSpPr txBox="1"/>
          <p:nvPr/>
        </p:nvSpPr>
        <p:spPr>
          <a:xfrm>
            <a:off x="2998631" y="2985410"/>
            <a:ext cx="4914546" cy="1200329"/>
          </a:xfrm>
          <a:prstGeom prst="rect">
            <a:avLst/>
          </a:prstGeom>
          <a:noFill/>
        </p:spPr>
        <p:txBody>
          <a:bodyPr wrap="square" rtlCol="0" anchor="ctr">
            <a:spAutoFit/>
          </a:bodyPr>
          <a:lstStyle/>
          <a:p>
            <a:pPr lvl="0" algn="l">
              <a:lnSpc>
                <a:spcPct val="150000"/>
              </a:lnSpc>
              <a:buClr>
                <a:srgbClr val="990000"/>
              </a:buClr>
            </a:pPr>
            <a:endParaRPr lang="tr-TR" b="1" dirty="0">
              <a:solidFill>
                <a:srgbClr val="990000"/>
              </a:solidFill>
              <a:latin typeface="Calibri"/>
            </a:endParaRPr>
          </a:p>
          <a:p>
            <a:pPr lvl="0" algn="l">
              <a:lnSpc>
                <a:spcPct val="150000"/>
              </a:lnSpc>
              <a:buClr>
                <a:srgbClr val="990000"/>
              </a:buClr>
            </a:pPr>
            <a:endParaRPr lang="tr-TR" b="1" dirty="0">
              <a:solidFill>
                <a:srgbClr val="990000"/>
              </a:solidFill>
              <a:latin typeface="Calibri"/>
            </a:endParaRPr>
          </a:p>
          <a:p>
            <a:pPr algn="l"/>
            <a:endParaRPr lang="en-US" b="1" dirty="0">
              <a:solidFill>
                <a:srgbClr val="475A8C"/>
              </a:solidFill>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027" y="1154931"/>
            <a:ext cx="8244348" cy="39023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Dikdörtgen 6"/>
          <p:cNvSpPr/>
          <p:nvPr/>
        </p:nvSpPr>
        <p:spPr>
          <a:xfrm>
            <a:off x="710208" y="5483453"/>
            <a:ext cx="4486853" cy="461665"/>
          </a:xfrm>
          <a:prstGeom prst="rect">
            <a:avLst/>
          </a:prstGeom>
        </p:spPr>
        <p:txBody>
          <a:bodyPr wrap="square">
            <a:spAutoFit/>
          </a:bodyPr>
          <a:lstStyle/>
          <a:p>
            <a:pPr marL="257175" indent="-257175" algn="just">
              <a:buClr>
                <a:srgbClr val="990000"/>
              </a:buClr>
              <a:buFont typeface="Arial" pitchFamily="34" charset="0"/>
              <a:buChar char="•"/>
            </a:pPr>
            <a:r>
              <a:rPr lang="tr-TR" sz="2400" b="1" dirty="0">
                <a:solidFill>
                  <a:srgbClr val="475A8C"/>
                </a:solidFill>
                <a:latin typeface="+mn-lt"/>
              </a:rPr>
              <a:t>Bakanlıktan ön onay</a:t>
            </a:r>
          </a:p>
        </p:txBody>
      </p:sp>
      <p:sp>
        <p:nvSpPr>
          <p:cNvPr id="2" name="Unvan 1"/>
          <p:cNvSpPr>
            <a:spLocks noGrp="1"/>
          </p:cNvSpPr>
          <p:nvPr>
            <p:ph type="title"/>
          </p:nvPr>
        </p:nvSpPr>
        <p:spPr>
          <a:xfrm>
            <a:off x="710208" y="332712"/>
            <a:ext cx="8028383" cy="396000"/>
          </a:xfrm>
        </p:spPr>
        <p:txBody>
          <a:bodyPr/>
          <a:lstStyle/>
          <a:p>
            <a:r>
              <a:rPr lang="tr-TR" sz="2800" dirty="0">
                <a:effectLst>
                  <a:outerShdw blurRad="38100" dist="38100" dir="2700000" algn="tl">
                    <a:srgbClr val="000000">
                      <a:alpha val="43137"/>
                    </a:srgbClr>
                  </a:outerShdw>
                </a:effectLst>
              </a:rPr>
              <a:t>PAZAR ARAŞTIRMASI VE PAZARA GİRİŞ DESTEĞİ</a:t>
            </a:r>
            <a:endParaRPr lang="tr-TR" sz="2800" dirty="0"/>
          </a:p>
        </p:txBody>
      </p:sp>
      <p:sp>
        <p:nvSpPr>
          <p:cNvPr id="6" name="Slayt Numarası Yer Tutucusu 3"/>
          <p:cNvSpPr txBox="1">
            <a:spLocks/>
          </p:cNvSpPr>
          <p:nvPr/>
        </p:nvSpPr>
        <p:spPr>
          <a:xfrm>
            <a:off x="8429625" y="6553200"/>
            <a:ext cx="571500" cy="252413"/>
          </a:xfrm>
          <a:prstGeom prst="rect">
            <a:avLst/>
          </a:prstGeom>
        </p:spPr>
        <p:txBody>
          <a:bodyPr/>
          <a:lstStyle>
            <a:defPPr>
              <a:defRPr lang="tr-TR"/>
            </a:defPPr>
            <a:lvl1pPr algn="ctr" rtl="0" eaLnBrk="0" fontAlgn="base" hangingPunct="0">
              <a:spcBef>
                <a:spcPct val="0"/>
              </a:spcBef>
              <a:spcAft>
                <a:spcPct val="0"/>
              </a:spcAft>
              <a:defRPr sz="1200" kern="1200">
                <a:solidFill>
                  <a:prstClr val="white">
                    <a:lumMod val="85000"/>
                  </a:prstClr>
                </a:solidFill>
                <a:effectLst>
                  <a:outerShdw blurRad="38100" dist="38100" dir="2700000" algn="tl">
                    <a:srgbClr val="000000">
                      <a:alpha val="43137"/>
                    </a:srgbClr>
                  </a:outerShdw>
                </a:effectLst>
                <a:latin typeface="Calibri"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fld id="{3C5A7D2A-A6CC-491E-9572-17D0D067E594}" type="slidenum">
              <a:rPr lang="en-US" altLang="tr-TR" smtClean="0"/>
              <a:pPr defTabSz="914400">
                <a:defRPr/>
              </a:pPr>
              <a:t>27</a:t>
            </a:fld>
            <a:endParaRPr lang="en-US" altLang="tr-TR" dirty="0"/>
          </a:p>
        </p:txBody>
      </p:sp>
      <p:sp>
        <p:nvSpPr>
          <p:cNvPr id="9"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a:t>Ticaret Bakanlığı-İhracat Genel Müdürlüğü</a:t>
            </a:r>
          </a:p>
        </p:txBody>
      </p:sp>
      <p:pic>
        <p:nvPicPr>
          <p:cNvPr id="8" name="Resim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Tree>
    <p:extLst>
      <p:ext uri="{BB962C8B-B14F-4D97-AF65-F5344CB8AC3E}">
        <p14:creationId xmlns:p14="http://schemas.microsoft.com/office/powerpoint/2010/main" val="3433858557"/>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ey Metin Yer Tutucusu 7"/>
          <p:cNvSpPr>
            <a:spLocks noGrp="1"/>
          </p:cNvSpPr>
          <p:nvPr>
            <p:ph type="body" orient="vert" idx="1"/>
          </p:nvPr>
        </p:nvSpPr>
        <p:spPr>
          <a:xfrm>
            <a:off x="1459832" y="908722"/>
            <a:ext cx="7226968" cy="3246184"/>
          </a:xfrm>
        </p:spPr>
        <p:txBody>
          <a:bodyPr vert="horz"/>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en-US" dirty="0"/>
          </a:p>
        </p:txBody>
      </p:sp>
      <p:sp>
        <p:nvSpPr>
          <p:cNvPr id="7" name="Unvan 6"/>
          <p:cNvSpPr>
            <a:spLocks noGrp="1"/>
          </p:cNvSpPr>
          <p:nvPr>
            <p:ph type="title"/>
          </p:nvPr>
        </p:nvSpPr>
        <p:spPr>
          <a:xfrm>
            <a:off x="1307690" y="417774"/>
            <a:ext cx="7836310" cy="297000"/>
          </a:xfrm>
          <a:solidFill>
            <a:schemeClr val="tx2"/>
          </a:solidFill>
        </p:spPr>
        <p:txBody>
          <a:bodyPr>
            <a:noAutofit/>
          </a:bodyPr>
          <a:lstStyle/>
          <a:p>
            <a:pPr algn="ctr"/>
            <a:r>
              <a:rPr lang="tr-TR" sz="2800" dirty="0">
                <a:effectLst>
                  <a:outerShdw blurRad="38100" dist="38100" dir="2700000" algn="tl">
                    <a:srgbClr val="000000">
                      <a:alpha val="43137"/>
                    </a:srgbClr>
                  </a:outerShdw>
                </a:effectLst>
              </a:rPr>
              <a:t>PAZAR</a:t>
            </a:r>
            <a:r>
              <a:rPr lang="tr-TR" sz="2000" dirty="0">
                <a:effectLst>
                  <a:outerShdw blurRad="38100" dist="38100" dir="2700000" algn="tl">
                    <a:srgbClr val="000000">
                      <a:alpha val="43137"/>
                    </a:srgbClr>
                  </a:outerShdw>
                </a:effectLst>
              </a:rPr>
              <a:t> </a:t>
            </a:r>
            <a:r>
              <a:rPr lang="tr-TR" sz="2800" dirty="0">
                <a:effectLst>
                  <a:outerShdw blurRad="38100" dist="38100" dir="2700000" algn="tl">
                    <a:srgbClr val="000000">
                      <a:alpha val="43137"/>
                    </a:srgbClr>
                  </a:outerShdw>
                </a:effectLst>
              </a:rPr>
              <a:t>ARAŞTIRMASI VE PAZARA GİRİŞ DESTEĞİ</a:t>
            </a:r>
            <a:endParaRPr lang="en-US" sz="2800" dirty="0">
              <a:effectLst>
                <a:outerShdw blurRad="38100" dist="38100" dir="2700000" algn="tl">
                  <a:srgbClr val="000000">
                    <a:alpha val="43137"/>
                  </a:srgbClr>
                </a:outerShdw>
              </a:effectLst>
            </a:endParaRPr>
          </a:p>
        </p:txBody>
      </p:sp>
      <p:graphicFrame>
        <p:nvGraphicFramePr>
          <p:cNvPr id="12" name="Tablo 11"/>
          <p:cNvGraphicFramePr>
            <a:graphicFrameLocks noGrp="1"/>
          </p:cNvGraphicFramePr>
          <p:nvPr>
            <p:extLst>
              <p:ext uri="{D42A27DB-BD31-4B8C-83A1-F6EECF244321}">
                <p14:modId xmlns:p14="http://schemas.microsoft.com/office/powerpoint/2010/main" val="1206978854"/>
              </p:ext>
            </p:extLst>
          </p:nvPr>
        </p:nvGraphicFramePr>
        <p:xfrm>
          <a:off x="1002890" y="1456739"/>
          <a:ext cx="7447935" cy="3852610"/>
        </p:xfrm>
        <a:graphic>
          <a:graphicData uri="http://schemas.openxmlformats.org/drawingml/2006/table">
            <a:tbl>
              <a:tblPr firstRow="1" bandRow="1">
                <a:tableStyleId>{5C22544A-7EE6-4342-B048-85BDC9FD1C3A}</a:tableStyleId>
              </a:tblPr>
              <a:tblGrid>
                <a:gridCol w="3357340">
                  <a:extLst>
                    <a:ext uri="{9D8B030D-6E8A-4147-A177-3AD203B41FA5}">
                      <a16:colId xmlns:a16="http://schemas.microsoft.com/office/drawing/2014/main" val="20000"/>
                    </a:ext>
                  </a:extLst>
                </a:gridCol>
                <a:gridCol w="4090595">
                  <a:extLst>
                    <a:ext uri="{9D8B030D-6E8A-4147-A177-3AD203B41FA5}">
                      <a16:colId xmlns:a16="http://schemas.microsoft.com/office/drawing/2014/main" val="20001"/>
                    </a:ext>
                  </a:extLst>
                </a:gridCol>
              </a:tblGrid>
              <a:tr h="875302">
                <a:tc>
                  <a:txBody>
                    <a:bodyPr/>
                    <a:lstStyle/>
                    <a:p>
                      <a:endParaRPr lang="tr-TR" sz="2000" dirty="0">
                        <a:solidFill>
                          <a:schemeClr val="bg1"/>
                        </a:solidFill>
                      </a:endParaRPr>
                    </a:p>
                    <a:p>
                      <a:r>
                        <a:rPr lang="tr-TR" sz="2000" dirty="0">
                          <a:solidFill>
                            <a:schemeClr val="bg1"/>
                          </a:solidFill>
                        </a:rPr>
                        <a:t>MARKA SATIN</a:t>
                      </a:r>
                      <a:r>
                        <a:rPr lang="tr-TR" sz="2000" baseline="0" dirty="0">
                          <a:solidFill>
                            <a:schemeClr val="bg1"/>
                          </a:solidFill>
                        </a:rPr>
                        <a:t> ALMA DESTEĞİ</a:t>
                      </a:r>
                      <a:endParaRPr lang="en-US" sz="2000" dirty="0">
                        <a:solidFill>
                          <a:schemeClr val="bg1"/>
                        </a:solidFill>
                      </a:endParaRPr>
                    </a:p>
                  </a:txBody>
                  <a:tcPr marL="68580" marR="68580" marT="34290" marB="34290">
                    <a:solidFill>
                      <a:srgbClr val="009999"/>
                    </a:solidFill>
                  </a:tcPr>
                </a:tc>
                <a:tc>
                  <a:txBody>
                    <a:bodyPr/>
                    <a:lstStyle/>
                    <a:p>
                      <a:pPr algn="ctr"/>
                      <a:endParaRPr lang="tr-TR" sz="2000" dirty="0">
                        <a:solidFill>
                          <a:schemeClr val="bg1"/>
                        </a:solidFill>
                      </a:endParaRPr>
                    </a:p>
                    <a:p>
                      <a:pPr algn="ctr"/>
                      <a:r>
                        <a:rPr lang="tr-TR" sz="2000" dirty="0">
                          <a:solidFill>
                            <a:schemeClr val="bg1"/>
                          </a:solidFill>
                        </a:rPr>
                        <a:t>Faiz</a:t>
                      </a:r>
                      <a:r>
                        <a:rPr lang="tr-TR" sz="2000" baseline="0" dirty="0">
                          <a:solidFill>
                            <a:schemeClr val="bg1"/>
                          </a:solidFill>
                        </a:rPr>
                        <a:t> Desteği</a:t>
                      </a:r>
                      <a:endParaRPr lang="en-US" sz="2000" dirty="0">
                        <a:solidFill>
                          <a:schemeClr val="bg1"/>
                        </a:solidFill>
                      </a:endParaRPr>
                    </a:p>
                  </a:txBody>
                  <a:tcPr marL="68580" marR="68580" marT="34290" marB="34290">
                    <a:solidFill>
                      <a:srgbClr val="009999"/>
                    </a:solidFill>
                  </a:tcPr>
                </a:tc>
                <a:extLst>
                  <a:ext uri="{0D108BD9-81ED-4DB2-BD59-A6C34878D82A}">
                    <a16:rowId xmlns:a16="http://schemas.microsoft.com/office/drawing/2014/main" val="10000"/>
                  </a:ext>
                </a:extLst>
              </a:tr>
              <a:tr h="875302">
                <a:tc>
                  <a:txBody>
                    <a:bodyPr/>
                    <a:lstStyle/>
                    <a:p>
                      <a:endParaRPr lang="tr-TR" sz="2000" b="1" dirty="0">
                        <a:solidFill>
                          <a:schemeClr val="bg1"/>
                        </a:solidFill>
                      </a:endParaRPr>
                    </a:p>
                    <a:p>
                      <a:r>
                        <a:rPr lang="tr-TR" sz="2000" b="1" dirty="0">
                          <a:solidFill>
                            <a:schemeClr val="bg1"/>
                          </a:solidFill>
                        </a:rPr>
                        <a:t>Destek</a:t>
                      </a:r>
                      <a:r>
                        <a:rPr lang="tr-TR" sz="2000" b="1" baseline="0" dirty="0">
                          <a:solidFill>
                            <a:schemeClr val="bg1"/>
                          </a:solidFill>
                        </a:rPr>
                        <a:t> Oranı</a:t>
                      </a:r>
                      <a:endParaRPr lang="en-US" sz="2000" b="1" dirty="0">
                        <a:solidFill>
                          <a:schemeClr val="bg1"/>
                        </a:solidFill>
                      </a:endParaRPr>
                    </a:p>
                  </a:txBody>
                  <a:tcPr marL="68580" marR="68580" marT="34290" marB="34290">
                    <a:solidFill>
                      <a:srgbClr val="009999"/>
                    </a:solidFill>
                  </a:tcPr>
                </a:tc>
                <a:tc>
                  <a:txBody>
                    <a:bodyPr/>
                    <a:lstStyle/>
                    <a:p>
                      <a:pPr algn="ctr"/>
                      <a:endParaRPr lang="tr-TR" sz="2000" b="1" dirty="0">
                        <a:solidFill>
                          <a:schemeClr val="tx1"/>
                        </a:solidFill>
                      </a:endParaRPr>
                    </a:p>
                    <a:p>
                      <a:pPr algn="ctr"/>
                      <a:r>
                        <a:rPr lang="tr-TR" sz="2000" b="1" dirty="0">
                          <a:solidFill>
                            <a:schemeClr val="tx1"/>
                          </a:solidFill>
                        </a:rPr>
                        <a:t>5 puan</a:t>
                      </a:r>
                      <a:r>
                        <a:rPr lang="tr-TR" sz="2000" b="1" baseline="0" dirty="0">
                          <a:solidFill>
                            <a:schemeClr val="tx1"/>
                          </a:solidFill>
                        </a:rPr>
                        <a:t> (TL cinsi kredilerde) </a:t>
                      </a:r>
                    </a:p>
                    <a:p>
                      <a:pPr algn="ctr"/>
                      <a:r>
                        <a:rPr lang="tr-TR" sz="2000" b="1" baseline="0" dirty="0">
                          <a:solidFill>
                            <a:schemeClr val="tx1"/>
                          </a:solidFill>
                        </a:rPr>
                        <a:t>2 puan (Döviz cinsi kredilerde)</a:t>
                      </a:r>
                    </a:p>
                    <a:p>
                      <a:pPr algn="ctr"/>
                      <a:endParaRPr lang="en-US" sz="2000" b="1" dirty="0">
                        <a:solidFill>
                          <a:schemeClr val="tx1"/>
                        </a:solidFill>
                      </a:endParaRPr>
                    </a:p>
                  </a:txBody>
                  <a:tcPr marL="68580" marR="68580" marT="34290" marB="34290"/>
                </a:tc>
                <a:extLst>
                  <a:ext uri="{0D108BD9-81ED-4DB2-BD59-A6C34878D82A}">
                    <a16:rowId xmlns:a16="http://schemas.microsoft.com/office/drawing/2014/main" val="10001"/>
                  </a:ext>
                </a:extLst>
              </a:tr>
              <a:tr h="844764">
                <a:tc>
                  <a:txBody>
                    <a:bodyPr/>
                    <a:lstStyle/>
                    <a:p>
                      <a:endParaRPr lang="tr-TR" sz="2000" b="1" dirty="0">
                        <a:solidFill>
                          <a:schemeClr val="bg1"/>
                        </a:solidFill>
                      </a:endParaRPr>
                    </a:p>
                    <a:p>
                      <a:r>
                        <a:rPr lang="tr-TR" sz="2000" b="1" dirty="0">
                          <a:solidFill>
                            <a:schemeClr val="bg1"/>
                          </a:solidFill>
                        </a:rPr>
                        <a:t>Destek Tutarı (USD)</a:t>
                      </a:r>
                      <a:endParaRPr lang="en-US" sz="2000" b="1" dirty="0">
                        <a:solidFill>
                          <a:schemeClr val="bg1"/>
                        </a:solidFill>
                      </a:endParaRPr>
                    </a:p>
                  </a:txBody>
                  <a:tcPr marL="68580" marR="68580" marT="34290" marB="34290">
                    <a:solidFill>
                      <a:srgbClr val="009999"/>
                    </a:solidFill>
                  </a:tcPr>
                </a:tc>
                <a:tc>
                  <a:txBody>
                    <a:bodyPr/>
                    <a:lstStyle/>
                    <a:p>
                      <a:pPr algn="ctr"/>
                      <a:endParaRPr lang="tr-TR" sz="2000" b="1" dirty="0">
                        <a:solidFill>
                          <a:schemeClr val="tx1"/>
                        </a:solidFill>
                      </a:endParaRPr>
                    </a:p>
                    <a:p>
                      <a:pPr algn="ctr"/>
                      <a:r>
                        <a:rPr lang="tr-TR" sz="2000" b="1" dirty="0">
                          <a:solidFill>
                            <a:schemeClr val="tx1"/>
                          </a:solidFill>
                        </a:rPr>
                        <a:t>2.000.000</a:t>
                      </a:r>
                      <a:endParaRPr lang="en-US" sz="2000" b="1" dirty="0">
                        <a:solidFill>
                          <a:schemeClr val="tx1"/>
                        </a:solidFill>
                      </a:endParaRPr>
                    </a:p>
                  </a:txBody>
                  <a:tcPr marL="68580" marR="68580" marT="34290" marB="34290"/>
                </a:tc>
                <a:extLst>
                  <a:ext uri="{0D108BD9-81ED-4DB2-BD59-A6C34878D82A}">
                    <a16:rowId xmlns:a16="http://schemas.microsoft.com/office/drawing/2014/main" val="10002"/>
                  </a:ext>
                </a:extLst>
              </a:tr>
              <a:tr h="844764">
                <a:tc>
                  <a:txBody>
                    <a:bodyPr/>
                    <a:lstStyle/>
                    <a:p>
                      <a:endParaRPr lang="tr-TR" sz="2000" b="1" dirty="0">
                        <a:solidFill>
                          <a:schemeClr val="bg1"/>
                        </a:solidFill>
                      </a:endParaRPr>
                    </a:p>
                    <a:p>
                      <a:r>
                        <a:rPr lang="tr-TR" sz="2000" b="1" dirty="0">
                          <a:solidFill>
                            <a:schemeClr val="bg1"/>
                          </a:solidFill>
                        </a:rPr>
                        <a:t>Destek Süresi</a:t>
                      </a:r>
                      <a:endParaRPr lang="en-US" sz="2000" b="1" dirty="0">
                        <a:solidFill>
                          <a:schemeClr val="bg1"/>
                        </a:solidFill>
                      </a:endParaRPr>
                    </a:p>
                  </a:txBody>
                  <a:tcPr marL="68580" marR="68580" marT="34290" marB="34290">
                    <a:solidFill>
                      <a:srgbClr val="009999"/>
                    </a:solidFill>
                  </a:tcPr>
                </a:tc>
                <a:tc>
                  <a:txBody>
                    <a:bodyPr/>
                    <a:lstStyle/>
                    <a:p>
                      <a:pPr algn="ctr"/>
                      <a:endParaRPr lang="tr-TR" sz="2000" b="1" dirty="0">
                        <a:solidFill>
                          <a:schemeClr val="tx1"/>
                        </a:solidFill>
                      </a:endParaRPr>
                    </a:p>
                    <a:p>
                      <a:pPr algn="ctr"/>
                      <a:r>
                        <a:rPr lang="tr-TR" sz="2000" b="1" dirty="0">
                          <a:solidFill>
                            <a:schemeClr val="tx1"/>
                          </a:solidFill>
                        </a:rPr>
                        <a:t>5 yıl</a:t>
                      </a:r>
                      <a:endParaRPr lang="en-US" sz="2000" b="1" dirty="0">
                        <a:solidFill>
                          <a:schemeClr val="tx1"/>
                        </a:solidFill>
                      </a:endParaRPr>
                    </a:p>
                  </a:txBody>
                  <a:tcPr marL="68580" marR="68580" marT="34290" marB="34290"/>
                </a:tc>
                <a:extLst>
                  <a:ext uri="{0D108BD9-81ED-4DB2-BD59-A6C34878D82A}">
                    <a16:rowId xmlns:a16="http://schemas.microsoft.com/office/drawing/2014/main" val="10003"/>
                  </a:ext>
                </a:extLst>
              </a:tr>
            </a:tbl>
          </a:graphicData>
        </a:graphic>
      </p:graphicFrame>
      <p:sp>
        <p:nvSpPr>
          <p:cNvPr id="5"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a:t>Ticaret Bakanlığı-İhracat Genel Müdürlüğü</a:t>
            </a:r>
          </a:p>
        </p:txBody>
      </p:sp>
      <p:sp>
        <p:nvSpPr>
          <p:cNvPr id="2" name="Metin kutusu 1"/>
          <p:cNvSpPr txBox="1"/>
          <p:nvPr/>
        </p:nvSpPr>
        <p:spPr>
          <a:xfrm>
            <a:off x="1002890" y="5545472"/>
            <a:ext cx="4876800" cy="677108"/>
          </a:xfrm>
          <a:prstGeom prst="rect">
            <a:avLst/>
          </a:prstGeom>
          <a:noFill/>
        </p:spPr>
        <p:txBody>
          <a:bodyPr wrap="square" rtlCol="0">
            <a:spAutoFit/>
          </a:bodyPr>
          <a:lstStyle/>
          <a:p>
            <a:r>
              <a:rPr lang="tr-TR" sz="2000" dirty="0">
                <a:solidFill>
                  <a:srgbClr val="336699"/>
                </a:solidFill>
                <a:latin typeface="+mn-lt"/>
              </a:rPr>
              <a:t>Bakanlıktan Ön Onay</a:t>
            </a:r>
          </a:p>
          <a:p>
            <a:endParaRPr lang="tr-TR" dirty="0">
              <a:latin typeface="+mn-lt"/>
            </a:endParaRPr>
          </a:p>
        </p:txBody>
      </p:sp>
      <p:pic>
        <p:nvPicPr>
          <p:cNvPr id="9"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Tree>
    <p:extLst>
      <p:ext uri="{BB962C8B-B14F-4D97-AF65-F5344CB8AC3E}">
        <p14:creationId xmlns:p14="http://schemas.microsoft.com/office/powerpoint/2010/main" val="301777390"/>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Line 5"/>
          <p:cNvSpPr>
            <a:spLocks noChangeShapeType="1"/>
          </p:cNvSpPr>
          <p:nvPr/>
        </p:nvSpPr>
        <p:spPr bwMode="gray">
          <a:xfrm>
            <a:off x="2548840" y="2240757"/>
            <a:ext cx="0" cy="2917031"/>
          </a:xfrm>
          <a:prstGeom prst="line">
            <a:avLst/>
          </a:prstGeom>
          <a:noFill/>
          <a:ln w="19050" cmpd="sng">
            <a:solidFill>
              <a:srgbClr val="990000"/>
            </a:solidFill>
            <a:round/>
            <a:headEnd/>
            <a:tailEnd/>
          </a:ln>
          <a:extLst>
            <a:ext uri="{909E8E84-426E-40dd-AFC4-6F175D3DCCD1}">
              <a14:hiddenFill xmlns="" xmlns:a14="http://schemas.microsoft.com/office/drawing/2010/main">
                <a:noFill/>
              </a14:hiddenFill>
            </a:ext>
          </a:extLst>
        </p:spPr>
        <p:txBody>
          <a:bodyPr/>
          <a:lstStyle/>
          <a:p>
            <a:endParaRPr lang="tr-TR"/>
          </a:p>
        </p:txBody>
      </p:sp>
      <p:sp>
        <p:nvSpPr>
          <p:cNvPr id="9" name="Metin kutusu 8"/>
          <p:cNvSpPr txBox="1"/>
          <p:nvPr/>
        </p:nvSpPr>
        <p:spPr>
          <a:xfrm>
            <a:off x="688141" y="2864429"/>
            <a:ext cx="1700808" cy="1323439"/>
          </a:xfrm>
          <a:prstGeom prst="rect">
            <a:avLst/>
          </a:prstGeom>
          <a:noFill/>
        </p:spPr>
        <p:txBody>
          <a:bodyPr wrap="square" rtlCol="0" anchor="ctr">
            <a:spAutoFit/>
          </a:bodyPr>
          <a:lstStyle/>
          <a:p>
            <a:r>
              <a:rPr lang="tr-TR" sz="2000" b="1" dirty="0">
                <a:solidFill>
                  <a:srgbClr val="990000"/>
                </a:solidFill>
                <a:effectLst>
                  <a:outerShdw blurRad="38100" dist="38100" dir="2700000" algn="tl">
                    <a:srgbClr val="000000">
                      <a:alpha val="43137"/>
                    </a:srgbClr>
                  </a:outerShdw>
                </a:effectLst>
                <a:latin typeface="+mj-lt"/>
              </a:rPr>
              <a:t>SEKTÖREL TİCARET HEYETİ DESTEĞİ</a:t>
            </a:r>
          </a:p>
        </p:txBody>
      </p:sp>
      <p:sp>
        <p:nvSpPr>
          <p:cNvPr id="10" name="Metin kutusu 9"/>
          <p:cNvSpPr txBox="1"/>
          <p:nvPr/>
        </p:nvSpPr>
        <p:spPr>
          <a:xfrm>
            <a:off x="3168852" y="688202"/>
            <a:ext cx="5799684" cy="6494085"/>
          </a:xfrm>
          <a:prstGeom prst="rect">
            <a:avLst/>
          </a:prstGeom>
          <a:noFill/>
        </p:spPr>
        <p:txBody>
          <a:bodyPr wrap="square" rtlCol="0" anchor="ctr">
            <a:spAutoFit/>
          </a:bodyPr>
          <a:lstStyle/>
          <a:p>
            <a:pPr algn="l">
              <a:lnSpc>
                <a:spcPct val="150000"/>
              </a:lnSpc>
              <a:buClr>
                <a:srgbClr val="990000"/>
              </a:buClr>
            </a:pPr>
            <a:endParaRPr lang="tr-TR" sz="2000" b="1" dirty="0">
              <a:solidFill>
                <a:srgbClr val="990000"/>
              </a:solidFill>
            </a:endParaRPr>
          </a:p>
          <a:p>
            <a:pPr lvl="0" algn="l">
              <a:lnSpc>
                <a:spcPct val="150000"/>
              </a:lnSpc>
              <a:buClr>
                <a:srgbClr val="990000"/>
              </a:buClr>
            </a:pPr>
            <a:r>
              <a:rPr lang="tr-TR" sz="2000" b="1" dirty="0">
                <a:solidFill>
                  <a:srgbClr val="990000"/>
                </a:solidFill>
                <a:latin typeface="Calibri"/>
              </a:rPr>
              <a:t>Hedef Grup</a:t>
            </a:r>
          </a:p>
          <a:p>
            <a:pPr marL="214313" indent="-214313">
              <a:lnSpc>
                <a:spcPct val="150000"/>
              </a:lnSpc>
              <a:buClr>
                <a:srgbClr val="990000"/>
              </a:buClr>
              <a:buFont typeface="Arial" pitchFamily="34" charset="0"/>
              <a:buChar char="•"/>
              <a:defRPr/>
            </a:pPr>
            <a:r>
              <a:rPr lang="tr-TR" sz="2000" b="1" dirty="0">
                <a:solidFill>
                  <a:srgbClr val="475A8C"/>
                </a:solidFill>
                <a:latin typeface="Calibri"/>
              </a:rPr>
              <a:t>İşbirliği Kuruluşları</a:t>
            </a:r>
          </a:p>
          <a:p>
            <a:pPr marL="214313" indent="-214313">
              <a:lnSpc>
                <a:spcPct val="150000"/>
              </a:lnSpc>
              <a:buClr>
                <a:srgbClr val="990000"/>
              </a:buClr>
              <a:buFont typeface="Arial" pitchFamily="34" charset="0"/>
              <a:buChar char="•"/>
              <a:defRPr/>
            </a:pPr>
            <a:r>
              <a:rPr lang="tr-TR" sz="2000" b="1" dirty="0">
                <a:solidFill>
                  <a:srgbClr val="475A8C"/>
                </a:solidFill>
                <a:latin typeface="Calibri"/>
              </a:rPr>
              <a:t>3 ay öncesinden ön onay</a:t>
            </a:r>
          </a:p>
          <a:p>
            <a:pPr lvl="0" algn="l">
              <a:lnSpc>
                <a:spcPct val="150000"/>
              </a:lnSpc>
              <a:defRPr/>
            </a:pPr>
            <a:r>
              <a:rPr lang="tr-TR" sz="2000" b="1" dirty="0">
                <a:solidFill>
                  <a:srgbClr val="990000"/>
                </a:solidFill>
                <a:latin typeface="Calibri"/>
              </a:rPr>
              <a:t>Desteklenen Faaliyetler </a:t>
            </a:r>
          </a:p>
          <a:p>
            <a:pPr marL="557213" lvl="3" indent="-214313">
              <a:buClr>
                <a:srgbClr val="990000"/>
              </a:buClr>
              <a:buFont typeface="Arial" pitchFamily="34" charset="0"/>
              <a:buChar char="•"/>
              <a:defRPr/>
            </a:pPr>
            <a:r>
              <a:rPr lang="tr-TR" sz="2000" b="1" dirty="0">
                <a:solidFill>
                  <a:srgbClr val="475A8C"/>
                </a:solidFill>
                <a:latin typeface="Calibri"/>
              </a:rPr>
              <a:t>Ortak pazar araştırmaları</a:t>
            </a:r>
          </a:p>
          <a:p>
            <a:pPr marL="557213" lvl="3" indent="-214313">
              <a:buClr>
                <a:srgbClr val="990000"/>
              </a:buClr>
              <a:buFont typeface="Arial" pitchFamily="34" charset="0"/>
              <a:buChar char="•"/>
              <a:defRPr/>
            </a:pPr>
            <a:r>
              <a:rPr lang="tr-TR" sz="2000" b="1" dirty="0">
                <a:solidFill>
                  <a:srgbClr val="475A8C"/>
                </a:solidFill>
                <a:latin typeface="Calibri"/>
              </a:rPr>
              <a:t>Pazar ziyaretleri</a:t>
            </a:r>
          </a:p>
          <a:p>
            <a:pPr marL="557213" lvl="3" indent="-214313">
              <a:buClr>
                <a:srgbClr val="990000"/>
              </a:buClr>
              <a:buFont typeface="Arial" pitchFamily="34" charset="0"/>
              <a:buChar char="•"/>
              <a:defRPr/>
            </a:pPr>
            <a:r>
              <a:rPr lang="tr-TR" sz="2000" b="1" dirty="0">
                <a:solidFill>
                  <a:srgbClr val="475A8C"/>
                </a:solidFill>
                <a:latin typeface="Calibri"/>
              </a:rPr>
              <a:t>Ticaret heyetleri</a:t>
            </a:r>
          </a:p>
          <a:p>
            <a:pPr marL="557213" lvl="3" indent="-214313">
              <a:buClr>
                <a:srgbClr val="990000"/>
              </a:buClr>
              <a:buFont typeface="Arial" pitchFamily="34" charset="0"/>
              <a:buChar char="•"/>
              <a:defRPr/>
            </a:pPr>
            <a:r>
              <a:rPr lang="tr-TR" sz="2000" b="1" dirty="0">
                <a:solidFill>
                  <a:srgbClr val="475A8C"/>
                </a:solidFill>
                <a:latin typeface="Calibri"/>
              </a:rPr>
              <a:t>Yurt dışı fuar ziyaretleri</a:t>
            </a:r>
          </a:p>
          <a:p>
            <a:pPr marL="557213" lvl="3" indent="-214313">
              <a:buClr>
                <a:srgbClr val="990000"/>
              </a:buClr>
              <a:buFont typeface="Arial" pitchFamily="34" charset="0"/>
              <a:buChar char="•"/>
              <a:defRPr/>
            </a:pPr>
            <a:r>
              <a:rPr lang="tr-TR" sz="2000" b="1" dirty="0">
                <a:solidFill>
                  <a:srgbClr val="475A8C"/>
                </a:solidFill>
                <a:latin typeface="Calibri"/>
              </a:rPr>
              <a:t>Eşleştirme faaliyeti</a:t>
            </a:r>
          </a:p>
          <a:p>
            <a:pPr lvl="0" algn="l">
              <a:buClr>
                <a:srgbClr val="990000"/>
              </a:buClr>
            </a:pPr>
            <a:r>
              <a:rPr lang="tr-TR" sz="2000" b="1" dirty="0">
                <a:solidFill>
                  <a:srgbClr val="990000"/>
                </a:solidFill>
                <a:latin typeface="Calibri"/>
              </a:rPr>
              <a:t>                    </a:t>
            </a:r>
          </a:p>
          <a:p>
            <a:pPr lvl="0" algn="l">
              <a:buClr>
                <a:srgbClr val="990000"/>
              </a:buClr>
            </a:pPr>
            <a:r>
              <a:rPr lang="tr-TR" sz="2000" b="1" dirty="0">
                <a:solidFill>
                  <a:srgbClr val="990000"/>
                </a:solidFill>
                <a:latin typeface="Calibri"/>
              </a:rPr>
              <a:t>Destek Miktarı : 100.000 ABD Doları                </a:t>
            </a:r>
          </a:p>
          <a:p>
            <a:pPr lvl="0" algn="l">
              <a:buClr>
                <a:srgbClr val="990000"/>
              </a:buClr>
            </a:pPr>
            <a:r>
              <a:rPr lang="tr-TR" sz="2000" b="1" dirty="0">
                <a:solidFill>
                  <a:srgbClr val="990000"/>
                </a:solidFill>
                <a:latin typeface="Calibri"/>
              </a:rPr>
              <a:t>Destek Oranı : % 50 (İşbirliği kuruluşları)</a:t>
            </a:r>
          </a:p>
          <a:p>
            <a:pPr algn="l">
              <a:buClr>
                <a:srgbClr val="990000"/>
              </a:buClr>
            </a:pPr>
            <a:endParaRPr lang="tr-TR" sz="2000" b="1" dirty="0">
              <a:solidFill>
                <a:srgbClr val="990000"/>
              </a:solidFill>
              <a:latin typeface="Calibri"/>
            </a:endParaRPr>
          </a:p>
          <a:p>
            <a:pPr algn="l">
              <a:buClr>
                <a:srgbClr val="990000"/>
              </a:buClr>
            </a:pPr>
            <a:r>
              <a:rPr lang="tr-TR" sz="2000" b="1" dirty="0">
                <a:solidFill>
                  <a:srgbClr val="990000"/>
                </a:solidFill>
                <a:latin typeface="Calibri"/>
              </a:rPr>
              <a:t>Hedef ve Öncelikli Ülkeler % 60</a:t>
            </a:r>
          </a:p>
          <a:p>
            <a:pPr indent="-257175">
              <a:lnSpc>
                <a:spcPct val="150000"/>
              </a:lnSpc>
              <a:buClr>
                <a:srgbClr val="990000"/>
              </a:buClr>
              <a:buFont typeface="Arial" pitchFamily="34" charset="0"/>
              <a:buChar char="•"/>
            </a:pPr>
            <a:endParaRPr lang="tr-TR" sz="2000" b="1" dirty="0">
              <a:solidFill>
                <a:srgbClr val="475A8C"/>
              </a:solidFill>
            </a:endParaRPr>
          </a:p>
          <a:p>
            <a:pPr marL="0" lvl="2">
              <a:buClr>
                <a:srgbClr val="990000"/>
              </a:buClr>
            </a:pPr>
            <a:endParaRPr lang="tr-TR" b="1" dirty="0">
              <a:solidFill>
                <a:srgbClr val="475A8C"/>
              </a:solidFill>
            </a:endParaRPr>
          </a:p>
          <a:p>
            <a:pPr algn="l"/>
            <a:endParaRPr lang="en-US" b="1" dirty="0">
              <a:solidFill>
                <a:srgbClr val="475A8C"/>
              </a:solidFill>
            </a:endParaRPr>
          </a:p>
        </p:txBody>
      </p:sp>
      <p:sp>
        <p:nvSpPr>
          <p:cNvPr id="2" name="Unvan 1"/>
          <p:cNvSpPr>
            <a:spLocks noGrp="1"/>
          </p:cNvSpPr>
          <p:nvPr>
            <p:ph type="title"/>
          </p:nvPr>
        </p:nvSpPr>
        <p:spPr>
          <a:xfrm>
            <a:off x="487102" y="332712"/>
            <a:ext cx="8028383" cy="396000"/>
          </a:xfrm>
        </p:spPr>
        <p:txBody>
          <a:bodyPr/>
          <a:lstStyle/>
          <a:p>
            <a:r>
              <a:rPr lang="tr-TR" sz="2800" dirty="0">
                <a:effectLst>
                  <a:outerShdw blurRad="38100" dist="38100" dir="2700000" algn="tl">
                    <a:srgbClr val="000000">
                      <a:alpha val="43137"/>
                    </a:srgbClr>
                  </a:outerShdw>
                </a:effectLst>
              </a:rPr>
              <a:t>PAZAR ARAŞTIRMASI VE PAZARA GİRİŞ DESTEĞİ</a:t>
            </a:r>
            <a:endParaRPr lang="tr-TR" sz="2800" dirty="0"/>
          </a:p>
        </p:txBody>
      </p:sp>
      <p:sp>
        <p:nvSpPr>
          <p:cNvPr id="6" name="Slayt Numarası Yer Tutucusu 3"/>
          <p:cNvSpPr txBox="1">
            <a:spLocks/>
          </p:cNvSpPr>
          <p:nvPr/>
        </p:nvSpPr>
        <p:spPr>
          <a:xfrm>
            <a:off x="8429625" y="6553200"/>
            <a:ext cx="571500" cy="252413"/>
          </a:xfrm>
          <a:prstGeom prst="rect">
            <a:avLst/>
          </a:prstGeom>
        </p:spPr>
        <p:txBody>
          <a:bodyPr/>
          <a:lstStyle>
            <a:defPPr>
              <a:defRPr lang="tr-TR"/>
            </a:defPPr>
            <a:lvl1pPr algn="ctr" rtl="0" eaLnBrk="0" fontAlgn="base" hangingPunct="0">
              <a:spcBef>
                <a:spcPct val="0"/>
              </a:spcBef>
              <a:spcAft>
                <a:spcPct val="0"/>
              </a:spcAft>
              <a:defRPr sz="1200" kern="1200">
                <a:solidFill>
                  <a:prstClr val="white">
                    <a:lumMod val="85000"/>
                  </a:prstClr>
                </a:solidFill>
                <a:effectLst>
                  <a:outerShdw blurRad="38100" dist="38100" dir="2700000" algn="tl">
                    <a:srgbClr val="000000">
                      <a:alpha val="43137"/>
                    </a:srgbClr>
                  </a:outerShdw>
                </a:effectLst>
                <a:latin typeface="Calibri"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fld id="{3C5A7D2A-A6CC-491E-9572-17D0D067E594}" type="slidenum">
              <a:rPr lang="en-US" altLang="tr-TR" smtClean="0"/>
              <a:pPr defTabSz="914400">
                <a:defRPr/>
              </a:pPr>
              <a:t>29</a:t>
            </a:fld>
            <a:endParaRPr lang="en-US" altLang="tr-TR" dirty="0"/>
          </a:p>
        </p:txBody>
      </p:sp>
      <p:sp>
        <p:nvSpPr>
          <p:cNvPr id="8" name="Altbilgi Yer Tutucusu 2"/>
          <p:cNvSpPr txBox="1">
            <a:spLocks/>
          </p:cNvSpPr>
          <p:nvPr/>
        </p:nvSpPr>
        <p:spPr>
          <a:xfrm>
            <a:off x="152400" y="6527006"/>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a:t>Ticaret Bakanlığı-İhracat Genel Müdürlüğü</a:t>
            </a:r>
          </a:p>
        </p:txBody>
      </p:sp>
      <p:pic>
        <p:nvPicPr>
          <p:cNvPr id="11"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Tree>
    <p:extLst>
      <p:ext uri="{BB962C8B-B14F-4D97-AF65-F5344CB8AC3E}">
        <p14:creationId xmlns:p14="http://schemas.microsoft.com/office/powerpoint/2010/main" val="592996085"/>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1"/>
          <p:cNvSpPr>
            <a:spLocks noGrp="1"/>
          </p:cNvSpPr>
          <p:nvPr>
            <p:ph type="title"/>
          </p:nvPr>
        </p:nvSpPr>
        <p:spPr>
          <a:xfrm>
            <a:off x="1306121" y="332656"/>
            <a:ext cx="7837879" cy="476844"/>
          </a:xfrm>
        </p:spPr>
        <p:txBody>
          <a:bodyPr>
            <a:noAutofit/>
          </a:bodyPr>
          <a:lstStyle/>
          <a:p>
            <a:pPr algn="ctr"/>
            <a:r>
              <a:rPr lang="tr-TR" sz="2800" dirty="0"/>
              <a:t>MAL İHRACATINA YÖNELİK DEVLET DESTEKLERİ</a:t>
            </a:r>
          </a:p>
        </p:txBody>
      </p:sp>
      <p:sp>
        <p:nvSpPr>
          <p:cNvPr id="8" name="Slayt Numarası Yer Tutucusu 3"/>
          <p:cNvSpPr txBox="1">
            <a:spLocks/>
          </p:cNvSpPr>
          <p:nvPr/>
        </p:nvSpPr>
        <p:spPr>
          <a:xfrm>
            <a:off x="8429625" y="6553200"/>
            <a:ext cx="571500" cy="252413"/>
          </a:xfrm>
          <a:prstGeom prst="rect">
            <a:avLst/>
          </a:prstGeom>
        </p:spPr>
        <p:txBody>
          <a:bodyPr/>
          <a:lstStyle>
            <a:defPPr>
              <a:defRPr lang="tr-TR"/>
            </a:defPPr>
            <a:lvl1pPr algn="ctr" rtl="0" eaLnBrk="0" fontAlgn="base" hangingPunct="0">
              <a:spcBef>
                <a:spcPct val="0"/>
              </a:spcBef>
              <a:spcAft>
                <a:spcPct val="0"/>
              </a:spcAft>
              <a:defRPr sz="1200" kern="1200">
                <a:solidFill>
                  <a:prstClr val="white">
                    <a:lumMod val="85000"/>
                  </a:prstClr>
                </a:solidFill>
                <a:effectLst>
                  <a:outerShdw blurRad="38100" dist="38100" dir="2700000" algn="tl">
                    <a:srgbClr val="000000">
                      <a:alpha val="43137"/>
                    </a:srgbClr>
                  </a:outerShdw>
                </a:effectLst>
                <a:latin typeface="Calibri"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fld id="{3C5A7D2A-A6CC-491E-9572-17D0D067E594}" type="slidenum">
              <a:rPr lang="en-US" altLang="tr-TR" smtClean="0"/>
              <a:pPr defTabSz="914400">
                <a:defRPr/>
              </a:pPr>
              <a:t>3</a:t>
            </a:fld>
            <a:endParaRPr lang="en-US" altLang="tr-TR" dirty="0"/>
          </a:p>
        </p:txBody>
      </p:sp>
      <p:graphicFrame>
        <p:nvGraphicFramePr>
          <p:cNvPr id="29" name="Diyagram 28"/>
          <p:cNvGraphicFramePr/>
          <p:nvPr>
            <p:extLst>
              <p:ext uri="{D42A27DB-BD31-4B8C-83A1-F6EECF244321}">
                <p14:modId xmlns:p14="http://schemas.microsoft.com/office/powerpoint/2010/main" val="920131020"/>
              </p:ext>
            </p:extLst>
          </p:nvPr>
        </p:nvGraphicFramePr>
        <p:xfrm>
          <a:off x="609603" y="1114926"/>
          <a:ext cx="7916778" cy="51013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a:t>Ticaret Bakanlığı-İhracat Genel Müdürlüğü</a:t>
            </a:r>
          </a:p>
        </p:txBody>
      </p:sp>
      <p:pic>
        <p:nvPicPr>
          <p:cNvPr id="9" name="Resim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Tree>
    <p:extLst>
      <p:ext uri="{BB962C8B-B14F-4D97-AF65-F5344CB8AC3E}">
        <p14:creationId xmlns:p14="http://schemas.microsoft.com/office/powerpoint/2010/main" val="512908092"/>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Line 5"/>
          <p:cNvSpPr>
            <a:spLocks noChangeShapeType="1"/>
          </p:cNvSpPr>
          <p:nvPr/>
        </p:nvSpPr>
        <p:spPr bwMode="gray">
          <a:xfrm>
            <a:off x="2449942" y="2360463"/>
            <a:ext cx="0" cy="2917031"/>
          </a:xfrm>
          <a:prstGeom prst="line">
            <a:avLst/>
          </a:prstGeom>
          <a:noFill/>
          <a:ln w="19050" cmpd="sng">
            <a:solidFill>
              <a:srgbClr val="990000"/>
            </a:solidFill>
            <a:round/>
            <a:headEnd/>
            <a:tailEnd/>
          </a:ln>
          <a:extLst>
            <a:ext uri="{909E8E84-426E-40dd-AFC4-6F175D3DCCD1}">
              <a14:hiddenFill xmlns="" xmlns:a14="http://schemas.microsoft.com/office/drawing/2010/main">
                <a:noFill/>
              </a14:hiddenFill>
            </a:ext>
          </a:extLst>
        </p:spPr>
        <p:txBody>
          <a:bodyPr/>
          <a:lstStyle/>
          <a:p>
            <a:endParaRPr lang="tr-TR"/>
          </a:p>
        </p:txBody>
      </p:sp>
      <p:sp>
        <p:nvSpPr>
          <p:cNvPr id="9" name="Metin kutusu 8"/>
          <p:cNvSpPr txBox="1"/>
          <p:nvPr/>
        </p:nvSpPr>
        <p:spPr>
          <a:xfrm>
            <a:off x="802896" y="2864428"/>
            <a:ext cx="1620180" cy="1323439"/>
          </a:xfrm>
          <a:prstGeom prst="rect">
            <a:avLst/>
          </a:prstGeom>
          <a:noFill/>
        </p:spPr>
        <p:txBody>
          <a:bodyPr wrap="square" rtlCol="0" anchor="ctr">
            <a:spAutoFit/>
          </a:bodyPr>
          <a:lstStyle/>
          <a:p>
            <a:r>
              <a:rPr lang="tr-TR" sz="2000" b="1" dirty="0">
                <a:solidFill>
                  <a:srgbClr val="990000"/>
                </a:solidFill>
                <a:effectLst>
                  <a:outerShdw blurRad="38100" dist="38100" dir="2700000" algn="tl">
                    <a:srgbClr val="000000">
                      <a:alpha val="43137"/>
                    </a:srgbClr>
                  </a:outerShdw>
                </a:effectLst>
                <a:latin typeface="+mj-lt"/>
              </a:rPr>
              <a:t>SEKTÖREL TİCARET HEYETİ DESTEĞİ</a:t>
            </a:r>
          </a:p>
        </p:txBody>
      </p:sp>
      <p:sp>
        <p:nvSpPr>
          <p:cNvPr id="10" name="Metin kutusu 9"/>
          <p:cNvSpPr txBox="1"/>
          <p:nvPr/>
        </p:nvSpPr>
        <p:spPr>
          <a:xfrm>
            <a:off x="2698955" y="-423212"/>
            <a:ext cx="6471910" cy="8017579"/>
          </a:xfrm>
          <a:prstGeom prst="rect">
            <a:avLst/>
          </a:prstGeom>
          <a:noFill/>
        </p:spPr>
        <p:txBody>
          <a:bodyPr wrap="square" rtlCol="0" anchor="ctr">
            <a:spAutoFit/>
          </a:bodyPr>
          <a:lstStyle/>
          <a:p>
            <a:pPr algn="l">
              <a:lnSpc>
                <a:spcPct val="150000"/>
              </a:lnSpc>
              <a:buClr>
                <a:srgbClr val="990000"/>
              </a:buClr>
            </a:pPr>
            <a:endParaRPr lang="tr-TR" b="1" dirty="0">
              <a:solidFill>
                <a:srgbClr val="990000"/>
              </a:solidFill>
            </a:endParaRPr>
          </a:p>
          <a:p>
            <a:pPr algn="l">
              <a:lnSpc>
                <a:spcPct val="150000"/>
              </a:lnSpc>
              <a:buClr>
                <a:srgbClr val="990000"/>
              </a:buClr>
            </a:pPr>
            <a:endParaRPr lang="tr-TR" b="1" dirty="0">
              <a:solidFill>
                <a:srgbClr val="990000"/>
              </a:solidFill>
            </a:endParaRPr>
          </a:p>
          <a:p>
            <a:pPr algn="l">
              <a:lnSpc>
                <a:spcPct val="150000"/>
              </a:lnSpc>
              <a:buClr>
                <a:srgbClr val="990000"/>
              </a:buClr>
            </a:pPr>
            <a:endParaRPr lang="tr-TR" b="1" dirty="0">
              <a:solidFill>
                <a:srgbClr val="990000"/>
              </a:solidFill>
            </a:endParaRPr>
          </a:p>
          <a:p>
            <a:pPr algn="l">
              <a:lnSpc>
                <a:spcPct val="150000"/>
              </a:lnSpc>
              <a:buClr>
                <a:srgbClr val="990000"/>
              </a:buClr>
            </a:pPr>
            <a:endParaRPr lang="tr-TR" b="1" dirty="0">
              <a:solidFill>
                <a:srgbClr val="990000"/>
              </a:solidFill>
            </a:endParaRPr>
          </a:p>
          <a:p>
            <a:pPr algn="l">
              <a:lnSpc>
                <a:spcPct val="150000"/>
              </a:lnSpc>
              <a:buClr>
                <a:srgbClr val="990000"/>
              </a:buClr>
            </a:pPr>
            <a:r>
              <a:rPr lang="tr-TR" sz="2000" b="1" dirty="0">
                <a:solidFill>
                  <a:srgbClr val="990000"/>
                </a:solidFill>
                <a:latin typeface="+mn-lt"/>
              </a:rPr>
              <a:t>Destek Kapsamındaki Giderler</a:t>
            </a:r>
          </a:p>
          <a:p>
            <a:pPr marL="900113" lvl="2" indent="-214313">
              <a:buFont typeface="Arial" pitchFamily="34" charset="0"/>
              <a:buChar char="•"/>
              <a:defRPr/>
            </a:pPr>
            <a:r>
              <a:rPr lang="tr-TR" sz="2000" b="1" dirty="0">
                <a:solidFill>
                  <a:srgbClr val="475A8C"/>
                </a:solidFill>
                <a:latin typeface="+mn-lt"/>
              </a:rPr>
              <a:t>Ulaşım giderleri</a:t>
            </a:r>
          </a:p>
          <a:p>
            <a:pPr marL="900113" lvl="2" indent="-214313">
              <a:buFont typeface="Arial" pitchFamily="34" charset="0"/>
              <a:buChar char="•"/>
              <a:defRPr/>
            </a:pPr>
            <a:r>
              <a:rPr lang="tr-TR" sz="2000" b="1" dirty="0">
                <a:solidFill>
                  <a:srgbClr val="475A8C"/>
                </a:solidFill>
                <a:latin typeface="+mn-lt"/>
              </a:rPr>
              <a:t>Konaklama giderleri</a:t>
            </a:r>
          </a:p>
          <a:p>
            <a:pPr marL="900113" lvl="2" indent="-214313">
              <a:buFont typeface="Arial" pitchFamily="34" charset="0"/>
              <a:buChar char="•"/>
              <a:defRPr/>
            </a:pPr>
            <a:r>
              <a:rPr lang="tr-TR" sz="2000" b="1" dirty="0">
                <a:solidFill>
                  <a:srgbClr val="475A8C"/>
                </a:solidFill>
                <a:latin typeface="+mn-lt"/>
              </a:rPr>
              <a:t>Tanıtım ve organizasyon giderleri</a:t>
            </a:r>
          </a:p>
          <a:p>
            <a:pPr marL="1285875" lvl="3" indent="-257175">
              <a:buFont typeface="Wingdings" pitchFamily="2" charset="2"/>
              <a:buChar char="ü"/>
            </a:pPr>
            <a:r>
              <a:rPr lang="tr-TR" sz="2000" b="1" dirty="0">
                <a:solidFill>
                  <a:srgbClr val="475A8C"/>
                </a:solidFill>
                <a:latin typeface="+mn-lt"/>
              </a:rPr>
              <a:t>Tercümanlık gideri,</a:t>
            </a:r>
          </a:p>
          <a:p>
            <a:pPr marL="1285875" lvl="3" indent="-257175">
              <a:buFont typeface="Wingdings" pitchFamily="2" charset="2"/>
              <a:buChar char="ü"/>
            </a:pPr>
            <a:r>
              <a:rPr lang="tr-TR" sz="2000" b="1" dirty="0">
                <a:solidFill>
                  <a:srgbClr val="475A8C"/>
                </a:solidFill>
                <a:latin typeface="+mn-lt"/>
              </a:rPr>
              <a:t>Toplantı ve ikili görüşmelerin yapıldığı yerlerin kiralama giderleri,</a:t>
            </a:r>
          </a:p>
          <a:p>
            <a:pPr marL="1285875" lvl="3" indent="-257175">
              <a:buFont typeface="Wingdings" pitchFamily="2" charset="2"/>
              <a:buChar char="ü"/>
            </a:pPr>
            <a:r>
              <a:rPr lang="tr-TR" sz="2000" b="1" dirty="0">
                <a:solidFill>
                  <a:srgbClr val="475A8C"/>
                </a:solidFill>
                <a:latin typeface="+mn-lt"/>
              </a:rPr>
              <a:t>Görsel ve yazılı tanıtım ve reklam giderleri</a:t>
            </a:r>
          </a:p>
          <a:p>
            <a:pPr marL="1285875" lvl="3" indent="-257175">
              <a:buFont typeface="Wingdings" pitchFamily="2" charset="2"/>
              <a:buChar char="ü"/>
            </a:pPr>
            <a:r>
              <a:rPr lang="tr-TR" sz="2000" b="1" dirty="0">
                <a:solidFill>
                  <a:srgbClr val="475A8C"/>
                </a:solidFill>
                <a:latin typeface="+mn-lt"/>
              </a:rPr>
              <a:t>Halkla ilişkiler hizmeti gideri</a:t>
            </a:r>
          </a:p>
          <a:p>
            <a:pPr marL="1028700" lvl="3"/>
            <a:endParaRPr lang="tr-TR" sz="2000" b="1" dirty="0">
              <a:solidFill>
                <a:srgbClr val="475A8C"/>
              </a:solidFill>
              <a:latin typeface="+mn-lt"/>
            </a:endParaRPr>
          </a:p>
          <a:p>
            <a:pPr>
              <a:buClr>
                <a:srgbClr val="990000"/>
              </a:buClr>
            </a:pPr>
            <a:r>
              <a:rPr lang="tr-TR" sz="2000" b="1" dirty="0">
                <a:solidFill>
                  <a:srgbClr val="990000"/>
                </a:solidFill>
                <a:latin typeface="+mn-lt"/>
              </a:rPr>
              <a:t>Destek Miktarı : 100.000 ABD Doları</a:t>
            </a:r>
          </a:p>
          <a:p>
            <a:pPr lvl="0" algn="l">
              <a:buClr>
                <a:srgbClr val="990000"/>
              </a:buClr>
            </a:pPr>
            <a:r>
              <a:rPr lang="tr-TR" sz="2000" b="1" dirty="0">
                <a:solidFill>
                  <a:srgbClr val="990000"/>
                </a:solidFill>
                <a:latin typeface="+mn-lt"/>
              </a:rPr>
              <a:t>Destek Oranı : % 50 (İşbirliği kuruluşları)</a:t>
            </a:r>
          </a:p>
          <a:p>
            <a:pPr>
              <a:buClr>
                <a:srgbClr val="990000"/>
              </a:buClr>
            </a:pPr>
            <a:r>
              <a:rPr lang="tr-TR" sz="2000" b="1" dirty="0">
                <a:solidFill>
                  <a:srgbClr val="990000"/>
                </a:solidFill>
                <a:latin typeface="+mn-lt"/>
              </a:rPr>
              <a:t>                    </a:t>
            </a:r>
          </a:p>
          <a:p>
            <a:pPr>
              <a:buClr>
                <a:srgbClr val="990000"/>
              </a:buClr>
            </a:pPr>
            <a:r>
              <a:rPr lang="tr-TR" sz="2000" b="1" dirty="0">
                <a:solidFill>
                  <a:srgbClr val="990000"/>
                </a:solidFill>
                <a:latin typeface="+mn-lt"/>
              </a:rPr>
              <a:t>Hedef ve Öncelikli Ülkeler % 60</a:t>
            </a:r>
          </a:p>
          <a:p>
            <a:pPr algn="r">
              <a:lnSpc>
                <a:spcPct val="150000"/>
              </a:lnSpc>
              <a:buClr>
                <a:srgbClr val="990000"/>
              </a:buClr>
            </a:pPr>
            <a:endParaRPr lang="tr-TR" b="1" dirty="0">
              <a:solidFill>
                <a:srgbClr val="990000"/>
              </a:solidFill>
              <a:latin typeface="+mn-lt"/>
            </a:endParaRPr>
          </a:p>
          <a:p>
            <a:pPr indent="-257175">
              <a:lnSpc>
                <a:spcPct val="150000"/>
              </a:lnSpc>
              <a:buClr>
                <a:srgbClr val="990000"/>
              </a:buClr>
              <a:buFont typeface="Arial" pitchFamily="34" charset="0"/>
              <a:buChar char="•"/>
            </a:pPr>
            <a:endParaRPr lang="tr-TR" b="1" dirty="0">
              <a:solidFill>
                <a:srgbClr val="475A8C"/>
              </a:solidFill>
            </a:endParaRPr>
          </a:p>
          <a:p>
            <a:pPr indent="-257175">
              <a:lnSpc>
                <a:spcPct val="150000"/>
              </a:lnSpc>
              <a:buClr>
                <a:srgbClr val="990000"/>
              </a:buClr>
              <a:buFont typeface="Arial" pitchFamily="34" charset="0"/>
              <a:buChar char="•"/>
            </a:pPr>
            <a:endParaRPr lang="tr-TR" b="1" dirty="0">
              <a:solidFill>
                <a:srgbClr val="475A8C"/>
              </a:solidFill>
            </a:endParaRPr>
          </a:p>
          <a:p>
            <a:pPr marL="0" lvl="2">
              <a:buClr>
                <a:srgbClr val="990000"/>
              </a:buClr>
            </a:pPr>
            <a:endParaRPr lang="tr-TR" b="1" dirty="0">
              <a:solidFill>
                <a:srgbClr val="475A8C"/>
              </a:solidFill>
            </a:endParaRPr>
          </a:p>
          <a:p>
            <a:pPr algn="l"/>
            <a:endParaRPr lang="en-US" b="1" dirty="0">
              <a:solidFill>
                <a:srgbClr val="475A8C"/>
              </a:solidFill>
            </a:endParaRPr>
          </a:p>
        </p:txBody>
      </p:sp>
      <p:sp>
        <p:nvSpPr>
          <p:cNvPr id="2" name="Unvan 1"/>
          <p:cNvSpPr>
            <a:spLocks noGrp="1"/>
          </p:cNvSpPr>
          <p:nvPr>
            <p:ph type="title"/>
          </p:nvPr>
        </p:nvSpPr>
        <p:spPr/>
        <p:txBody>
          <a:bodyPr/>
          <a:lstStyle/>
          <a:p>
            <a:r>
              <a:rPr lang="tr-TR" sz="2800" dirty="0">
                <a:effectLst>
                  <a:outerShdw blurRad="38100" dist="38100" dir="2700000" algn="tl">
                    <a:srgbClr val="000000">
                      <a:alpha val="43137"/>
                    </a:srgbClr>
                  </a:outerShdw>
                </a:effectLst>
              </a:rPr>
              <a:t>PAZAR ARAŞTIRMASI VE PAZARA GİRİŞ DESTEĞİ</a:t>
            </a:r>
            <a:endParaRPr lang="tr-TR" sz="2800" dirty="0"/>
          </a:p>
        </p:txBody>
      </p:sp>
      <p:sp>
        <p:nvSpPr>
          <p:cNvPr id="6" name="Slayt Numarası Yer Tutucusu 3"/>
          <p:cNvSpPr txBox="1">
            <a:spLocks/>
          </p:cNvSpPr>
          <p:nvPr/>
        </p:nvSpPr>
        <p:spPr>
          <a:xfrm>
            <a:off x="8429625" y="6553200"/>
            <a:ext cx="571500" cy="252413"/>
          </a:xfrm>
          <a:prstGeom prst="rect">
            <a:avLst/>
          </a:prstGeom>
        </p:spPr>
        <p:txBody>
          <a:bodyPr/>
          <a:lstStyle>
            <a:defPPr>
              <a:defRPr lang="tr-TR"/>
            </a:defPPr>
            <a:lvl1pPr algn="ctr" rtl="0" eaLnBrk="0" fontAlgn="base" hangingPunct="0">
              <a:spcBef>
                <a:spcPct val="0"/>
              </a:spcBef>
              <a:spcAft>
                <a:spcPct val="0"/>
              </a:spcAft>
              <a:defRPr sz="1200" kern="1200">
                <a:solidFill>
                  <a:prstClr val="white">
                    <a:lumMod val="85000"/>
                  </a:prstClr>
                </a:solidFill>
                <a:effectLst>
                  <a:outerShdw blurRad="38100" dist="38100" dir="2700000" algn="tl">
                    <a:srgbClr val="000000">
                      <a:alpha val="43137"/>
                    </a:srgbClr>
                  </a:outerShdw>
                </a:effectLst>
                <a:latin typeface="Calibri"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fld id="{3C5A7D2A-A6CC-491E-9572-17D0D067E594}" type="slidenum">
              <a:rPr lang="en-US" altLang="tr-TR" smtClean="0"/>
              <a:pPr defTabSz="914400">
                <a:defRPr/>
              </a:pPr>
              <a:t>30</a:t>
            </a:fld>
            <a:endParaRPr lang="en-US" altLang="tr-TR" dirty="0"/>
          </a:p>
        </p:txBody>
      </p:sp>
      <p:sp>
        <p:nvSpPr>
          <p:cNvPr id="8"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a:t>Ticaret Bakanlığı-İhracat Genel Müdürlüğü</a:t>
            </a:r>
          </a:p>
        </p:txBody>
      </p:sp>
      <p:pic>
        <p:nvPicPr>
          <p:cNvPr id="11"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Tree>
    <p:extLst>
      <p:ext uri="{BB962C8B-B14F-4D97-AF65-F5344CB8AC3E}">
        <p14:creationId xmlns:p14="http://schemas.microsoft.com/office/powerpoint/2010/main" val="3776277116"/>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Line 5"/>
          <p:cNvSpPr>
            <a:spLocks noChangeShapeType="1"/>
          </p:cNvSpPr>
          <p:nvPr/>
        </p:nvSpPr>
        <p:spPr bwMode="gray">
          <a:xfrm>
            <a:off x="2387145" y="2240757"/>
            <a:ext cx="0" cy="2917031"/>
          </a:xfrm>
          <a:prstGeom prst="line">
            <a:avLst/>
          </a:prstGeom>
          <a:noFill/>
          <a:ln w="19050" cmpd="sng">
            <a:solidFill>
              <a:srgbClr val="990000"/>
            </a:solidFill>
            <a:round/>
            <a:headEnd/>
            <a:tailEnd/>
          </a:ln>
          <a:extLst>
            <a:ext uri="{909E8E84-426E-40dd-AFC4-6F175D3DCCD1}">
              <a14:hiddenFill xmlns="" xmlns:a14="http://schemas.microsoft.com/office/drawing/2010/main">
                <a:noFill/>
              </a14:hiddenFill>
            </a:ext>
          </a:extLst>
        </p:spPr>
        <p:txBody>
          <a:bodyPr/>
          <a:lstStyle/>
          <a:p>
            <a:endParaRPr lang="tr-TR"/>
          </a:p>
        </p:txBody>
      </p:sp>
      <p:sp>
        <p:nvSpPr>
          <p:cNvPr id="9" name="Metin kutusu 8"/>
          <p:cNvSpPr txBox="1"/>
          <p:nvPr/>
        </p:nvSpPr>
        <p:spPr>
          <a:xfrm>
            <a:off x="674219" y="3203002"/>
            <a:ext cx="1700808" cy="707886"/>
          </a:xfrm>
          <a:prstGeom prst="rect">
            <a:avLst/>
          </a:prstGeom>
          <a:noFill/>
        </p:spPr>
        <p:txBody>
          <a:bodyPr wrap="square" rtlCol="0" anchor="ctr">
            <a:spAutoFit/>
          </a:bodyPr>
          <a:lstStyle/>
          <a:p>
            <a:r>
              <a:rPr lang="tr-TR" sz="2000" b="1" dirty="0">
                <a:solidFill>
                  <a:srgbClr val="990000"/>
                </a:solidFill>
                <a:effectLst>
                  <a:outerShdw blurRad="38100" dist="38100" dir="2700000" algn="tl">
                    <a:srgbClr val="000000">
                      <a:alpha val="43137"/>
                    </a:srgbClr>
                  </a:outerShdw>
                </a:effectLst>
                <a:latin typeface="+mj-lt"/>
              </a:rPr>
              <a:t>ALIM HEYETİ DESTEĞİ</a:t>
            </a:r>
          </a:p>
        </p:txBody>
      </p:sp>
      <p:sp>
        <p:nvSpPr>
          <p:cNvPr id="10" name="Metin kutusu 9"/>
          <p:cNvSpPr txBox="1"/>
          <p:nvPr/>
        </p:nvSpPr>
        <p:spPr>
          <a:xfrm>
            <a:off x="2998631" y="-623267"/>
            <a:ext cx="6145368" cy="8417689"/>
          </a:xfrm>
          <a:prstGeom prst="rect">
            <a:avLst/>
          </a:prstGeom>
          <a:noFill/>
        </p:spPr>
        <p:txBody>
          <a:bodyPr wrap="square" rtlCol="0" anchor="ctr">
            <a:spAutoFit/>
          </a:bodyPr>
          <a:lstStyle/>
          <a:p>
            <a:pPr algn="l">
              <a:lnSpc>
                <a:spcPct val="150000"/>
              </a:lnSpc>
              <a:buClr>
                <a:srgbClr val="990000"/>
              </a:buClr>
            </a:pPr>
            <a:endParaRPr lang="tr-TR" b="1" dirty="0">
              <a:solidFill>
                <a:srgbClr val="990000"/>
              </a:solidFill>
            </a:endParaRPr>
          </a:p>
          <a:p>
            <a:pPr algn="l">
              <a:lnSpc>
                <a:spcPct val="150000"/>
              </a:lnSpc>
              <a:buClr>
                <a:srgbClr val="990000"/>
              </a:buClr>
            </a:pPr>
            <a:endParaRPr lang="tr-TR" b="1" dirty="0">
              <a:solidFill>
                <a:srgbClr val="990000"/>
              </a:solidFill>
            </a:endParaRPr>
          </a:p>
          <a:p>
            <a:pPr algn="l">
              <a:lnSpc>
                <a:spcPct val="150000"/>
              </a:lnSpc>
              <a:buClr>
                <a:srgbClr val="990000"/>
              </a:buClr>
            </a:pPr>
            <a:endParaRPr lang="tr-TR" b="1" dirty="0">
              <a:solidFill>
                <a:srgbClr val="990000"/>
              </a:solidFill>
            </a:endParaRPr>
          </a:p>
          <a:p>
            <a:pPr algn="l">
              <a:lnSpc>
                <a:spcPct val="150000"/>
              </a:lnSpc>
              <a:buClr>
                <a:srgbClr val="990000"/>
              </a:buClr>
            </a:pPr>
            <a:endParaRPr lang="tr-TR" sz="2000" b="1" dirty="0">
              <a:solidFill>
                <a:srgbClr val="990000"/>
              </a:solidFill>
            </a:endParaRPr>
          </a:p>
          <a:p>
            <a:pPr lvl="0" algn="l">
              <a:lnSpc>
                <a:spcPct val="150000"/>
              </a:lnSpc>
              <a:buClr>
                <a:srgbClr val="990000"/>
              </a:buClr>
            </a:pPr>
            <a:r>
              <a:rPr lang="tr-TR" sz="2000" b="1" dirty="0">
                <a:solidFill>
                  <a:srgbClr val="990000"/>
                </a:solidFill>
                <a:latin typeface="Calibri"/>
              </a:rPr>
              <a:t>Hedef Grup</a:t>
            </a:r>
          </a:p>
          <a:p>
            <a:pPr marL="214313" indent="-214313">
              <a:lnSpc>
                <a:spcPct val="150000"/>
              </a:lnSpc>
              <a:buClr>
                <a:srgbClr val="990000"/>
              </a:buClr>
              <a:buFont typeface="Arial" pitchFamily="34" charset="0"/>
              <a:buChar char="•"/>
              <a:defRPr/>
            </a:pPr>
            <a:r>
              <a:rPr lang="tr-TR" sz="2000" b="1" dirty="0">
                <a:solidFill>
                  <a:srgbClr val="475A8C"/>
                </a:solidFill>
                <a:latin typeface="Calibri"/>
              </a:rPr>
              <a:t>İşbirliği Kuruluşları</a:t>
            </a:r>
          </a:p>
          <a:p>
            <a:pPr marL="214313" indent="-214313">
              <a:lnSpc>
                <a:spcPct val="150000"/>
              </a:lnSpc>
              <a:buClr>
                <a:srgbClr val="990000"/>
              </a:buClr>
              <a:buFont typeface="Arial" pitchFamily="34" charset="0"/>
              <a:buChar char="•"/>
              <a:defRPr/>
            </a:pPr>
            <a:r>
              <a:rPr lang="tr-TR" sz="2000" b="1" dirty="0">
                <a:solidFill>
                  <a:srgbClr val="475A8C"/>
                </a:solidFill>
                <a:latin typeface="Calibri"/>
              </a:rPr>
              <a:t>3 ay öncesinden ön onay</a:t>
            </a:r>
          </a:p>
          <a:p>
            <a:pPr lvl="0" algn="l">
              <a:lnSpc>
                <a:spcPct val="150000"/>
              </a:lnSpc>
              <a:defRPr/>
            </a:pPr>
            <a:r>
              <a:rPr lang="tr-TR" sz="2000" b="1" dirty="0">
                <a:solidFill>
                  <a:srgbClr val="990000"/>
                </a:solidFill>
                <a:latin typeface="Calibri"/>
              </a:rPr>
              <a:t>Desteklenen Faaliyetler </a:t>
            </a:r>
          </a:p>
          <a:p>
            <a:pPr algn="l">
              <a:buClr>
                <a:srgbClr val="990000"/>
              </a:buClr>
            </a:pPr>
            <a:r>
              <a:rPr lang="tr-TR" sz="2000" b="1" dirty="0">
                <a:solidFill>
                  <a:srgbClr val="475A8C"/>
                </a:solidFill>
                <a:latin typeface="Calibri"/>
              </a:rPr>
              <a:t>Yurt dışında yerleşik ithalatçı firmaların, kurum ve kuruluşların, basın mensuplarının Türkiye’ye davet edilerek</a:t>
            </a:r>
          </a:p>
          <a:p>
            <a:pPr marL="600075" lvl="1" indent="-257175">
              <a:buClr>
                <a:srgbClr val="990000"/>
              </a:buClr>
              <a:buFont typeface="Arial" pitchFamily="34" charset="0"/>
              <a:buChar char="•"/>
            </a:pPr>
            <a:r>
              <a:rPr lang="tr-TR" sz="2000" b="1" dirty="0">
                <a:solidFill>
                  <a:srgbClr val="475A8C"/>
                </a:solidFill>
                <a:latin typeface="Calibri"/>
              </a:rPr>
              <a:t>İkili iş görüşmeleri gerçekleştirmeleri</a:t>
            </a:r>
          </a:p>
          <a:p>
            <a:pPr marL="600075" lvl="1" indent="-257175">
              <a:buClr>
                <a:srgbClr val="990000"/>
              </a:buClr>
              <a:buFont typeface="Arial" pitchFamily="34" charset="0"/>
              <a:buChar char="•"/>
            </a:pPr>
            <a:r>
              <a:rPr lang="tr-TR" sz="2000" b="1" dirty="0">
                <a:solidFill>
                  <a:srgbClr val="475A8C"/>
                </a:solidFill>
                <a:latin typeface="Calibri"/>
              </a:rPr>
              <a:t>Tesis ziyaretleri</a:t>
            </a:r>
          </a:p>
          <a:p>
            <a:pPr marL="600075" lvl="1" indent="-257175">
              <a:buClr>
                <a:srgbClr val="990000"/>
              </a:buClr>
              <a:buFont typeface="Arial" pitchFamily="34" charset="0"/>
              <a:buChar char="•"/>
            </a:pPr>
            <a:r>
              <a:rPr lang="tr-TR" sz="2000" b="1" dirty="0">
                <a:solidFill>
                  <a:srgbClr val="475A8C"/>
                </a:solidFill>
                <a:latin typeface="Calibri"/>
              </a:rPr>
              <a:t>Meslek kuruluşu ziyaretleri desteklenir.</a:t>
            </a:r>
          </a:p>
          <a:p>
            <a:pPr lvl="0" algn="l">
              <a:buClr>
                <a:srgbClr val="990000"/>
              </a:buClr>
            </a:pPr>
            <a:r>
              <a:rPr lang="tr-TR" sz="2000" b="1" dirty="0">
                <a:solidFill>
                  <a:srgbClr val="990000"/>
                </a:solidFill>
                <a:latin typeface="Calibri"/>
              </a:rPr>
              <a:t>                    </a:t>
            </a:r>
          </a:p>
          <a:p>
            <a:pPr lvl="0" algn="l">
              <a:buClr>
                <a:srgbClr val="990000"/>
              </a:buClr>
            </a:pPr>
            <a:r>
              <a:rPr lang="tr-TR" sz="2000" b="1" dirty="0">
                <a:solidFill>
                  <a:srgbClr val="990000"/>
                </a:solidFill>
                <a:latin typeface="Calibri"/>
              </a:rPr>
              <a:t>Destek Miktarı : 75.000 ABD Doları</a:t>
            </a:r>
          </a:p>
          <a:p>
            <a:pPr lvl="0" algn="l">
              <a:buClr>
                <a:srgbClr val="990000"/>
              </a:buClr>
            </a:pPr>
            <a:r>
              <a:rPr lang="tr-TR" sz="2000" b="1" dirty="0">
                <a:solidFill>
                  <a:srgbClr val="990000"/>
                </a:solidFill>
                <a:latin typeface="Calibri"/>
              </a:rPr>
              <a:t>Destek Oranı : % 50 (İşbirliği kuruluşları)</a:t>
            </a:r>
          </a:p>
          <a:p>
            <a:pPr>
              <a:buClr>
                <a:srgbClr val="990000"/>
              </a:buClr>
            </a:pPr>
            <a:r>
              <a:rPr lang="tr-TR" sz="2000" b="1" dirty="0">
                <a:solidFill>
                  <a:srgbClr val="990000"/>
                </a:solidFill>
              </a:rPr>
              <a:t>                    </a:t>
            </a:r>
          </a:p>
          <a:p>
            <a:pPr>
              <a:buClr>
                <a:srgbClr val="990000"/>
              </a:buClr>
            </a:pPr>
            <a:r>
              <a:rPr lang="tr-TR" sz="2000" b="1" dirty="0">
                <a:solidFill>
                  <a:srgbClr val="990000"/>
                </a:solidFill>
                <a:latin typeface="+mj-lt"/>
              </a:rPr>
              <a:t>Hedef ve Öncelikli Ülkeler % 60</a:t>
            </a:r>
          </a:p>
          <a:p>
            <a:pPr algn="l">
              <a:lnSpc>
                <a:spcPct val="150000"/>
              </a:lnSpc>
              <a:buClr>
                <a:srgbClr val="990000"/>
              </a:buClr>
            </a:pPr>
            <a:endParaRPr lang="tr-TR" b="1" dirty="0">
              <a:solidFill>
                <a:srgbClr val="475A8C"/>
              </a:solidFill>
            </a:endParaRPr>
          </a:p>
          <a:p>
            <a:pPr indent="-257175">
              <a:lnSpc>
                <a:spcPct val="150000"/>
              </a:lnSpc>
              <a:buClr>
                <a:srgbClr val="990000"/>
              </a:buClr>
              <a:buFont typeface="Arial" pitchFamily="34" charset="0"/>
              <a:buChar char="•"/>
            </a:pPr>
            <a:endParaRPr lang="tr-TR" b="1" dirty="0">
              <a:solidFill>
                <a:srgbClr val="475A8C"/>
              </a:solidFill>
            </a:endParaRPr>
          </a:p>
          <a:p>
            <a:pPr marL="0" lvl="2">
              <a:buClr>
                <a:srgbClr val="990000"/>
              </a:buClr>
            </a:pPr>
            <a:endParaRPr lang="tr-TR" b="1" dirty="0">
              <a:solidFill>
                <a:srgbClr val="475A8C"/>
              </a:solidFill>
            </a:endParaRPr>
          </a:p>
          <a:p>
            <a:pPr algn="l"/>
            <a:endParaRPr lang="en-US" b="1" dirty="0">
              <a:solidFill>
                <a:srgbClr val="475A8C"/>
              </a:solidFill>
            </a:endParaRPr>
          </a:p>
        </p:txBody>
      </p:sp>
      <p:sp>
        <p:nvSpPr>
          <p:cNvPr id="2" name="Unvan 1"/>
          <p:cNvSpPr>
            <a:spLocks noGrp="1"/>
          </p:cNvSpPr>
          <p:nvPr>
            <p:ph type="title"/>
          </p:nvPr>
        </p:nvSpPr>
        <p:spPr/>
        <p:txBody>
          <a:bodyPr/>
          <a:lstStyle/>
          <a:p>
            <a:r>
              <a:rPr lang="tr-TR" sz="2800" dirty="0">
                <a:effectLst>
                  <a:outerShdw blurRad="38100" dist="38100" dir="2700000" algn="tl">
                    <a:srgbClr val="000000">
                      <a:alpha val="43137"/>
                    </a:srgbClr>
                  </a:outerShdw>
                </a:effectLst>
              </a:rPr>
              <a:t>PAZAR ARAŞTIRMASI VE PAZARA GİRİŞ DESTEĞİ</a:t>
            </a:r>
            <a:endParaRPr lang="tr-TR" sz="2800" dirty="0"/>
          </a:p>
        </p:txBody>
      </p:sp>
      <p:sp>
        <p:nvSpPr>
          <p:cNvPr id="6" name="Slayt Numarası Yer Tutucusu 3"/>
          <p:cNvSpPr txBox="1">
            <a:spLocks/>
          </p:cNvSpPr>
          <p:nvPr/>
        </p:nvSpPr>
        <p:spPr>
          <a:xfrm>
            <a:off x="8429625" y="6553200"/>
            <a:ext cx="571500" cy="252413"/>
          </a:xfrm>
          <a:prstGeom prst="rect">
            <a:avLst/>
          </a:prstGeom>
        </p:spPr>
        <p:txBody>
          <a:bodyPr/>
          <a:lstStyle>
            <a:defPPr>
              <a:defRPr lang="tr-TR"/>
            </a:defPPr>
            <a:lvl1pPr algn="ctr" rtl="0" eaLnBrk="0" fontAlgn="base" hangingPunct="0">
              <a:spcBef>
                <a:spcPct val="0"/>
              </a:spcBef>
              <a:spcAft>
                <a:spcPct val="0"/>
              </a:spcAft>
              <a:defRPr sz="1200" kern="1200">
                <a:solidFill>
                  <a:prstClr val="white">
                    <a:lumMod val="85000"/>
                  </a:prstClr>
                </a:solidFill>
                <a:effectLst>
                  <a:outerShdw blurRad="38100" dist="38100" dir="2700000" algn="tl">
                    <a:srgbClr val="000000">
                      <a:alpha val="43137"/>
                    </a:srgbClr>
                  </a:outerShdw>
                </a:effectLst>
                <a:latin typeface="Calibri"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fld id="{3C5A7D2A-A6CC-491E-9572-17D0D067E594}" type="slidenum">
              <a:rPr lang="en-US" altLang="tr-TR" smtClean="0"/>
              <a:pPr defTabSz="914400">
                <a:defRPr/>
              </a:pPr>
              <a:t>31</a:t>
            </a:fld>
            <a:endParaRPr lang="en-US" altLang="tr-TR" dirty="0"/>
          </a:p>
        </p:txBody>
      </p:sp>
      <p:sp>
        <p:nvSpPr>
          <p:cNvPr id="8" name="Altbilgi Yer Tutucusu 2"/>
          <p:cNvSpPr txBox="1">
            <a:spLocks/>
          </p:cNvSpPr>
          <p:nvPr/>
        </p:nvSpPr>
        <p:spPr>
          <a:xfrm>
            <a:off x="152400" y="6527006"/>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a:t>Ticaret Bakanlığı-İhracat Genel Müdürlüğü</a:t>
            </a:r>
          </a:p>
        </p:txBody>
      </p:sp>
      <p:pic>
        <p:nvPicPr>
          <p:cNvPr id="11"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Tree>
    <p:extLst>
      <p:ext uri="{BB962C8B-B14F-4D97-AF65-F5344CB8AC3E}">
        <p14:creationId xmlns:p14="http://schemas.microsoft.com/office/powerpoint/2010/main" val="1195066244"/>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54" name="Group 54"/>
          <p:cNvGraphicFramePr>
            <a:graphicFrameLocks noGrp="1"/>
          </p:cNvGraphicFramePr>
          <p:nvPr>
            <p:ph idx="4294967295"/>
            <p:extLst>
              <p:ext uri="{D42A27DB-BD31-4B8C-83A1-F6EECF244321}">
                <p14:modId xmlns:p14="http://schemas.microsoft.com/office/powerpoint/2010/main" val="1556056485"/>
              </p:ext>
            </p:extLst>
          </p:nvPr>
        </p:nvGraphicFramePr>
        <p:xfrm>
          <a:off x="245704" y="1126537"/>
          <a:ext cx="8656559" cy="5137168"/>
        </p:xfrm>
        <a:graphic>
          <a:graphicData uri="http://schemas.openxmlformats.org/drawingml/2006/table">
            <a:tbl>
              <a:tblPr/>
              <a:tblGrid>
                <a:gridCol w="3387348">
                  <a:extLst>
                    <a:ext uri="{9D8B030D-6E8A-4147-A177-3AD203B41FA5}">
                      <a16:colId xmlns:a16="http://schemas.microsoft.com/office/drawing/2014/main" val="20000"/>
                    </a:ext>
                  </a:extLst>
                </a:gridCol>
                <a:gridCol w="922513">
                  <a:extLst>
                    <a:ext uri="{9D8B030D-6E8A-4147-A177-3AD203B41FA5}">
                      <a16:colId xmlns:a16="http://schemas.microsoft.com/office/drawing/2014/main" val="20001"/>
                    </a:ext>
                  </a:extLst>
                </a:gridCol>
                <a:gridCol w="1429353">
                  <a:extLst>
                    <a:ext uri="{9D8B030D-6E8A-4147-A177-3AD203B41FA5}">
                      <a16:colId xmlns:a16="http://schemas.microsoft.com/office/drawing/2014/main" val="20002"/>
                    </a:ext>
                  </a:extLst>
                </a:gridCol>
                <a:gridCol w="1338184">
                  <a:extLst>
                    <a:ext uri="{9D8B030D-6E8A-4147-A177-3AD203B41FA5}">
                      <a16:colId xmlns:a16="http://schemas.microsoft.com/office/drawing/2014/main" val="20003"/>
                    </a:ext>
                  </a:extLst>
                </a:gridCol>
                <a:gridCol w="1579161">
                  <a:extLst>
                    <a:ext uri="{9D8B030D-6E8A-4147-A177-3AD203B41FA5}">
                      <a16:colId xmlns:a16="http://schemas.microsoft.com/office/drawing/2014/main" val="20004"/>
                    </a:ext>
                  </a:extLst>
                </a:gridCol>
              </a:tblGrid>
              <a:tr h="49968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2800" b="1" i="0" u="none" strike="noStrike" cap="none" normalizeH="0" baseline="0" dirty="0">
                          <a:ln>
                            <a:noFill/>
                          </a:ln>
                          <a:solidFill>
                            <a:schemeClr val="bg1"/>
                          </a:solidFill>
                          <a:effectLst/>
                          <a:latin typeface="Calibri" pitchFamily="34" charset="0"/>
                          <a:cs typeface="Times New Roman" pitchFamily="18" charset="0"/>
                        </a:rPr>
                        <a:t>Pazara Giriş</a:t>
                      </a:r>
                      <a:endParaRPr kumimoji="0" lang="tr-TR" sz="2800" b="1" i="0" u="none" strike="noStrike" cap="none" normalizeH="0" baseline="0" dirty="0">
                        <a:ln>
                          <a:noFill/>
                        </a:ln>
                        <a:solidFill>
                          <a:schemeClr val="bg1"/>
                        </a:solidFill>
                        <a:effectLst/>
                        <a:latin typeface="Calibri" pitchFamily="34" charset="0"/>
                        <a:cs typeface="Arial" charset="0"/>
                      </a:endParaRP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chemeClr val="tx2"/>
                        </a:gs>
                        <a:gs pos="100000">
                          <a:srgbClr val="0E223A"/>
                        </a:gs>
                      </a:gsLst>
                      <a:lin ang="5400000" scaled="1"/>
                    </a:grad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bg1"/>
                          </a:solidFill>
                          <a:effectLst/>
                          <a:latin typeface="Calibri" pitchFamily="34" charset="0"/>
                          <a:ea typeface="Calibri" pitchFamily="34" charset="0"/>
                          <a:cs typeface="Times New Roman" pitchFamily="18" charset="0"/>
                        </a:rPr>
                        <a:t>Destek %</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chemeClr val="tx2"/>
                        </a:gs>
                        <a:gs pos="100000">
                          <a:srgbClr val="0E223A"/>
                        </a:gs>
                      </a:gsLst>
                      <a:lin ang="5400000" scaled="1"/>
                    </a:gra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a:ln>
                            <a:noFill/>
                          </a:ln>
                          <a:solidFill>
                            <a:schemeClr val="bg1"/>
                          </a:solidFill>
                          <a:effectLst/>
                          <a:latin typeface="Calibri" pitchFamily="34" charset="0"/>
                          <a:ea typeface="Calibri" pitchFamily="34" charset="0"/>
                          <a:cs typeface="Times New Roman" pitchFamily="18" charset="0"/>
                        </a:rPr>
                        <a:t>Destek Limiti</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chemeClr val="tx2"/>
                        </a:gs>
                        <a:gs pos="100000">
                          <a:srgbClr val="0E223A"/>
                        </a:gs>
                      </a:gsLst>
                      <a:lin ang="5400000" scaled="1"/>
                    </a:gra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a:ln>
                            <a:noFill/>
                          </a:ln>
                          <a:solidFill>
                            <a:schemeClr val="bg1"/>
                          </a:solidFill>
                          <a:effectLst/>
                          <a:latin typeface="Calibri" pitchFamily="34" charset="0"/>
                          <a:ea typeface="Calibri" pitchFamily="34" charset="0"/>
                          <a:cs typeface="Times New Roman" pitchFamily="18" charset="0"/>
                        </a:rPr>
                        <a:t>Süre/Adet</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chemeClr val="tx2"/>
                        </a:gs>
                        <a:gs pos="100000">
                          <a:srgbClr val="0E223A"/>
                        </a:gs>
                      </a:gsLst>
                      <a:lin ang="5400000" scaled="1"/>
                    </a:gra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a:ln>
                            <a:noFill/>
                          </a:ln>
                          <a:solidFill>
                            <a:schemeClr val="bg1"/>
                          </a:solidFill>
                          <a:effectLst/>
                          <a:latin typeface="Calibri" pitchFamily="34" charset="0"/>
                          <a:ea typeface="Calibri" pitchFamily="34" charset="0"/>
                          <a:cs typeface="Times New Roman" pitchFamily="18" charset="0"/>
                        </a:rPr>
                        <a:t>Faydalanıcı</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chemeClr val="tx2"/>
                        </a:gs>
                        <a:gs pos="100000">
                          <a:srgbClr val="0E223A"/>
                        </a:gs>
                      </a:gsLst>
                      <a:lin ang="5400000" scaled="1"/>
                    </a:gradFill>
                  </a:tcPr>
                </a:tc>
                <a:extLst>
                  <a:ext uri="{0D108BD9-81ED-4DB2-BD59-A6C34878D82A}">
                    <a16:rowId xmlns:a16="http://schemas.microsoft.com/office/drawing/2014/main" val="10000"/>
                  </a:ext>
                </a:extLst>
              </a:tr>
              <a:tr h="55846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Yurtdışı Pazar Araştırması Gezisi (Ulaşım, Konaklama)</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70</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5.000 $ / seyahat</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10 Adet /  Yıl</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Şirketler</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5236">
                <a:tc row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Pazara Giriş (Rapor; Şirket satın almaya yönelik danışmanlık) </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60</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200.000 $ / yıl</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a:ln>
                            <a:noFill/>
                          </a:ln>
                          <a:solidFill>
                            <a:schemeClr val="tx1"/>
                          </a:solidFill>
                          <a:effectLst/>
                          <a:latin typeface="Calibri" pitchFamily="34" charset="0"/>
                          <a:ea typeface="Calibri" pitchFamily="34" charset="0"/>
                          <a:cs typeface="Times New Roman" pitchFamily="18" charset="0"/>
                        </a:rPr>
                        <a:t>Yıllık</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Şirketler</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99683">
                <a:tc vMerge="1">
                  <a:txBody>
                    <a:bodyPr/>
                    <a:lstStyle/>
                    <a:p>
                      <a:endParaRPr lang="tr-TR"/>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75</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a:ln>
                            <a:noFill/>
                          </a:ln>
                          <a:solidFill>
                            <a:schemeClr val="tx1"/>
                          </a:solidFill>
                          <a:effectLst/>
                          <a:latin typeface="Calibri" pitchFamily="34" charset="0"/>
                          <a:ea typeface="Calibri" pitchFamily="34" charset="0"/>
                          <a:cs typeface="Times New Roman" pitchFamily="18" charset="0"/>
                        </a:rPr>
                        <a:t>200.000 $ / yıl</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a:ln>
                            <a:noFill/>
                          </a:ln>
                          <a:solidFill>
                            <a:schemeClr val="tx1"/>
                          </a:solidFill>
                          <a:effectLst/>
                          <a:latin typeface="Calibri" pitchFamily="34" charset="0"/>
                          <a:ea typeface="Calibri" pitchFamily="34" charset="0"/>
                          <a:cs typeface="Times New Roman" pitchFamily="18" charset="0"/>
                        </a:rPr>
                        <a:t>Yıllık</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a:ln>
                            <a:noFill/>
                          </a:ln>
                          <a:solidFill>
                            <a:schemeClr val="tx1"/>
                          </a:solidFill>
                          <a:effectLst/>
                          <a:latin typeface="Calibri" pitchFamily="34" charset="0"/>
                          <a:ea typeface="Calibri" pitchFamily="34" charset="0"/>
                          <a:cs typeface="Times New Roman" pitchFamily="18" charset="0"/>
                        </a:rPr>
                        <a:t>İşbirliği Kuruluşları</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116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İleri teknolojiye sahip şirket satın almaya yönelik danışmanlık/kredi faiz</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75</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500.000 $ / yıl</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3.000.000</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Danışmanlık Yıllık /Kredi 5 yıl</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tr-TR" sz="14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 Şirketler</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8161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1600" b="1" i="0" u="none" strike="noStrike" cap="none" normalizeH="0" baseline="0" dirty="0">
                          <a:ln>
                            <a:noFill/>
                          </a:ln>
                          <a:solidFill>
                            <a:schemeClr val="tx1"/>
                          </a:solidFill>
                          <a:effectLst/>
                          <a:latin typeface="+mn-lt"/>
                        </a:rPr>
                        <a:t>     Marka Satın Alma Desteği</a:t>
                      </a:r>
                      <a:endParaRPr kumimoji="0" lang="en-US" sz="1600" b="1" i="0" u="none" strike="noStrike" cap="none" normalizeH="0" baseline="0" dirty="0">
                        <a:ln>
                          <a:noFill/>
                        </a:ln>
                        <a:solidFill>
                          <a:schemeClr val="tx1"/>
                        </a:solidFill>
                        <a:effectLst/>
                        <a:latin typeface="+mn-lt"/>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tr-TR"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1400" b="1" i="0" u="none" strike="noStrike" cap="none" normalizeH="0" baseline="0" dirty="0">
                          <a:ln>
                            <a:noFill/>
                          </a:ln>
                          <a:solidFill>
                            <a:srgbClr val="000000"/>
                          </a:solidFill>
                          <a:effectLst/>
                          <a:latin typeface="+mn-lt"/>
                        </a:rPr>
                        <a:t>Kredi Faiz: 2.000.000 USD</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5 yıl</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tr-TR" sz="14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Şirketler</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5846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Alım Heyeti (Ulaşım, Konaklama, Tanıtım ve Organizasyon)</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50</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75.000 $ / Program</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İşbirliği Kuruluşları</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936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Sektörel Ticaret Heyeti (Ulaşım, Konaklama, Tanıtım ve Organizasyon)</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50</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100.000 $ / Program</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İşbirliği Kuruluşları</a:t>
                      </a:r>
                    </a:p>
                  </a:txBody>
                  <a:tcPr marL="91442" marR="91442"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5" name="Slayt Numarası Yer Tutucusu 4"/>
          <p:cNvSpPr txBox="1">
            <a:spLocks noGrp="1"/>
          </p:cNvSpPr>
          <p:nvPr/>
        </p:nvSpPr>
        <p:spPr>
          <a:xfrm>
            <a:off x="8429625" y="6524625"/>
            <a:ext cx="571500" cy="252413"/>
          </a:xfrm>
          <a:prstGeom prst="rect">
            <a:avLst/>
          </a:prstGeom>
          <a:noFill/>
        </p:spPr>
        <p:txBody>
          <a:bodyPr/>
          <a:lstStyle>
            <a:lvl1pPr defTabSz="457200">
              <a:defRPr sz="3200">
                <a:solidFill>
                  <a:schemeClr val="tx1"/>
                </a:solidFill>
                <a:latin typeface="Calibri" pitchFamily="34" charset="0"/>
              </a:defRPr>
            </a:lvl1pPr>
            <a:lvl2pPr defTabSz="457200">
              <a:defRPr sz="2800">
                <a:solidFill>
                  <a:schemeClr val="tx1"/>
                </a:solidFill>
                <a:latin typeface="Calibri" pitchFamily="34" charset="0"/>
              </a:defRPr>
            </a:lvl2pPr>
            <a:lvl3pPr defTabSz="457200">
              <a:defRPr sz="2400">
                <a:solidFill>
                  <a:schemeClr val="tx1"/>
                </a:solidFill>
                <a:latin typeface="Calibri" pitchFamily="34" charset="0"/>
              </a:defRPr>
            </a:lvl3pPr>
            <a:lvl4pPr defTabSz="457200">
              <a:defRPr sz="2000">
                <a:solidFill>
                  <a:schemeClr val="tx1"/>
                </a:solidFill>
                <a:latin typeface="Calibri" pitchFamily="34" charset="0"/>
              </a:defRPr>
            </a:lvl4pPr>
            <a:lvl5pPr defTabSz="457200">
              <a:defRPr sz="2000">
                <a:solidFill>
                  <a:schemeClr val="tx1"/>
                </a:solidFill>
                <a:latin typeface="Calibri" pitchFamily="34" charset="0"/>
              </a:defRPr>
            </a:lvl5pPr>
            <a:lvl6pPr defTabSz="457200" eaLnBrk="0" fontAlgn="base" hangingPunct="0">
              <a:spcAft>
                <a:spcPct val="0"/>
              </a:spcAft>
              <a:buChar char="»"/>
              <a:defRPr sz="2000">
                <a:solidFill>
                  <a:schemeClr val="tx1"/>
                </a:solidFill>
                <a:latin typeface="Calibri" pitchFamily="34" charset="0"/>
              </a:defRPr>
            </a:lvl6pPr>
            <a:lvl7pPr defTabSz="457200" eaLnBrk="0" fontAlgn="base" hangingPunct="0">
              <a:spcAft>
                <a:spcPct val="0"/>
              </a:spcAft>
              <a:buChar char="»"/>
              <a:defRPr sz="2000">
                <a:solidFill>
                  <a:schemeClr val="tx1"/>
                </a:solidFill>
                <a:latin typeface="Calibri" pitchFamily="34" charset="0"/>
              </a:defRPr>
            </a:lvl7pPr>
            <a:lvl8pPr defTabSz="457200" eaLnBrk="0" fontAlgn="base" hangingPunct="0">
              <a:spcAft>
                <a:spcPct val="0"/>
              </a:spcAft>
              <a:buChar char="»"/>
              <a:defRPr sz="2000">
                <a:solidFill>
                  <a:schemeClr val="tx1"/>
                </a:solidFill>
                <a:latin typeface="Calibri" pitchFamily="34" charset="0"/>
              </a:defRPr>
            </a:lvl8pPr>
            <a:lvl9pPr defTabSz="457200" eaLnBrk="0" fontAlgn="base" hangingPunct="0">
              <a:spcAft>
                <a:spcPct val="0"/>
              </a:spcAft>
              <a:buChar char="»"/>
              <a:defRPr sz="2000">
                <a:solidFill>
                  <a:schemeClr val="tx1"/>
                </a:solidFill>
                <a:latin typeface="Calibri" pitchFamily="34" charset="0"/>
              </a:defRPr>
            </a:lvl9pPr>
          </a:lstStyle>
          <a:p>
            <a:pPr algn="ctr" eaLnBrk="1" hangingPunct="1">
              <a:defRPr/>
            </a:pPr>
            <a:fld id="{C0DDF592-B544-4EFF-9D0F-BAA754CE05DB}" type="slidenum">
              <a:rPr lang="en-US" altLang="tr-TR" sz="1600" smtClean="0">
                <a:solidFill>
                  <a:srgbClr val="D9D9D9"/>
                </a:solidFill>
                <a:effectLst>
                  <a:outerShdw blurRad="38100" dist="38100" dir="2700000" algn="tl">
                    <a:srgbClr val="000000"/>
                  </a:outerShdw>
                </a:effectLst>
                <a:cs typeface="Arial" pitchFamily="34" charset="0"/>
              </a:rPr>
              <a:pPr algn="ctr" eaLnBrk="1" hangingPunct="1">
                <a:defRPr/>
              </a:pPr>
              <a:t>32</a:t>
            </a:fld>
            <a:endParaRPr lang="en-US" altLang="tr-TR" sz="1600">
              <a:solidFill>
                <a:srgbClr val="D9D9D9"/>
              </a:solidFill>
              <a:effectLst>
                <a:outerShdw blurRad="38100" dist="38100" dir="2700000" algn="tl">
                  <a:srgbClr val="000000"/>
                </a:outerShdw>
              </a:effectLst>
              <a:cs typeface="Arial" pitchFamily="34" charset="0"/>
            </a:endParaRPr>
          </a:p>
        </p:txBody>
      </p:sp>
      <p:sp>
        <p:nvSpPr>
          <p:cNvPr id="6" name="Title 2"/>
          <p:cNvSpPr>
            <a:spLocks/>
          </p:cNvSpPr>
          <p:nvPr/>
        </p:nvSpPr>
        <p:spPr bwMode="auto">
          <a:xfrm>
            <a:off x="958850" y="331368"/>
            <a:ext cx="8185150" cy="396875"/>
          </a:xfrm>
          <a:prstGeom prst="rect">
            <a:avLst/>
          </a:prstGeom>
          <a:noFill/>
          <a:ln w="9525">
            <a:noFill/>
            <a:miter lim="800000"/>
            <a:headEnd/>
            <a:tailEnd/>
          </a:ln>
        </p:spPr>
        <p:txBody>
          <a:bodyPr anchor="ctr"/>
          <a:lstStyle/>
          <a:p>
            <a:pPr algn="r" defTabSz="914400">
              <a:defRPr/>
            </a:pPr>
            <a:r>
              <a:rPr lang="tr-TR" sz="3200" b="1" dirty="0">
                <a:solidFill>
                  <a:schemeClr val="bg1"/>
                </a:solidFill>
                <a:effectLst>
                  <a:outerShdw blurRad="38100" dist="38100" dir="2700000" algn="tl">
                    <a:srgbClr val="000000">
                      <a:alpha val="43137"/>
                    </a:srgbClr>
                  </a:outerShdw>
                </a:effectLst>
                <a:latin typeface="+mj-lt"/>
              </a:rPr>
              <a:t>PAZAR ARAŞTIRMASI VE PAZARA GİRİŞ DESTEĞİ</a:t>
            </a:r>
          </a:p>
        </p:txBody>
      </p:sp>
      <p:sp>
        <p:nvSpPr>
          <p:cNvPr id="8"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a:t>Ticaret Bakanlığı-İhracat Genel Müdürlüğü</a:t>
            </a:r>
          </a:p>
        </p:txBody>
      </p:sp>
      <p:pic>
        <p:nvPicPr>
          <p:cNvPr id="7"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6926"/>
            <a:ext cx="1153921" cy="1153921"/>
          </a:xfrm>
          <a:prstGeom prst="ellipse">
            <a:avLst/>
          </a:prstGeom>
          <a:solidFill>
            <a:schemeClr val="bg1"/>
          </a:solidFill>
          <a:ln>
            <a:noFill/>
          </a:ln>
          <a:effectLst>
            <a:softEdge rad="112500"/>
          </a:effectLst>
        </p:spPr>
      </p:pic>
    </p:spTree>
    <p:extLst>
      <p:ext uri="{BB962C8B-B14F-4D97-AF65-F5344CB8AC3E}">
        <p14:creationId xmlns:p14="http://schemas.microsoft.com/office/powerpoint/2010/main" val="3299602452"/>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p:cNvSpPr>
          <p:nvPr/>
        </p:nvSpPr>
        <p:spPr bwMode="auto">
          <a:xfrm>
            <a:off x="857250" y="396875"/>
            <a:ext cx="8185150" cy="396875"/>
          </a:xfrm>
          <a:prstGeom prst="rect">
            <a:avLst/>
          </a:prstGeom>
          <a:noFill/>
          <a:ln w="9525">
            <a:noFill/>
            <a:miter lim="800000"/>
            <a:headEnd/>
            <a:tailEnd/>
          </a:ln>
        </p:spPr>
        <p:txBody>
          <a:bodyPr anchor="ctr"/>
          <a:lstStyle/>
          <a:p>
            <a:pPr algn="r" defTabSz="914400">
              <a:defRPr/>
            </a:pPr>
            <a:endParaRPr lang="tr-TR" sz="3200" b="1" dirty="0">
              <a:solidFill>
                <a:schemeClr val="bg1"/>
              </a:solidFill>
              <a:effectLst>
                <a:outerShdw blurRad="38100" dist="38100" dir="2700000" algn="tl">
                  <a:srgbClr val="000000">
                    <a:alpha val="43137"/>
                  </a:srgbClr>
                </a:outerShdw>
              </a:effectLst>
              <a:latin typeface="+mj-lt"/>
            </a:endParaRPr>
          </a:p>
        </p:txBody>
      </p:sp>
      <p:sp>
        <p:nvSpPr>
          <p:cNvPr id="35843" name="Text Box 7"/>
          <p:cNvSpPr txBox="1">
            <a:spLocks noChangeArrowheads="1"/>
          </p:cNvSpPr>
          <p:nvPr/>
        </p:nvSpPr>
        <p:spPr bwMode="auto">
          <a:xfrm>
            <a:off x="3451225" y="1323975"/>
            <a:ext cx="5187950" cy="1570038"/>
          </a:xfrm>
          <a:prstGeom prst="rect">
            <a:avLst/>
          </a:prstGeom>
          <a:noFill/>
          <a:ln w="9525">
            <a:noFill/>
            <a:miter lim="800000"/>
            <a:headEnd/>
            <a:tailEnd/>
          </a:ln>
        </p:spPr>
        <p:txBody>
          <a:bodyPr>
            <a:spAutoFit/>
          </a:bodyPr>
          <a:lstStyle/>
          <a:p>
            <a:pPr algn="just"/>
            <a:r>
              <a:rPr lang="tr-TR" altLang="tr-TR" sz="2400" b="1" dirty="0">
                <a:latin typeface="Calibri" pitchFamily="34" charset="0"/>
                <a:cs typeface="Arial" pitchFamily="34" charset="0"/>
              </a:rPr>
              <a:t>2017/4 sayılı Yurtdışında Gerçekleştirilen Fuar Katılımlarının   Desteklenmesine İlişkin Karar</a:t>
            </a:r>
          </a:p>
          <a:p>
            <a:pPr eaLnBrk="1" hangingPunct="1"/>
            <a:r>
              <a:rPr lang="tr-TR" altLang="tr-TR" sz="2400" b="1" dirty="0">
                <a:latin typeface="Calibri" pitchFamily="34" charset="0"/>
                <a:cs typeface="Arial" pitchFamily="34" charset="0"/>
              </a:rPr>
              <a:t>	</a:t>
            </a:r>
          </a:p>
        </p:txBody>
      </p:sp>
      <p:sp>
        <p:nvSpPr>
          <p:cNvPr id="21514" name="Text Box 10"/>
          <p:cNvSpPr txBox="1">
            <a:spLocks noChangeArrowheads="1"/>
          </p:cNvSpPr>
          <p:nvPr/>
        </p:nvSpPr>
        <p:spPr bwMode="auto">
          <a:xfrm>
            <a:off x="342900" y="3330575"/>
            <a:ext cx="2755900" cy="492125"/>
          </a:xfrm>
          <a:prstGeom prst="rect">
            <a:avLst/>
          </a:prstGeom>
          <a:noFill/>
          <a:ln>
            <a:noFill/>
          </a:ln>
          <a:effectLst/>
        </p:spPr>
        <p:txBody>
          <a:bodyPr>
            <a:spAutoFit/>
          </a:bodyPr>
          <a:lstStyle/>
          <a:p>
            <a:pPr>
              <a:defRPr/>
            </a:pPr>
            <a:r>
              <a:rPr lang="tr-TR" sz="2600" b="1" dirty="0">
                <a:latin typeface="+mn-lt"/>
              </a:rPr>
              <a:t>AMAÇ</a:t>
            </a:r>
          </a:p>
        </p:txBody>
      </p:sp>
      <p:sp>
        <p:nvSpPr>
          <p:cNvPr id="35845" name="AutoShape 6"/>
          <p:cNvSpPr>
            <a:spLocks/>
          </p:cNvSpPr>
          <p:nvPr/>
        </p:nvSpPr>
        <p:spPr bwMode="auto">
          <a:xfrm>
            <a:off x="2649538" y="1347788"/>
            <a:ext cx="360362"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21516" name="Text Box 12"/>
          <p:cNvSpPr txBox="1">
            <a:spLocks noChangeArrowheads="1"/>
          </p:cNvSpPr>
          <p:nvPr/>
        </p:nvSpPr>
        <p:spPr bwMode="auto">
          <a:xfrm>
            <a:off x="342900" y="1662113"/>
            <a:ext cx="2619375" cy="492125"/>
          </a:xfrm>
          <a:prstGeom prst="rect">
            <a:avLst/>
          </a:prstGeom>
          <a:noFill/>
          <a:ln>
            <a:noFill/>
          </a:ln>
          <a:effectLst/>
        </p:spPr>
        <p:txBody>
          <a:bodyPr>
            <a:spAutoFit/>
          </a:bodyPr>
          <a:lstStyle/>
          <a:p>
            <a:pPr>
              <a:defRPr/>
            </a:pPr>
            <a:r>
              <a:rPr lang="tr-TR" sz="2600" b="1" dirty="0">
                <a:latin typeface="+mn-lt"/>
              </a:rPr>
              <a:t>MEVZUAT</a:t>
            </a:r>
            <a:endParaRPr lang="tr-TR" sz="2600" dirty="0">
              <a:latin typeface="+mn-lt"/>
            </a:endParaRPr>
          </a:p>
        </p:txBody>
      </p:sp>
      <p:sp>
        <p:nvSpPr>
          <p:cNvPr id="21517" name="Text Box 13"/>
          <p:cNvSpPr txBox="1">
            <a:spLocks noChangeArrowheads="1"/>
          </p:cNvSpPr>
          <p:nvPr/>
        </p:nvSpPr>
        <p:spPr bwMode="auto">
          <a:xfrm>
            <a:off x="3533775" y="2863850"/>
            <a:ext cx="5105400" cy="1570038"/>
          </a:xfrm>
          <a:prstGeom prst="rect">
            <a:avLst/>
          </a:prstGeom>
          <a:noFill/>
          <a:ln>
            <a:noFill/>
          </a:ln>
          <a:effectLst/>
        </p:spPr>
        <p:txBody>
          <a:bodyPr>
            <a:spAutoFit/>
          </a:bodyPr>
          <a:lstStyle/>
          <a:p>
            <a:pPr algn="just">
              <a:defRPr/>
            </a:pPr>
            <a:r>
              <a:rPr lang="tr-TR" sz="2400" b="1" dirty="0">
                <a:latin typeface="+mj-lt"/>
              </a:rPr>
              <a:t>Şirketlerimizin yurt dışı fuarlara iştiraklerinin ve sektörel nitelikteki uluslararası fuarlara bireysel katılımlarının özendirilmesi</a:t>
            </a:r>
          </a:p>
        </p:txBody>
      </p:sp>
      <p:sp>
        <p:nvSpPr>
          <p:cNvPr id="35848" name="AutoShape 6"/>
          <p:cNvSpPr>
            <a:spLocks/>
          </p:cNvSpPr>
          <p:nvPr/>
        </p:nvSpPr>
        <p:spPr bwMode="auto">
          <a:xfrm>
            <a:off x="2686050" y="3092450"/>
            <a:ext cx="360363"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35849" name="AutoShape 6"/>
          <p:cNvSpPr>
            <a:spLocks/>
          </p:cNvSpPr>
          <p:nvPr/>
        </p:nvSpPr>
        <p:spPr bwMode="auto">
          <a:xfrm>
            <a:off x="2635250" y="1347788"/>
            <a:ext cx="360363"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35852" name="AutoShape 6"/>
          <p:cNvSpPr>
            <a:spLocks/>
          </p:cNvSpPr>
          <p:nvPr/>
        </p:nvSpPr>
        <p:spPr bwMode="auto">
          <a:xfrm>
            <a:off x="2713038" y="4897438"/>
            <a:ext cx="360362"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14" name="Text Box 10"/>
          <p:cNvSpPr txBox="1">
            <a:spLocks noChangeArrowheads="1"/>
          </p:cNvSpPr>
          <p:nvPr/>
        </p:nvSpPr>
        <p:spPr bwMode="auto">
          <a:xfrm>
            <a:off x="342900" y="5192713"/>
            <a:ext cx="2755900" cy="492125"/>
          </a:xfrm>
          <a:prstGeom prst="rect">
            <a:avLst/>
          </a:prstGeom>
          <a:noFill/>
          <a:ln>
            <a:noFill/>
          </a:ln>
          <a:effectLst/>
        </p:spPr>
        <p:txBody>
          <a:bodyPr>
            <a:spAutoFit/>
          </a:bodyPr>
          <a:lstStyle/>
          <a:p>
            <a:pPr>
              <a:defRPr/>
            </a:pPr>
            <a:r>
              <a:rPr lang="tr-TR" sz="2600" b="1" dirty="0">
                <a:latin typeface="+mn-lt"/>
              </a:rPr>
              <a:t>KAPSAM</a:t>
            </a:r>
          </a:p>
        </p:txBody>
      </p:sp>
      <p:sp>
        <p:nvSpPr>
          <p:cNvPr id="15" name="Text Box 13"/>
          <p:cNvSpPr txBox="1">
            <a:spLocks noChangeArrowheads="1"/>
          </p:cNvSpPr>
          <p:nvPr/>
        </p:nvSpPr>
        <p:spPr bwMode="auto">
          <a:xfrm>
            <a:off x="3248025" y="4654550"/>
            <a:ext cx="5391150" cy="1200150"/>
          </a:xfrm>
          <a:prstGeom prst="rect">
            <a:avLst/>
          </a:prstGeom>
          <a:noFill/>
          <a:ln>
            <a:noFill/>
          </a:ln>
          <a:effectLst/>
        </p:spPr>
        <p:txBody>
          <a:bodyPr>
            <a:spAutoFit/>
          </a:bodyPr>
          <a:lstStyle/>
          <a:p>
            <a:pPr marL="342900" indent="-342900" algn="just">
              <a:buFontTx/>
              <a:buChar char="-"/>
              <a:defRPr/>
            </a:pPr>
            <a:endParaRPr lang="tr-TR" sz="2400" b="1" dirty="0">
              <a:latin typeface="+mn-lt"/>
            </a:endParaRPr>
          </a:p>
          <a:p>
            <a:pPr marL="342900" indent="-342900" algn="just">
              <a:buFont typeface="Arial" pitchFamily="34" charset="0"/>
              <a:buChar char="•"/>
              <a:defRPr/>
            </a:pPr>
            <a:r>
              <a:rPr lang="tr-TR" sz="2400" b="1" dirty="0">
                <a:latin typeface="+mn-lt"/>
              </a:rPr>
              <a:t>Şirketler</a:t>
            </a:r>
          </a:p>
          <a:p>
            <a:pPr marL="342900" indent="-342900" algn="just">
              <a:buFont typeface="Arial" pitchFamily="34" charset="0"/>
              <a:buChar char="•"/>
              <a:defRPr/>
            </a:pPr>
            <a:r>
              <a:rPr lang="tr-TR" sz="2400" b="1" dirty="0">
                <a:latin typeface="+mn-lt"/>
              </a:rPr>
              <a:t>Üretici/İmalatçı Organizasyonları</a:t>
            </a:r>
          </a:p>
        </p:txBody>
      </p:sp>
      <p:sp>
        <p:nvSpPr>
          <p:cNvPr id="35855" name="AutoShape 6"/>
          <p:cNvSpPr>
            <a:spLocks/>
          </p:cNvSpPr>
          <p:nvPr/>
        </p:nvSpPr>
        <p:spPr bwMode="auto">
          <a:xfrm>
            <a:off x="2686050" y="4897438"/>
            <a:ext cx="360363"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17" name="Metin kutusu 16"/>
          <p:cNvSpPr txBox="1"/>
          <p:nvPr/>
        </p:nvSpPr>
        <p:spPr>
          <a:xfrm>
            <a:off x="1130300" y="227013"/>
            <a:ext cx="7740650" cy="646331"/>
          </a:xfrm>
          <a:prstGeom prst="rect">
            <a:avLst/>
          </a:prstGeom>
          <a:noFill/>
        </p:spPr>
        <p:txBody>
          <a:bodyPr>
            <a:spAutoFit/>
          </a:bodyPr>
          <a:lstStyle/>
          <a:p>
            <a:pPr algn="ctr">
              <a:defRPr/>
            </a:pPr>
            <a:r>
              <a:rPr lang="tr-TR" sz="3600" b="1" dirty="0">
                <a:solidFill>
                  <a:schemeClr val="bg1"/>
                </a:solidFill>
                <a:latin typeface="+mj-lt"/>
              </a:rPr>
              <a:t>YURT DIŞI FUAR DESTEĞİ - 4      </a:t>
            </a:r>
          </a:p>
        </p:txBody>
      </p:sp>
      <p:sp>
        <p:nvSpPr>
          <p:cNvPr id="4" name="Slayt Numarası Yer Tutucusu 3"/>
          <p:cNvSpPr>
            <a:spLocks noGrp="1"/>
          </p:cNvSpPr>
          <p:nvPr>
            <p:ph type="sldNum" sz="quarter" idx="11"/>
          </p:nvPr>
        </p:nvSpPr>
        <p:spPr/>
        <p:txBody>
          <a:bodyPr/>
          <a:lstStyle/>
          <a:p>
            <a:pPr>
              <a:defRPr/>
            </a:pPr>
            <a:fld id="{AD1C5CF6-98F3-437A-B6F2-E85F9FF3CE2A}" type="slidenum">
              <a:rPr lang="en-US" altLang="tr-TR" smtClean="0"/>
              <a:pPr>
                <a:defRPr/>
              </a:pPr>
              <a:t>33</a:t>
            </a:fld>
            <a:endParaRPr lang="en-US" altLang="tr-TR"/>
          </a:p>
        </p:txBody>
      </p:sp>
      <p:sp>
        <p:nvSpPr>
          <p:cNvPr id="16"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a:t>Ticaret Bakanlığı-İhracat Genel Müdürlüğü</a:t>
            </a:r>
          </a:p>
        </p:txBody>
      </p:sp>
      <p:pic>
        <p:nvPicPr>
          <p:cNvPr id="18"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Tree>
    <p:extLst>
      <p:ext uri="{BB962C8B-B14F-4D97-AF65-F5344CB8AC3E}">
        <p14:creationId xmlns:p14="http://schemas.microsoft.com/office/powerpoint/2010/main" val="1599552750"/>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1"/>
          </p:nvPr>
        </p:nvSpPr>
        <p:spPr/>
        <p:txBody>
          <a:bodyPr/>
          <a:lstStyle/>
          <a:p>
            <a:pPr>
              <a:defRPr/>
            </a:pPr>
            <a:fld id="{AD1C5CF6-98F3-437A-B6F2-E85F9FF3CE2A}" type="slidenum">
              <a:rPr lang="en-US" altLang="tr-TR" smtClean="0"/>
              <a:pPr>
                <a:defRPr/>
              </a:pPr>
              <a:t>34</a:t>
            </a:fld>
            <a:endParaRPr lang="en-US" altLang="tr-TR"/>
          </a:p>
        </p:txBody>
      </p:sp>
      <p:sp>
        <p:nvSpPr>
          <p:cNvPr id="9" name="Metin kutusu 8"/>
          <p:cNvSpPr txBox="1"/>
          <p:nvPr/>
        </p:nvSpPr>
        <p:spPr>
          <a:xfrm>
            <a:off x="1130300" y="227013"/>
            <a:ext cx="7740650" cy="646331"/>
          </a:xfrm>
          <a:prstGeom prst="rect">
            <a:avLst/>
          </a:prstGeom>
          <a:noFill/>
        </p:spPr>
        <p:txBody>
          <a:bodyPr>
            <a:spAutoFit/>
          </a:bodyPr>
          <a:lstStyle/>
          <a:p>
            <a:pPr algn="ctr">
              <a:defRPr/>
            </a:pPr>
            <a:r>
              <a:rPr lang="tr-TR" sz="3600" b="1" dirty="0">
                <a:solidFill>
                  <a:schemeClr val="bg1"/>
                </a:solidFill>
                <a:latin typeface="+mj-lt"/>
              </a:rPr>
              <a:t>YURT DIŞI FUAR DESTEĞİ</a:t>
            </a:r>
          </a:p>
        </p:txBody>
      </p:sp>
      <p:sp>
        <p:nvSpPr>
          <p:cNvPr id="13" name="İçerik Yer Tutucusu 2"/>
          <p:cNvSpPr txBox="1">
            <a:spLocks/>
          </p:cNvSpPr>
          <p:nvPr/>
        </p:nvSpPr>
        <p:spPr bwMode="auto">
          <a:xfrm rot="16200000">
            <a:off x="3147848" y="-310055"/>
            <a:ext cx="3310759" cy="7735613"/>
          </a:xfrm>
          <a:prstGeom prst="rect">
            <a:avLst/>
          </a:prstGeom>
          <a:noFill/>
          <a:ln w="9525">
            <a:noFill/>
            <a:miter lim="800000"/>
            <a:headEnd/>
            <a:tailEnd/>
          </a:ln>
        </p:spPr>
        <p:txBody>
          <a:bodyPr vert="eaVert"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accent6"/>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accent6"/>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accent6"/>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accent6"/>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accent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lnSpc>
                <a:spcPct val="150000"/>
              </a:lnSpc>
              <a:defRPr/>
            </a:pPr>
            <a:r>
              <a:rPr lang="tr-TR" sz="2400" b="1" dirty="0">
                <a:solidFill>
                  <a:srgbClr val="0070C0"/>
                </a:solidFill>
              </a:rPr>
              <a:t>YURT DIŞI FUAR ORGANİZASYONU KAPSAMINDA</a:t>
            </a:r>
          </a:p>
          <a:p>
            <a:pPr lvl="1" defTabSz="914400">
              <a:lnSpc>
                <a:spcPct val="150000"/>
              </a:lnSpc>
              <a:buFont typeface="Arial" charset="0"/>
              <a:buChar char="–"/>
              <a:defRPr/>
            </a:pPr>
            <a:r>
              <a:rPr lang="tr-TR" sz="2400" dirty="0">
                <a:solidFill>
                  <a:schemeClr val="tx1"/>
                </a:solidFill>
              </a:rPr>
              <a:t>TÜRK İHRAÇ ÜRÜNLERİ FUARI</a:t>
            </a:r>
          </a:p>
          <a:p>
            <a:pPr lvl="1" defTabSz="914400">
              <a:lnSpc>
                <a:spcPct val="150000"/>
              </a:lnSpc>
              <a:buFont typeface="Arial" charset="0"/>
              <a:buChar char="–"/>
              <a:defRPr/>
            </a:pPr>
            <a:r>
              <a:rPr lang="tr-TR" sz="2400" dirty="0">
                <a:solidFill>
                  <a:schemeClr val="tx1"/>
                </a:solidFill>
              </a:rPr>
              <a:t>SEKTÖREL TÜRK İHRAÇ ÜRÜNLERİ FUARI</a:t>
            </a:r>
          </a:p>
          <a:p>
            <a:pPr lvl="1" defTabSz="914400">
              <a:lnSpc>
                <a:spcPct val="150000"/>
              </a:lnSpc>
              <a:buFont typeface="Arial" charset="0"/>
              <a:buChar char="–"/>
              <a:defRPr/>
            </a:pPr>
            <a:r>
              <a:rPr lang="tr-TR" sz="2400" dirty="0">
                <a:solidFill>
                  <a:schemeClr val="tx1"/>
                </a:solidFill>
              </a:rPr>
              <a:t>YABANCI FİRMA KATILIMLI SEKTÖREL FUAR</a:t>
            </a:r>
          </a:p>
          <a:p>
            <a:pPr lvl="1" defTabSz="914400">
              <a:lnSpc>
                <a:spcPct val="150000"/>
              </a:lnSpc>
              <a:buFont typeface="Arial" charset="0"/>
              <a:buChar char="–"/>
              <a:defRPr/>
            </a:pPr>
            <a:r>
              <a:rPr lang="tr-TR" sz="2400" dirty="0">
                <a:solidFill>
                  <a:schemeClr val="tx1"/>
                </a:solidFill>
              </a:rPr>
              <a:t>MİLLİ KATILIM ORGANİZASYONLARI</a:t>
            </a:r>
          </a:p>
          <a:p>
            <a:pPr defTabSz="914400">
              <a:lnSpc>
                <a:spcPct val="150000"/>
              </a:lnSpc>
              <a:defRPr/>
            </a:pPr>
            <a:r>
              <a:rPr lang="tr-TR" sz="2400" b="1" dirty="0">
                <a:solidFill>
                  <a:srgbClr val="0070C0"/>
                </a:solidFill>
              </a:rPr>
              <a:t>BİREYSEL KATILIMLI FUARLAR</a:t>
            </a:r>
          </a:p>
          <a:p>
            <a:pPr marL="457200" lvl="1" indent="0" defTabSz="914400">
              <a:buFont typeface="Arial" pitchFamily="34" charset="0"/>
              <a:buNone/>
              <a:defRPr/>
            </a:pPr>
            <a:endParaRPr lang="tr-TR" dirty="0"/>
          </a:p>
        </p:txBody>
      </p:sp>
      <p:sp>
        <p:nvSpPr>
          <p:cNvPr id="14" name="Dikdörtgen 13"/>
          <p:cNvSpPr/>
          <p:nvPr/>
        </p:nvSpPr>
        <p:spPr>
          <a:xfrm>
            <a:off x="1576552" y="1159758"/>
            <a:ext cx="5129047" cy="584775"/>
          </a:xfrm>
          <a:prstGeom prst="rect">
            <a:avLst/>
          </a:prstGeom>
        </p:spPr>
        <p:txBody>
          <a:bodyPr wrap="square">
            <a:spAutoFit/>
          </a:bodyPr>
          <a:lstStyle/>
          <a:p>
            <a:r>
              <a:rPr lang="tr-TR" altLang="tr-TR" sz="3200" b="1" dirty="0">
                <a:solidFill>
                  <a:srgbClr val="0070C0"/>
                </a:solidFill>
                <a:effectLst>
                  <a:outerShdw blurRad="38100" dist="38100" dir="2700000" algn="tl">
                    <a:srgbClr val="000000">
                      <a:alpha val="43137"/>
                    </a:srgbClr>
                  </a:outerShdw>
                </a:effectLst>
                <a:latin typeface="Calibri" panose="020F0502020204030204" pitchFamily="34" charset="0"/>
              </a:rPr>
              <a:t>KATILIM TÜRLERİ</a:t>
            </a:r>
            <a:endParaRPr lang="tr-TR" sz="3200" dirty="0"/>
          </a:p>
        </p:txBody>
      </p:sp>
      <p:sp>
        <p:nvSpPr>
          <p:cNvPr id="6"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a:t>Ticaret Bakanlığı-İhracat Genel Müdürlüğü</a:t>
            </a:r>
          </a:p>
        </p:txBody>
      </p:sp>
      <p:pic>
        <p:nvPicPr>
          <p:cNvPr id="7"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Tree>
    <p:extLst>
      <p:ext uri="{BB962C8B-B14F-4D97-AF65-F5344CB8AC3E}">
        <p14:creationId xmlns:p14="http://schemas.microsoft.com/office/powerpoint/2010/main" val="932409584"/>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1"/>
          </p:nvPr>
        </p:nvSpPr>
        <p:spPr/>
        <p:txBody>
          <a:bodyPr/>
          <a:lstStyle/>
          <a:p>
            <a:pPr>
              <a:defRPr/>
            </a:pPr>
            <a:fld id="{AD1C5CF6-98F3-437A-B6F2-E85F9FF3CE2A}" type="slidenum">
              <a:rPr lang="en-US" altLang="tr-TR" smtClean="0"/>
              <a:pPr>
                <a:defRPr/>
              </a:pPr>
              <a:t>35</a:t>
            </a:fld>
            <a:endParaRPr lang="en-US" altLang="tr-TR"/>
          </a:p>
        </p:txBody>
      </p:sp>
      <p:sp>
        <p:nvSpPr>
          <p:cNvPr id="5" name="Metin kutusu 4"/>
          <p:cNvSpPr txBox="1"/>
          <p:nvPr/>
        </p:nvSpPr>
        <p:spPr>
          <a:xfrm>
            <a:off x="1130300" y="227013"/>
            <a:ext cx="7740650" cy="646331"/>
          </a:xfrm>
          <a:prstGeom prst="rect">
            <a:avLst/>
          </a:prstGeom>
          <a:noFill/>
        </p:spPr>
        <p:txBody>
          <a:bodyPr>
            <a:spAutoFit/>
          </a:bodyPr>
          <a:lstStyle/>
          <a:p>
            <a:pPr algn="ctr">
              <a:defRPr/>
            </a:pPr>
            <a:r>
              <a:rPr lang="tr-TR" sz="3600" b="1" dirty="0">
                <a:solidFill>
                  <a:schemeClr val="bg1"/>
                </a:solidFill>
                <a:latin typeface="+mj-lt"/>
              </a:rPr>
              <a:t>YURT DIŞ FUAR DESTEĞİ</a:t>
            </a:r>
          </a:p>
        </p:txBody>
      </p:sp>
      <p:sp>
        <p:nvSpPr>
          <p:cNvPr id="6" name="Text Box 5"/>
          <p:cNvSpPr txBox="1">
            <a:spLocks noChangeArrowheads="1"/>
          </p:cNvSpPr>
          <p:nvPr/>
        </p:nvSpPr>
        <p:spPr bwMode="auto">
          <a:xfrm>
            <a:off x="725213" y="955623"/>
            <a:ext cx="8071945" cy="59462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1"/>
              </a:buClr>
              <a:buFont typeface="Wingdings" panose="05000000000000000000" pitchFamily="2" charset="2"/>
              <a:buChar char="§"/>
              <a:defRPr kumimoji="1" sz="2800">
                <a:solidFill>
                  <a:schemeClr val="tx1"/>
                </a:solidFill>
                <a:latin typeface="Arial" panose="020B0604020202020204" pitchFamily="34" charset="0"/>
              </a:defRPr>
            </a:lvl1pPr>
            <a:lvl2pPr marL="1143000" indent="-95250">
              <a:spcBef>
                <a:spcPct val="20000"/>
              </a:spcBef>
              <a:buClr>
                <a:schemeClr val="accent1"/>
              </a:buClr>
              <a:buFont typeface="Arial" panose="020B0604020202020204" pitchFamily="34" charset="0"/>
              <a:buChar char="–"/>
              <a:defRPr kumimoji="1" sz="24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
              <a:defRPr kumimoji="1" sz="2000">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kumimoji="1">
                <a:solidFill>
                  <a:schemeClr val="tx1"/>
                </a:solidFill>
                <a:latin typeface="Arial" panose="020B0604020202020204" pitchFamily="34" charset="0"/>
              </a:defRPr>
            </a:lvl4pPr>
            <a:lvl5pPr marL="2057400" indent="-228600">
              <a:spcBef>
                <a:spcPct val="20000"/>
              </a:spcBef>
              <a:buClr>
                <a:schemeClr val="accent1"/>
              </a:buClr>
              <a:buFont typeface="Arial" panose="020B0604020202020204" pitchFamily="34" charset="0"/>
              <a:buChar char="»"/>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kumimoji="1">
                <a:solidFill>
                  <a:schemeClr val="tx1"/>
                </a:solidFill>
                <a:latin typeface="Arial" panose="020B0604020202020204" pitchFamily="34" charset="0"/>
              </a:defRPr>
            </a:lvl9pPr>
          </a:lstStyle>
          <a:p>
            <a:pPr algn="just" eaLnBrk="1" hangingPunct="1">
              <a:buClrTx/>
              <a:buNone/>
            </a:pPr>
            <a:endParaRPr kumimoji="0" lang="tr-TR" altLang="tr-TR" sz="1800" dirty="0">
              <a:solidFill>
                <a:srgbClr val="4D4D4D"/>
              </a:solidFill>
              <a:latin typeface="+mn-lt"/>
            </a:endParaRPr>
          </a:p>
          <a:p>
            <a:pPr algn="just" eaLnBrk="1" hangingPunct="1">
              <a:buClrTx/>
              <a:buFont typeface="Wingdings" panose="05000000000000000000" pitchFamily="2" charset="2"/>
              <a:buChar char="î"/>
            </a:pPr>
            <a:r>
              <a:rPr kumimoji="0" lang="tr-TR" altLang="tr-TR" sz="2400" dirty="0">
                <a:solidFill>
                  <a:srgbClr val="0070C0"/>
                </a:solidFill>
                <a:latin typeface="+mn-lt"/>
              </a:rPr>
              <a:t>Türk İhraç Ürünleri Fuarları : </a:t>
            </a:r>
            <a:r>
              <a:rPr kumimoji="0" lang="tr-TR" altLang="tr-TR" sz="1800" dirty="0">
                <a:latin typeface="+mn-lt"/>
              </a:rPr>
              <a:t>Yetkili organizatörlerce sadece Türk ihraç ürünlerinin</a:t>
            </a:r>
            <a:r>
              <a:rPr kumimoji="0" lang="en-US" altLang="tr-TR" sz="1800" dirty="0">
                <a:latin typeface="+mn-lt"/>
              </a:rPr>
              <a:t> </a:t>
            </a:r>
            <a:r>
              <a:rPr kumimoji="0" lang="tr-TR" altLang="tr-TR" sz="1800" dirty="0">
                <a:latin typeface="+mn-lt"/>
              </a:rPr>
              <a:t>tanıtımı amacıyla düzenlenen genel nitelikli yurt dışı fuarlardır.</a:t>
            </a:r>
          </a:p>
          <a:p>
            <a:pPr algn="just" eaLnBrk="1" hangingPunct="1">
              <a:buClrTx/>
              <a:buFont typeface="Wingdings" panose="05000000000000000000" pitchFamily="2" charset="2"/>
              <a:buChar char="î"/>
            </a:pPr>
            <a:endParaRPr kumimoji="0" lang="tr-TR" altLang="tr-TR" sz="1200" dirty="0">
              <a:solidFill>
                <a:srgbClr val="4D4D4D"/>
              </a:solidFill>
              <a:latin typeface="+mn-lt"/>
            </a:endParaRPr>
          </a:p>
          <a:p>
            <a:pPr algn="just" eaLnBrk="1" hangingPunct="1">
              <a:buClrTx/>
              <a:buFont typeface="Wingdings" panose="05000000000000000000" pitchFamily="2" charset="2"/>
              <a:buChar char="î"/>
            </a:pPr>
            <a:r>
              <a:rPr kumimoji="0" lang="tr-TR" altLang="tr-TR" sz="2400" dirty="0" err="1">
                <a:solidFill>
                  <a:srgbClr val="0070C0"/>
                </a:solidFill>
                <a:latin typeface="+mn-lt"/>
              </a:rPr>
              <a:t>Sektörel</a:t>
            </a:r>
            <a:r>
              <a:rPr kumimoji="0" lang="tr-TR" altLang="tr-TR" sz="2400" dirty="0">
                <a:solidFill>
                  <a:srgbClr val="0070C0"/>
                </a:solidFill>
                <a:latin typeface="+mn-lt"/>
              </a:rPr>
              <a:t> Türk İhraç Ürünleri Fuarları : </a:t>
            </a:r>
            <a:r>
              <a:rPr kumimoji="0" lang="tr-TR" altLang="tr-TR" sz="1800" dirty="0">
                <a:latin typeface="+mn-lt"/>
              </a:rPr>
              <a:t>Yetkili organizatörlerce sadece Türk ihraç ürünlerinin tanıtımı amacıyla düzenlenen </a:t>
            </a:r>
            <a:r>
              <a:rPr kumimoji="0" lang="tr-TR" altLang="tr-TR" sz="1800" dirty="0" err="1">
                <a:latin typeface="+mn-lt"/>
              </a:rPr>
              <a:t>sektörel</a:t>
            </a:r>
            <a:r>
              <a:rPr kumimoji="0" lang="tr-TR" altLang="tr-TR" sz="1800" dirty="0">
                <a:latin typeface="+mn-lt"/>
              </a:rPr>
              <a:t> nitelikli yurt</a:t>
            </a:r>
            <a:r>
              <a:rPr kumimoji="0" lang="en-US" altLang="tr-TR" sz="1800" dirty="0">
                <a:latin typeface="+mn-lt"/>
              </a:rPr>
              <a:t> </a:t>
            </a:r>
            <a:r>
              <a:rPr kumimoji="0" lang="tr-TR" altLang="tr-TR" sz="1800" dirty="0">
                <a:latin typeface="+mn-lt"/>
              </a:rPr>
              <a:t>dışı fuarlardır.</a:t>
            </a:r>
          </a:p>
          <a:p>
            <a:pPr algn="just" eaLnBrk="1" hangingPunct="1">
              <a:buClrTx/>
              <a:buFont typeface="Wingdings" panose="05000000000000000000" pitchFamily="2" charset="2"/>
              <a:buChar char="î"/>
            </a:pPr>
            <a:endParaRPr kumimoji="0" lang="tr-TR" altLang="tr-TR" sz="1200" dirty="0">
              <a:solidFill>
                <a:srgbClr val="4D4D4D"/>
              </a:solidFill>
              <a:latin typeface="+mn-lt"/>
            </a:endParaRPr>
          </a:p>
          <a:p>
            <a:pPr algn="just" eaLnBrk="1" hangingPunct="1">
              <a:buClrTx/>
              <a:buFont typeface="Wingdings" panose="05000000000000000000" pitchFamily="2" charset="2"/>
              <a:buChar char="î"/>
            </a:pPr>
            <a:r>
              <a:rPr kumimoji="0" lang="tr-TR" altLang="tr-TR" sz="2400" dirty="0">
                <a:solidFill>
                  <a:srgbClr val="0070C0"/>
                </a:solidFill>
                <a:latin typeface="+mn-lt"/>
              </a:rPr>
              <a:t>Yabancı Firma Katılımlı </a:t>
            </a:r>
            <a:r>
              <a:rPr kumimoji="0" lang="tr-TR" altLang="tr-TR" sz="2400" dirty="0" err="1">
                <a:solidFill>
                  <a:srgbClr val="0070C0"/>
                </a:solidFill>
                <a:latin typeface="+mn-lt"/>
              </a:rPr>
              <a:t>Sektörel</a:t>
            </a:r>
            <a:r>
              <a:rPr kumimoji="0" lang="tr-TR" altLang="tr-TR" sz="2400" dirty="0">
                <a:solidFill>
                  <a:srgbClr val="0070C0"/>
                </a:solidFill>
                <a:latin typeface="+mn-lt"/>
              </a:rPr>
              <a:t> Fuarlar : </a:t>
            </a:r>
            <a:r>
              <a:rPr kumimoji="0" lang="tr-TR" altLang="tr-TR" sz="1800" dirty="0">
                <a:latin typeface="+mn-lt"/>
              </a:rPr>
              <a:t>Yurtdışında Türkiye’den yetkili organizatörlerce düzenlenen, </a:t>
            </a:r>
            <a:r>
              <a:rPr kumimoji="0" lang="tr-TR" altLang="tr-TR" sz="1800" dirty="0" err="1">
                <a:latin typeface="+mn-lt"/>
              </a:rPr>
              <a:t>sektörel</a:t>
            </a:r>
            <a:r>
              <a:rPr kumimoji="0" lang="tr-TR" altLang="tr-TR" sz="1800" dirty="0">
                <a:latin typeface="+mn-lt"/>
              </a:rPr>
              <a:t> nitelikli ve yabancı firmaların da katıldığı fuarlardır.</a:t>
            </a:r>
          </a:p>
          <a:p>
            <a:pPr algn="just" eaLnBrk="1" hangingPunct="1">
              <a:buClrTx/>
              <a:buNone/>
            </a:pPr>
            <a:endParaRPr kumimoji="0" lang="tr-TR" altLang="tr-TR" sz="1800" dirty="0">
              <a:latin typeface="+mn-lt"/>
            </a:endParaRPr>
          </a:p>
          <a:p>
            <a:pPr algn="just" eaLnBrk="1" hangingPunct="1">
              <a:buClrTx/>
              <a:buFont typeface="Wingdings" panose="05000000000000000000" pitchFamily="2" charset="2"/>
              <a:buChar char="î"/>
            </a:pPr>
            <a:r>
              <a:rPr kumimoji="0" lang="tr-TR" altLang="tr-TR" sz="2400" dirty="0">
                <a:solidFill>
                  <a:srgbClr val="0070C0"/>
                </a:solidFill>
              </a:rPr>
              <a:t>Milli Katılım Organizasyonları: </a:t>
            </a:r>
            <a:r>
              <a:rPr kumimoji="0" lang="tr-TR" altLang="tr-TR" sz="1800" u="sng" dirty="0"/>
              <a:t>Yabancı  ana  organizatörün </a:t>
            </a:r>
            <a:r>
              <a:rPr kumimoji="0" lang="tr-TR" altLang="tr-TR" sz="1800" dirty="0"/>
              <a:t>düzenlediği fuara yetkili  organizatör koordinatörlüğünde Türk katılımcıların iştirakidir.</a:t>
            </a:r>
          </a:p>
          <a:p>
            <a:pPr lvl="1" algn="just" eaLnBrk="1" hangingPunct="1">
              <a:buClrTx/>
              <a:buFont typeface="Wingdings" panose="05000000000000000000" pitchFamily="2" charset="2"/>
              <a:buChar char="î"/>
            </a:pPr>
            <a:r>
              <a:rPr kumimoji="0" lang="tr-TR" altLang="tr-TR" sz="1800" dirty="0"/>
              <a:t>Genel nitelikli</a:t>
            </a:r>
          </a:p>
          <a:p>
            <a:pPr lvl="1" algn="just" eaLnBrk="1" hangingPunct="1">
              <a:buClrTx/>
              <a:buFont typeface="Wingdings" panose="05000000000000000000" pitchFamily="2" charset="2"/>
              <a:buChar char="î"/>
            </a:pPr>
            <a:r>
              <a:rPr kumimoji="0" lang="tr-TR" altLang="tr-TR" sz="1800" dirty="0" err="1"/>
              <a:t>Sektörel</a:t>
            </a:r>
            <a:r>
              <a:rPr kumimoji="0" lang="tr-TR" altLang="tr-TR" sz="1800" dirty="0"/>
              <a:t> nitelikli</a:t>
            </a:r>
          </a:p>
          <a:p>
            <a:pPr eaLnBrk="1" hangingPunct="1">
              <a:buClrTx/>
              <a:buFont typeface="Wingdings" panose="05000000000000000000" pitchFamily="2" charset="2"/>
              <a:buChar char="î"/>
            </a:pPr>
            <a:endParaRPr kumimoji="0" lang="en-US" altLang="tr-TR" sz="1800" dirty="0">
              <a:solidFill>
                <a:srgbClr val="4D4D4D"/>
              </a:solidFill>
              <a:latin typeface="+mn-lt"/>
            </a:endParaRPr>
          </a:p>
        </p:txBody>
      </p:sp>
      <p:sp>
        <p:nvSpPr>
          <p:cNvPr id="7"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a:t>Ticaret Bakanlığı-İhracat Genel Müdürlüğü</a:t>
            </a:r>
          </a:p>
        </p:txBody>
      </p:sp>
      <p:pic>
        <p:nvPicPr>
          <p:cNvPr id="8"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Tree>
    <p:extLst>
      <p:ext uri="{BB962C8B-B14F-4D97-AF65-F5344CB8AC3E}">
        <p14:creationId xmlns:p14="http://schemas.microsoft.com/office/powerpoint/2010/main" val="1139206349"/>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1"/>
          </p:nvPr>
        </p:nvSpPr>
        <p:spPr/>
        <p:txBody>
          <a:bodyPr/>
          <a:lstStyle/>
          <a:p>
            <a:pPr>
              <a:defRPr/>
            </a:pPr>
            <a:fld id="{AD1C5CF6-98F3-437A-B6F2-E85F9FF3CE2A}" type="slidenum">
              <a:rPr lang="en-US" altLang="tr-TR" smtClean="0"/>
              <a:pPr>
                <a:defRPr/>
              </a:pPr>
              <a:t>36</a:t>
            </a:fld>
            <a:endParaRPr lang="en-US" altLang="tr-TR"/>
          </a:p>
        </p:txBody>
      </p:sp>
      <p:sp>
        <p:nvSpPr>
          <p:cNvPr id="5" name="İçerik Yer Tutucusu 2"/>
          <p:cNvSpPr>
            <a:spLocks noGrp="1"/>
          </p:cNvSpPr>
          <p:nvPr>
            <p:ph type="body" orient="vert" idx="1"/>
          </p:nvPr>
        </p:nvSpPr>
        <p:spPr>
          <a:xfrm rot="16200000">
            <a:off x="2585543" y="-378373"/>
            <a:ext cx="4330262" cy="7861740"/>
          </a:xfrm>
        </p:spPr>
        <p:txBody>
          <a:bodyPr/>
          <a:lstStyle/>
          <a:p>
            <a:pPr marL="0" indent="0" algn="just">
              <a:buNone/>
            </a:pPr>
            <a:r>
              <a:rPr lang="tr-TR" b="1" dirty="0">
                <a:solidFill>
                  <a:srgbClr val="0070C0"/>
                </a:solidFill>
                <a:effectLst>
                  <a:outerShdw blurRad="38100" dist="38100" dir="2700000" algn="tl">
                    <a:srgbClr val="000000">
                      <a:alpha val="43137"/>
                    </a:srgbClr>
                  </a:outerShdw>
                </a:effectLst>
                <a:cs typeface="Arial" panose="020B0604020202020204" pitchFamily="34" charset="0"/>
              </a:rPr>
              <a:t>BİREYSEL KATILIM:</a:t>
            </a:r>
          </a:p>
          <a:p>
            <a:pPr marL="0" indent="0" algn="just">
              <a:buNone/>
            </a:pPr>
            <a:endParaRPr lang="tr-TR" sz="2800" dirty="0">
              <a:solidFill>
                <a:schemeClr val="tx1"/>
              </a:solidFill>
              <a:cs typeface="Arial" panose="020B0604020202020204" pitchFamily="34" charset="0"/>
            </a:endParaRPr>
          </a:p>
          <a:p>
            <a:pPr marL="0" indent="0" algn="just">
              <a:buNone/>
            </a:pPr>
            <a:r>
              <a:rPr lang="tr-TR" sz="2800" dirty="0">
                <a:solidFill>
                  <a:schemeClr val="tx1"/>
                </a:solidFill>
                <a:cs typeface="Arial" panose="020B0604020202020204" pitchFamily="34" charset="0"/>
              </a:rPr>
              <a:t>İhracatçı Birlikleri Genel Sekreterliklerinden gelen taleplere istinaden veya</a:t>
            </a:r>
            <a:r>
              <a:rPr lang="tr-TR" sz="2800" b="1" dirty="0">
                <a:solidFill>
                  <a:schemeClr val="tx1"/>
                </a:solidFill>
                <a:cs typeface="Arial" panose="020B0604020202020204" pitchFamily="34" charset="0"/>
              </a:rPr>
              <a:t> </a:t>
            </a:r>
            <a:r>
              <a:rPr lang="tr-TR" sz="2800" dirty="0" err="1">
                <a:solidFill>
                  <a:schemeClr val="tx1"/>
                </a:solidFill>
                <a:cs typeface="Arial" panose="020B0604020202020204" pitchFamily="34" charset="0"/>
              </a:rPr>
              <a:t>re’sen</a:t>
            </a:r>
            <a:r>
              <a:rPr lang="tr-TR" sz="2800" dirty="0">
                <a:solidFill>
                  <a:schemeClr val="tx1"/>
                </a:solidFill>
                <a:cs typeface="Arial" panose="020B0604020202020204" pitchFamily="34" charset="0"/>
              </a:rPr>
              <a:t> Bakanlıkça belirlenerek Bakanlık resmi web sayfasında ilan edilen ve yurt dışında düzenlenen desteklenecek </a:t>
            </a:r>
            <a:r>
              <a:rPr lang="tr-TR" sz="2800" b="1" dirty="0" err="1">
                <a:solidFill>
                  <a:schemeClr val="tx1"/>
                </a:solidFill>
                <a:cs typeface="Arial" panose="020B0604020202020204" pitchFamily="34" charset="0"/>
              </a:rPr>
              <a:t>sektörel</a:t>
            </a:r>
            <a:r>
              <a:rPr lang="tr-TR" sz="2800" dirty="0">
                <a:solidFill>
                  <a:schemeClr val="tx1"/>
                </a:solidFill>
                <a:cs typeface="Arial" panose="020B0604020202020204" pitchFamily="34" charset="0"/>
              </a:rPr>
              <a:t> nitelikteki uluslararası fuarlar listesinde yer alan fuarlara katılımcıların </a:t>
            </a:r>
            <a:r>
              <a:rPr lang="tr-TR" sz="2800" b="1" dirty="0">
                <a:solidFill>
                  <a:schemeClr val="tx1"/>
                </a:solidFill>
                <a:cs typeface="Arial" panose="020B0604020202020204" pitchFamily="34" charset="0"/>
              </a:rPr>
              <a:t>doğrudan</a:t>
            </a:r>
            <a:r>
              <a:rPr lang="tr-TR" sz="2800" dirty="0">
                <a:solidFill>
                  <a:schemeClr val="tx1"/>
                </a:solidFill>
                <a:cs typeface="Arial" panose="020B0604020202020204" pitchFamily="34" charset="0"/>
              </a:rPr>
              <a:t> katılımlarıdır</a:t>
            </a:r>
            <a:r>
              <a:rPr lang="tr-TR" dirty="0">
                <a:solidFill>
                  <a:schemeClr val="tx1"/>
                </a:solidFill>
                <a:latin typeface="Arial" panose="020B0604020202020204" pitchFamily="34" charset="0"/>
                <a:cs typeface="Arial" panose="020B0604020202020204" pitchFamily="34" charset="0"/>
              </a:rPr>
              <a:t>.</a:t>
            </a:r>
          </a:p>
        </p:txBody>
      </p:sp>
      <p:sp>
        <p:nvSpPr>
          <p:cNvPr id="6" name="Metin kutusu 5"/>
          <p:cNvSpPr txBox="1"/>
          <p:nvPr/>
        </p:nvSpPr>
        <p:spPr>
          <a:xfrm>
            <a:off x="1130300" y="227013"/>
            <a:ext cx="7740650" cy="646331"/>
          </a:xfrm>
          <a:prstGeom prst="rect">
            <a:avLst/>
          </a:prstGeom>
          <a:noFill/>
        </p:spPr>
        <p:txBody>
          <a:bodyPr>
            <a:spAutoFit/>
          </a:bodyPr>
          <a:lstStyle/>
          <a:p>
            <a:pPr algn="ctr">
              <a:defRPr/>
            </a:pPr>
            <a:r>
              <a:rPr lang="tr-TR" sz="3600" b="1" dirty="0">
                <a:solidFill>
                  <a:schemeClr val="bg1"/>
                </a:solidFill>
                <a:latin typeface="+mj-lt"/>
              </a:rPr>
              <a:t>YURT DIŞI FUAR DESTEĞİ</a:t>
            </a:r>
          </a:p>
        </p:txBody>
      </p:sp>
      <p:sp>
        <p:nvSpPr>
          <p:cNvPr id="7"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a:t>Ticaret Bakanlığı-İhracat Genel Müdürlüğü</a:t>
            </a:r>
          </a:p>
        </p:txBody>
      </p:sp>
      <p:pic>
        <p:nvPicPr>
          <p:cNvPr id="8"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Tree>
    <p:extLst>
      <p:ext uri="{BB962C8B-B14F-4D97-AF65-F5344CB8AC3E}">
        <p14:creationId xmlns:p14="http://schemas.microsoft.com/office/powerpoint/2010/main" val="3734690006"/>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25933" y="888666"/>
            <a:ext cx="8454316" cy="5255285"/>
          </a:xfrm>
          <a:prstGeom prst="rect">
            <a:avLst/>
          </a:prstGeom>
        </p:spPr>
        <p:txBody>
          <a:bodyPr wrap="square">
            <a:spAutoFit/>
          </a:bodyPr>
          <a:lstStyle/>
          <a:p>
            <a:pPr algn="just" eaLnBrk="1" hangingPunct="1"/>
            <a:endParaRPr lang="tr-TR" b="1" dirty="0">
              <a:solidFill>
                <a:srgbClr val="C00000"/>
              </a:solidFill>
            </a:endParaRPr>
          </a:p>
          <a:p>
            <a:pPr algn="just" eaLnBrk="1" hangingPunct="1"/>
            <a:endParaRPr lang="tr-TR" sz="750" b="1" dirty="0">
              <a:solidFill>
                <a:prstClr val="black"/>
              </a:solidFill>
            </a:endParaRPr>
          </a:p>
          <a:p>
            <a:pPr algn="just" eaLnBrk="1" hangingPunct="1"/>
            <a:r>
              <a:rPr lang="tr-TR" sz="2400" b="1" u="sng" dirty="0">
                <a:solidFill>
                  <a:srgbClr val="1506D8"/>
                </a:solidFill>
              </a:rPr>
              <a:t>DESTEĞE ESAS TUTAR</a:t>
            </a:r>
          </a:p>
          <a:p>
            <a:pPr algn="just" eaLnBrk="1" hangingPunct="1"/>
            <a:endParaRPr lang="tr-TR" sz="2000" dirty="0">
              <a:solidFill>
                <a:prstClr val="black"/>
              </a:solidFill>
            </a:endParaRPr>
          </a:p>
          <a:p>
            <a:pPr algn="just" eaLnBrk="1" hangingPunct="1"/>
            <a:r>
              <a:rPr lang="tr-TR" sz="2400" b="1" dirty="0">
                <a:solidFill>
                  <a:prstClr val="black"/>
                </a:solidFill>
                <a:latin typeface="Calibri"/>
              </a:rPr>
              <a:t>Bakanlık tarafından belirlenerek resmi web sayfasında ilan edilen; </a:t>
            </a:r>
            <a:r>
              <a:rPr lang="tr-TR" sz="2400" b="1" dirty="0">
                <a:solidFill>
                  <a:srgbClr val="FF0000"/>
                </a:solidFill>
                <a:latin typeface="Calibri"/>
              </a:rPr>
              <a:t>yer kirası, nakliye, ulaşım ve standa ilişkin giderlere </a:t>
            </a:r>
            <a:r>
              <a:rPr lang="tr-TR" sz="2400" b="1" dirty="0">
                <a:solidFill>
                  <a:prstClr val="black"/>
                </a:solidFill>
                <a:latin typeface="Calibri"/>
              </a:rPr>
              <a:t>karşılık olarak katılımcıya </a:t>
            </a:r>
            <a:r>
              <a:rPr lang="tr-TR" sz="2400" b="1" dirty="0">
                <a:solidFill>
                  <a:srgbClr val="FF0000"/>
                </a:solidFill>
                <a:latin typeface="Calibri"/>
              </a:rPr>
              <a:t>metrekare bazında</a:t>
            </a:r>
            <a:r>
              <a:rPr lang="tr-TR" sz="2400" b="1" dirty="0">
                <a:solidFill>
                  <a:prstClr val="black"/>
                </a:solidFill>
                <a:latin typeface="Calibri"/>
              </a:rPr>
              <a:t> ödenecek bedel.</a:t>
            </a:r>
          </a:p>
          <a:p>
            <a:pPr algn="just" eaLnBrk="1" hangingPunct="1"/>
            <a:endParaRPr lang="tr-TR" sz="2400" b="1" dirty="0">
              <a:solidFill>
                <a:prstClr val="black"/>
              </a:solidFill>
              <a:latin typeface="Calibri"/>
            </a:endParaRPr>
          </a:p>
          <a:p>
            <a:pPr marL="257175" indent="-257175" algn="just" eaLnBrk="1" hangingPunct="1">
              <a:buFont typeface="Wingdings" panose="05000000000000000000" pitchFamily="2" charset="2"/>
              <a:buChar char="ü"/>
            </a:pPr>
            <a:r>
              <a:rPr lang="tr-TR" altLang="tr-TR" sz="2400" b="1" dirty="0">
                <a:solidFill>
                  <a:prstClr val="black"/>
                </a:solidFill>
                <a:latin typeface="Calibri"/>
              </a:rPr>
              <a:t>Yurt dışı fuar organizasyonlarında;  </a:t>
            </a:r>
            <a:r>
              <a:rPr lang="tr-TR" altLang="tr-TR" sz="2400" b="1" dirty="0">
                <a:solidFill>
                  <a:srgbClr val="FF0000"/>
                </a:solidFill>
                <a:latin typeface="Calibri"/>
              </a:rPr>
              <a:t>fuar bazında</a:t>
            </a:r>
          </a:p>
          <a:p>
            <a:pPr algn="just" eaLnBrk="1" hangingPunct="1"/>
            <a:endParaRPr lang="tr-TR" altLang="tr-TR" sz="2400" b="1" dirty="0">
              <a:solidFill>
                <a:prstClr val="black"/>
              </a:solidFill>
              <a:latin typeface="Calibri"/>
            </a:endParaRPr>
          </a:p>
          <a:p>
            <a:pPr marL="257175" indent="-257175" algn="just" eaLnBrk="1" hangingPunct="1">
              <a:buFont typeface="Wingdings" panose="05000000000000000000" pitchFamily="2" charset="2"/>
              <a:buChar char="ü"/>
            </a:pPr>
            <a:r>
              <a:rPr lang="tr-TR" altLang="tr-TR" sz="2400" b="1" dirty="0">
                <a:solidFill>
                  <a:prstClr val="black"/>
                </a:solidFill>
                <a:latin typeface="Calibri"/>
              </a:rPr>
              <a:t>Bireysel katılımı desteklenen fuarlarda; </a:t>
            </a:r>
            <a:r>
              <a:rPr lang="tr-TR" altLang="tr-TR" sz="2400" b="1" dirty="0">
                <a:solidFill>
                  <a:srgbClr val="FF0000"/>
                </a:solidFill>
                <a:latin typeface="Calibri"/>
              </a:rPr>
              <a:t>fuar ve/veya ülke ve/veya sektör bazında </a:t>
            </a:r>
            <a:r>
              <a:rPr lang="tr-TR" altLang="tr-TR" sz="2400" b="1" dirty="0">
                <a:solidFill>
                  <a:prstClr val="black"/>
                </a:solidFill>
                <a:latin typeface="Calibri"/>
              </a:rPr>
              <a:t>belirlenir.</a:t>
            </a:r>
          </a:p>
          <a:p>
            <a:pPr algn="just"/>
            <a:endParaRPr lang="tr-TR" sz="2000" b="1" dirty="0">
              <a:solidFill>
                <a:prstClr val="black"/>
              </a:solidFill>
            </a:endParaRPr>
          </a:p>
          <a:p>
            <a:pPr algn="just" eaLnBrk="1" hangingPunct="1"/>
            <a:endParaRPr lang="tr-TR" altLang="tr-TR" sz="2700" dirty="0">
              <a:solidFill>
                <a:prstClr val="black"/>
              </a:solidFill>
              <a:latin typeface="Times New Roman" panose="02020603050405020304" pitchFamily="18" charset="0"/>
              <a:cs typeface="Times New Roman" panose="02020603050405020304" pitchFamily="18" charset="0"/>
            </a:endParaRPr>
          </a:p>
          <a:p>
            <a:pPr algn="just" eaLnBrk="1" hangingPunct="1"/>
            <a:endParaRPr lang="tr-TR" altLang="tr-TR" sz="2700" dirty="0">
              <a:solidFill>
                <a:prstClr val="black"/>
              </a:solidFill>
              <a:latin typeface="Times New Roman" panose="02020603050405020304" pitchFamily="18" charset="0"/>
              <a:cs typeface="Times New Roman" panose="02020603050405020304" pitchFamily="18" charset="0"/>
            </a:endParaRPr>
          </a:p>
        </p:txBody>
      </p:sp>
      <p:sp>
        <p:nvSpPr>
          <p:cNvPr id="7" name="Title 2"/>
          <p:cNvSpPr>
            <a:spLocks noGrp="1"/>
          </p:cNvSpPr>
          <p:nvPr>
            <p:ph type="title" idx="4294967295"/>
          </p:nvPr>
        </p:nvSpPr>
        <p:spPr>
          <a:xfrm>
            <a:off x="1015588" y="532509"/>
            <a:ext cx="6624440" cy="463802"/>
          </a:xfrm>
        </p:spPr>
        <p:txBody>
          <a:bodyPr>
            <a:noAutofit/>
          </a:bodyPr>
          <a:lstStyle/>
          <a:p>
            <a:pPr algn="r" eaLnBrk="1" hangingPunct="1">
              <a:defRPr/>
            </a:pPr>
            <a:r>
              <a:rPr lang="tr-TR" sz="3600" b="1" dirty="0">
                <a:solidFill>
                  <a:prstClr val="white"/>
                </a:solidFill>
                <a:effectLst>
                  <a:outerShdw blurRad="50800" dist="38100" dir="18900000" algn="bl" rotWithShape="0">
                    <a:srgbClr val="4D968B">
                      <a:alpha val="40000"/>
                    </a:srgbClr>
                  </a:outerShdw>
                </a:effectLst>
              </a:rPr>
              <a:t>YURT DIŞI FUAR DESTEĞİ</a:t>
            </a:r>
            <a:br>
              <a:rPr lang="tr-TR" sz="3600" b="1" dirty="0">
                <a:solidFill>
                  <a:schemeClr val="bg1"/>
                </a:solidFill>
                <a:effectLst>
                  <a:outerShdw blurRad="38100" dist="38100" dir="2700000" algn="tl">
                    <a:srgbClr val="000000"/>
                  </a:outerShdw>
                </a:effectLst>
              </a:rPr>
            </a:br>
            <a:endParaRPr lang="en-US" sz="3600" b="1" dirty="0">
              <a:solidFill>
                <a:schemeClr val="accent2"/>
              </a:solidFill>
              <a:effectLst>
                <a:outerShdw blurRad="38100" dist="38100" dir="2700000" algn="tl">
                  <a:srgbClr val="000000"/>
                </a:outerShdw>
              </a:effectLst>
            </a:endParaRPr>
          </a:p>
        </p:txBody>
      </p:sp>
      <p:sp>
        <p:nvSpPr>
          <p:cNvPr id="3" name="Slayt Numarası Yer Tutucusu 2"/>
          <p:cNvSpPr>
            <a:spLocks noGrp="1"/>
          </p:cNvSpPr>
          <p:nvPr>
            <p:ph type="sldNum" sz="quarter" idx="11"/>
          </p:nvPr>
        </p:nvSpPr>
        <p:spPr/>
        <p:txBody>
          <a:bodyPr/>
          <a:lstStyle/>
          <a:p>
            <a:pPr>
              <a:defRPr/>
            </a:pPr>
            <a:fld id="{AD1C5CF6-98F3-437A-B6F2-E85F9FF3CE2A}" type="slidenum">
              <a:rPr lang="en-US" altLang="tr-TR" smtClean="0"/>
              <a:pPr>
                <a:defRPr/>
              </a:pPr>
              <a:t>37</a:t>
            </a:fld>
            <a:endParaRPr lang="en-US" altLang="tr-TR"/>
          </a:p>
        </p:txBody>
      </p:sp>
      <p:sp>
        <p:nvSpPr>
          <p:cNvPr id="5"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a:t>Ticaret Bakanlığı-İhracat Genel Müdürlüğü</a:t>
            </a:r>
          </a:p>
        </p:txBody>
      </p:sp>
      <p:pic>
        <p:nvPicPr>
          <p:cNvPr id="6"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Tree>
    <p:extLst>
      <p:ext uri="{BB962C8B-B14F-4D97-AF65-F5344CB8AC3E}">
        <p14:creationId xmlns:p14="http://schemas.microsoft.com/office/powerpoint/2010/main" val="3802978026"/>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767255" y="1157399"/>
            <a:ext cx="8166070" cy="5347618"/>
          </a:xfrm>
          <a:prstGeom prst="rect">
            <a:avLst/>
          </a:prstGeom>
        </p:spPr>
        <p:txBody>
          <a:bodyPr wrap="square">
            <a:spAutoFit/>
          </a:bodyPr>
          <a:lstStyle/>
          <a:p>
            <a:pPr eaLnBrk="1" hangingPunct="1">
              <a:spcAft>
                <a:spcPts val="900"/>
              </a:spcAft>
            </a:pPr>
            <a:r>
              <a:rPr lang="tr-TR" altLang="tr-TR" sz="2400" b="1" u="sng" dirty="0">
                <a:solidFill>
                  <a:srgbClr val="1506D8"/>
                </a:solidFill>
                <a:latin typeface="Calibri"/>
                <a:cs typeface="Times New Roman" panose="02020603050405020304" pitchFamily="18" charset="0"/>
              </a:rPr>
              <a:t>DESTEK ÜST LİMİTLERİ ve ORANLARI (2019)</a:t>
            </a:r>
          </a:p>
          <a:p>
            <a:pPr eaLnBrk="1" hangingPunct="1">
              <a:spcAft>
                <a:spcPts val="900"/>
              </a:spcAft>
            </a:pPr>
            <a:r>
              <a:rPr lang="tr-TR" altLang="tr-TR" sz="2200" b="1" dirty="0">
                <a:solidFill>
                  <a:prstClr val="black"/>
                </a:solidFill>
                <a:latin typeface="Calibri"/>
                <a:cs typeface="Times New Roman" panose="02020603050405020304" pitchFamily="18" charset="0"/>
              </a:rPr>
              <a:t>Genel Fuarlarda azami </a:t>
            </a:r>
            <a:r>
              <a:rPr lang="tr-TR" altLang="tr-TR" sz="2200" b="1" dirty="0">
                <a:solidFill>
                  <a:srgbClr val="B91403"/>
                </a:solidFill>
                <a:latin typeface="Calibri"/>
                <a:cs typeface="Times New Roman" panose="02020603050405020304" pitchFamily="18" charset="0"/>
              </a:rPr>
              <a:t>71.000 TL </a:t>
            </a:r>
          </a:p>
          <a:p>
            <a:pPr eaLnBrk="1" hangingPunct="1">
              <a:spcAft>
                <a:spcPts val="900"/>
              </a:spcAft>
            </a:pPr>
            <a:r>
              <a:rPr lang="tr-TR" altLang="tr-TR" sz="2200" b="1" dirty="0" err="1">
                <a:solidFill>
                  <a:prstClr val="black"/>
                </a:solidFill>
                <a:latin typeface="Calibri"/>
                <a:cs typeface="Times New Roman" panose="02020603050405020304" pitchFamily="18" charset="0"/>
              </a:rPr>
              <a:t>Sektörel</a:t>
            </a:r>
            <a:r>
              <a:rPr lang="tr-TR" altLang="tr-TR" sz="2200" b="1" dirty="0">
                <a:solidFill>
                  <a:prstClr val="black"/>
                </a:solidFill>
                <a:latin typeface="Calibri"/>
                <a:cs typeface="Times New Roman" panose="02020603050405020304" pitchFamily="18" charset="0"/>
              </a:rPr>
              <a:t> Fuarlarda azami </a:t>
            </a:r>
            <a:r>
              <a:rPr lang="tr-TR" altLang="tr-TR" sz="2200" b="1" dirty="0">
                <a:solidFill>
                  <a:srgbClr val="C00000"/>
                </a:solidFill>
                <a:latin typeface="Calibri"/>
                <a:cs typeface="Times New Roman" panose="02020603050405020304" pitchFamily="18" charset="0"/>
              </a:rPr>
              <a:t>107</a:t>
            </a:r>
            <a:r>
              <a:rPr lang="tr-TR" altLang="tr-TR" sz="2200" b="1" dirty="0">
                <a:solidFill>
                  <a:srgbClr val="B91403"/>
                </a:solidFill>
                <a:latin typeface="Calibri"/>
                <a:cs typeface="Times New Roman" panose="02020603050405020304" pitchFamily="18" charset="0"/>
              </a:rPr>
              <a:t>.000 TL </a:t>
            </a:r>
          </a:p>
          <a:p>
            <a:pPr eaLnBrk="1" hangingPunct="1">
              <a:spcAft>
                <a:spcPts val="900"/>
              </a:spcAft>
            </a:pPr>
            <a:r>
              <a:rPr lang="tr-TR" altLang="tr-TR" sz="2200" b="1" dirty="0">
                <a:solidFill>
                  <a:prstClr val="black"/>
                </a:solidFill>
                <a:latin typeface="Calibri"/>
                <a:cs typeface="Times New Roman" panose="02020603050405020304" pitchFamily="18" charset="0"/>
              </a:rPr>
              <a:t>Prestijli Fuarlarda azami</a:t>
            </a:r>
            <a:r>
              <a:rPr lang="tr-TR" altLang="tr-TR" sz="2200" b="1" dirty="0">
                <a:solidFill>
                  <a:srgbClr val="BC8B00"/>
                </a:solidFill>
                <a:latin typeface="Calibri"/>
                <a:cs typeface="Times New Roman" panose="02020603050405020304" pitchFamily="18" charset="0"/>
              </a:rPr>
              <a:t> </a:t>
            </a:r>
            <a:r>
              <a:rPr lang="tr-TR" altLang="tr-TR" sz="2200" b="1" dirty="0">
                <a:solidFill>
                  <a:srgbClr val="C00000"/>
                </a:solidFill>
                <a:latin typeface="Calibri"/>
                <a:cs typeface="Times New Roman" panose="02020603050405020304" pitchFamily="18" charset="0"/>
              </a:rPr>
              <a:t>360</a:t>
            </a:r>
            <a:r>
              <a:rPr lang="tr-TR" altLang="tr-TR" sz="2200" b="1" dirty="0">
                <a:solidFill>
                  <a:srgbClr val="B91403"/>
                </a:solidFill>
                <a:latin typeface="Calibri"/>
                <a:cs typeface="Times New Roman" panose="02020603050405020304" pitchFamily="18" charset="0"/>
              </a:rPr>
              <a:t>.000 TL </a:t>
            </a:r>
          </a:p>
          <a:p>
            <a:pPr eaLnBrk="1" hangingPunct="1">
              <a:spcAft>
                <a:spcPts val="900"/>
              </a:spcAft>
            </a:pPr>
            <a:r>
              <a:rPr lang="tr-TR" sz="2000" i="1" dirty="0">
                <a:latin typeface="+mn-lt"/>
              </a:rPr>
              <a:t>Desteğe esas tutar, fuar ve/veya ülke ve/veya sektör bazında metrekare başına belirlenen yaklaşık toplam maliyetin % 50’sini, Bakanlıkça belirlenen hedef ülkelerde ise % 70’ini geçemez. </a:t>
            </a:r>
            <a:endParaRPr lang="tr-TR" altLang="tr-TR" sz="2000" b="1" dirty="0">
              <a:solidFill>
                <a:srgbClr val="B91403"/>
              </a:solidFill>
              <a:latin typeface="Calibri"/>
              <a:cs typeface="Times New Roman" panose="02020603050405020304" pitchFamily="18" charset="0"/>
            </a:endParaRPr>
          </a:p>
          <a:p>
            <a:pPr eaLnBrk="1" hangingPunct="1">
              <a:spcAft>
                <a:spcPts val="900"/>
              </a:spcAft>
            </a:pPr>
            <a:r>
              <a:rPr lang="tr-TR" altLang="tr-TR" sz="2400" b="1" u="sng" dirty="0">
                <a:solidFill>
                  <a:srgbClr val="1506D8"/>
                </a:solidFill>
                <a:latin typeface="Calibri"/>
                <a:cs typeface="Times New Roman" panose="02020603050405020304" pitchFamily="18" charset="0"/>
              </a:rPr>
              <a:t>ORGANİZATÖR TANITIM DESTEĞİ (2019)</a:t>
            </a:r>
          </a:p>
          <a:p>
            <a:pPr algn="just" eaLnBrk="1" hangingPunct="1">
              <a:spcAft>
                <a:spcPts val="900"/>
              </a:spcAft>
            </a:pPr>
            <a:r>
              <a:rPr lang="tr-TR" altLang="tr-TR" sz="2000" b="1" dirty="0">
                <a:solidFill>
                  <a:prstClr val="black"/>
                </a:solidFill>
                <a:latin typeface="Calibri"/>
                <a:cs typeface="Times New Roman" panose="02020603050405020304" pitchFamily="18" charset="0"/>
              </a:rPr>
              <a:t>Genel Fuarlarda azami </a:t>
            </a:r>
            <a:r>
              <a:rPr lang="tr-TR" altLang="tr-TR" sz="2000" b="1" dirty="0">
                <a:solidFill>
                  <a:srgbClr val="C00000"/>
                </a:solidFill>
                <a:latin typeface="Calibri"/>
                <a:cs typeface="Times New Roman" panose="02020603050405020304" pitchFamily="18" charset="0"/>
              </a:rPr>
              <a:t>460.000 TL </a:t>
            </a:r>
          </a:p>
          <a:p>
            <a:pPr algn="just" eaLnBrk="1" hangingPunct="1">
              <a:spcAft>
                <a:spcPts val="900"/>
              </a:spcAft>
            </a:pPr>
            <a:r>
              <a:rPr lang="tr-TR" altLang="tr-TR" sz="2000" b="1" dirty="0" err="1">
                <a:solidFill>
                  <a:prstClr val="black"/>
                </a:solidFill>
                <a:latin typeface="Calibri"/>
                <a:cs typeface="Times New Roman" panose="02020603050405020304" pitchFamily="18" charset="0"/>
              </a:rPr>
              <a:t>Sektörel</a:t>
            </a:r>
            <a:r>
              <a:rPr lang="tr-TR" altLang="tr-TR" sz="2000" b="1" dirty="0">
                <a:solidFill>
                  <a:prstClr val="black"/>
                </a:solidFill>
                <a:latin typeface="Calibri"/>
                <a:cs typeface="Times New Roman" panose="02020603050405020304" pitchFamily="18" charset="0"/>
              </a:rPr>
              <a:t> Fuarlarda azami </a:t>
            </a:r>
            <a:r>
              <a:rPr lang="tr-TR" altLang="tr-TR" sz="2000" b="1" dirty="0">
                <a:solidFill>
                  <a:srgbClr val="C00000"/>
                </a:solidFill>
                <a:latin typeface="Calibri"/>
                <a:cs typeface="Times New Roman" panose="02020603050405020304" pitchFamily="18" charset="0"/>
              </a:rPr>
              <a:t>721.000 TL </a:t>
            </a:r>
          </a:p>
          <a:p>
            <a:pPr algn="just" eaLnBrk="1" hangingPunct="1">
              <a:spcAft>
                <a:spcPts val="900"/>
              </a:spcAft>
            </a:pPr>
            <a:r>
              <a:rPr lang="tr-TR" altLang="tr-TR" sz="2000" b="1" dirty="0">
                <a:solidFill>
                  <a:prstClr val="black"/>
                </a:solidFill>
                <a:latin typeface="Calibri"/>
                <a:cs typeface="Times New Roman" panose="02020603050405020304" pitchFamily="18" charset="0"/>
              </a:rPr>
              <a:t>İlave Tanıtım Desteği </a:t>
            </a:r>
            <a:r>
              <a:rPr lang="tr-TR" altLang="tr-TR" sz="2000" b="1" dirty="0">
                <a:solidFill>
                  <a:srgbClr val="C00000"/>
                </a:solidFill>
                <a:latin typeface="Calibri"/>
                <a:cs typeface="Times New Roman" panose="02020603050405020304" pitchFamily="18" charset="0"/>
              </a:rPr>
              <a:t>460.000 TL </a:t>
            </a:r>
          </a:p>
          <a:p>
            <a:pPr eaLnBrk="1" hangingPunct="1">
              <a:spcAft>
                <a:spcPts val="900"/>
              </a:spcAft>
            </a:pPr>
            <a:r>
              <a:rPr lang="tr-TR" altLang="tr-TR" sz="2000" i="1" dirty="0">
                <a:latin typeface="+mn-lt"/>
              </a:rPr>
              <a:t>Organizatörlerin yurtdışında gerçekleştirdikleri tanıtım faaliyetleri % 75 oranında desteklenir.</a:t>
            </a:r>
          </a:p>
        </p:txBody>
      </p:sp>
      <p:sp>
        <p:nvSpPr>
          <p:cNvPr id="6" name="Dikdörtgen 5"/>
          <p:cNvSpPr/>
          <p:nvPr/>
        </p:nvSpPr>
        <p:spPr>
          <a:xfrm>
            <a:off x="2122215" y="216595"/>
            <a:ext cx="6439497" cy="646331"/>
          </a:xfrm>
          <a:prstGeom prst="rect">
            <a:avLst/>
          </a:prstGeom>
        </p:spPr>
        <p:txBody>
          <a:bodyPr wrap="square">
            <a:spAutoFit/>
          </a:bodyPr>
          <a:lstStyle/>
          <a:p>
            <a:r>
              <a:rPr lang="tr-TR" sz="3600" b="1" dirty="0">
                <a:solidFill>
                  <a:prstClr val="white"/>
                </a:solidFill>
                <a:effectLst>
                  <a:outerShdw blurRad="50800" dist="38100" dir="18900000" algn="bl" rotWithShape="0">
                    <a:srgbClr val="4D968B">
                      <a:alpha val="40000"/>
                    </a:srgbClr>
                  </a:outerShdw>
                </a:effectLst>
                <a:latin typeface="Calibri"/>
              </a:rPr>
              <a:t>YURT DIŞI FUAR DESTEĞİ</a:t>
            </a:r>
            <a:endParaRPr lang="tr-TR" sz="3600" dirty="0">
              <a:solidFill>
                <a:prstClr val="black"/>
              </a:solidFill>
            </a:endParaRPr>
          </a:p>
        </p:txBody>
      </p:sp>
      <p:sp>
        <p:nvSpPr>
          <p:cNvPr id="7" name="Altbilgi Yer Tutucusu 2"/>
          <p:cNvSpPr txBox="1">
            <a:spLocks/>
          </p:cNvSpPr>
          <p:nvPr/>
        </p:nvSpPr>
        <p:spPr>
          <a:xfrm>
            <a:off x="107950" y="6524625"/>
            <a:ext cx="80645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defRPr/>
            </a:pPr>
            <a:endParaRPr lang="tr-TR" dirty="0"/>
          </a:p>
        </p:txBody>
      </p:sp>
      <p:sp>
        <p:nvSpPr>
          <p:cNvPr id="3" name="Slayt Numarası Yer Tutucusu 2"/>
          <p:cNvSpPr>
            <a:spLocks noGrp="1"/>
          </p:cNvSpPr>
          <p:nvPr>
            <p:ph type="sldNum" sz="quarter" idx="11"/>
          </p:nvPr>
        </p:nvSpPr>
        <p:spPr/>
        <p:txBody>
          <a:bodyPr/>
          <a:lstStyle/>
          <a:p>
            <a:pPr>
              <a:defRPr/>
            </a:pPr>
            <a:fld id="{AD1C5CF6-98F3-437A-B6F2-E85F9FF3CE2A}" type="slidenum">
              <a:rPr lang="en-US" altLang="tr-TR" smtClean="0"/>
              <a:pPr>
                <a:defRPr/>
              </a:pPr>
              <a:t>38</a:t>
            </a:fld>
            <a:endParaRPr lang="en-US" altLang="tr-TR"/>
          </a:p>
        </p:txBody>
      </p:sp>
      <p:sp>
        <p:nvSpPr>
          <p:cNvPr id="8"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a:t>Ticaret Bakanlığı-İhracat Genel Müdürlüğü</a:t>
            </a:r>
          </a:p>
        </p:txBody>
      </p:sp>
      <p:pic>
        <p:nvPicPr>
          <p:cNvPr id="9"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Tree>
    <p:extLst>
      <p:ext uri="{BB962C8B-B14F-4D97-AF65-F5344CB8AC3E}">
        <p14:creationId xmlns:p14="http://schemas.microsoft.com/office/powerpoint/2010/main" val="86276411"/>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2122215" y="216595"/>
            <a:ext cx="6439497" cy="646331"/>
          </a:xfrm>
          <a:prstGeom prst="rect">
            <a:avLst/>
          </a:prstGeom>
        </p:spPr>
        <p:txBody>
          <a:bodyPr wrap="square">
            <a:spAutoFit/>
          </a:bodyPr>
          <a:lstStyle/>
          <a:p>
            <a:r>
              <a:rPr lang="tr-TR" sz="3600" b="1" dirty="0">
                <a:solidFill>
                  <a:prstClr val="white"/>
                </a:solidFill>
                <a:effectLst>
                  <a:outerShdw blurRad="50800" dist="38100" dir="18900000" algn="bl" rotWithShape="0">
                    <a:srgbClr val="4D968B">
                      <a:alpha val="40000"/>
                    </a:srgbClr>
                  </a:outerShdw>
                </a:effectLst>
                <a:latin typeface="Calibri"/>
              </a:rPr>
              <a:t>YURT DIŞI FUAR DESTEĞİ</a:t>
            </a:r>
            <a:endParaRPr lang="tr-TR" sz="3600" dirty="0">
              <a:solidFill>
                <a:prstClr val="black"/>
              </a:solidFill>
            </a:endParaRPr>
          </a:p>
        </p:txBody>
      </p:sp>
      <p:sp>
        <p:nvSpPr>
          <p:cNvPr id="7" name="Altbilgi Yer Tutucusu 2"/>
          <p:cNvSpPr txBox="1">
            <a:spLocks/>
          </p:cNvSpPr>
          <p:nvPr/>
        </p:nvSpPr>
        <p:spPr>
          <a:xfrm>
            <a:off x="107950" y="6524625"/>
            <a:ext cx="80645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defRPr/>
            </a:pPr>
            <a:endParaRPr lang="tr-TR" dirty="0"/>
          </a:p>
        </p:txBody>
      </p:sp>
      <p:sp>
        <p:nvSpPr>
          <p:cNvPr id="3" name="Slayt Numarası Yer Tutucusu 2"/>
          <p:cNvSpPr>
            <a:spLocks noGrp="1"/>
          </p:cNvSpPr>
          <p:nvPr>
            <p:ph type="sldNum" sz="quarter" idx="11"/>
          </p:nvPr>
        </p:nvSpPr>
        <p:spPr/>
        <p:txBody>
          <a:bodyPr/>
          <a:lstStyle/>
          <a:p>
            <a:pPr>
              <a:defRPr/>
            </a:pPr>
            <a:fld id="{AD1C5CF6-98F3-437A-B6F2-E85F9FF3CE2A}" type="slidenum">
              <a:rPr lang="en-US" altLang="tr-TR" smtClean="0"/>
              <a:pPr>
                <a:defRPr/>
              </a:pPr>
              <a:t>39</a:t>
            </a:fld>
            <a:endParaRPr lang="en-US" altLang="tr-TR"/>
          </a:p>
        </p:txBody>
      </p:sp>
      <p:sp>
        <p:nvSpPr>
          <p:cNvPr id="8"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a:t>Ticaret Bakanlığı-İhracat Genel Müdürlüğü</a:t>
            </a:r>
          </a:p>
        </p:txBody>
      </p:sp>
      <p:pic>
        <p:nvPicPr>
          <p:cNvPr id="9"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graphicFrame>
        <p:nvGraphicFramePr>
          <p:cNvPr id="10" name="Tablo 9"/>
          <p:cNvGraphicFramePr>
            <a:graphicFrameLocks noGrp="1"/>
          </p:cNvGraphicFramePr>
          <p:nvPr>
            <p:extLst>
              <p:ext uri="{D42A27DB-BD31-4B8C-83A1-F6EECF244321}">
                <p14:modId xmlns:p14="http://schemas.microsoft.com/office/powerpoint/2010/main" val="1101632274"/>
              </p:ext>
            </p:extLst>
          </p:nvPr>
        </p:nvGraphicFramePr>
        <p:xfrm>
          <a:off x="372761" y="1134522"/>
          <a:ext cx="8342614" cy="5252874"/>
        </p:xfrm>
        <a:graphic>
          <a:graphicData uri="http://schemas.openxmlformats.org/drawingml/2006/table">
            <a:tbl>
              <a:tblPr/>
              <a:tblGrid>
                <a:gridCol w="2219218">
                  <a:extLst>
                    <a:ext uri="{9D8B030D-6E8A-4147-A177-3AD203B41FA5}">
                      <a16:colId xmlns:a16="http://schemas.microsoft.com/office/drawing/2014/main" val="20000"/>
                    </a:ext>
                  </a:extLst>
                </a:gridCol>
                <a:gridCol w="2173264">
                  <a:extLst>
                    <a:ext uri="{9D8B030D-6E8A-4147-A177-3AD203B41FA5}">
                      <a16:colId xmlns:a16="http://schemas.microsoft.com/office/drawing/2014/main" val="20001"/>
                    </a:ext>
                  </a:extLst>
                </a:gridCol>
                <a:gridCol w="1205125">
                  <a:extLst>
                    <a:ext uri="{9D8B030D-6E8A-4147-A177-3AD203B41FA5}">
                      <a16:colId xmlns:a16="http://schemas.microsoft.com/office/drawing/2014/main" val="20002"/>
                    </a:ext>
                  </a:extLst>
                </a:gridCol>
                <a:gridCol w="1138174">
                  <a:extLst>
                    <a:ext uri="{9D8B030D-6E8A-4147-A177-3AD203B41FA5}">
                      <a16:colId xmlns:a16="http://schemas.microsoft.com/office/drawing/2014/main" val="20003"/>
                    </a:ext>
                  </a:extLst>
                </a:gridCol>
                <a:gridCol w="1606833">
                  <a:extLst>
                    <a:ext uri="{9D8B030D-6E8A-4147-A177-3AD203B41FA5}">
                      <a16:colId xmlns:a16="http://schemas.microsoft.com/office/drawing/2014/main" val="20004"/>
                    </a:ext>
                  </a:extLst>
                </a:gridCol>
              </a:tblGrid>
              <a:tr h="406339">
                <a:tc>
                  <a:txBody>
                    <a:bodyPr/>
                    <a:lstStyle/>
                    <a:p>
                      <a:pPr algn="ctr" rtl="0" fontAlgn="ctr"/>
                      <a:r>
                        <a:rPr lang="tr-TR" sz="1400" b="1" i="0" u="none" strike="noStrike" dirty="0">
                          <a:solidFill>
                            <a:schemeClr val="tx1"/>
                          </a:solidFill>
                          <a:effectLst/>
                          <a:latin typeface="Calibri" panose="020F0502020204030204" pitchFamily="34" charset="0"/>
                        </a:rPr>
                        <a:t>DESTEK KAPSAMI</a:t>
                      </a:r>
                    </a:p>
                  </a:txBody>
                  <a:tcPr marL="6768" marR="6768" marT="67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rtl="0" fontAlgn="ctr"/>
                      <a:r>
                        <a:rPr lang="tr-TR" sz="1400" b="1" i="0" u="none" strike="noStrike" dirty="0">
                          <a:solidFill>
                            <a:schemeClr val="tx1"/>
                          </a:solidFill>
                          <a:effectLst/>
                          <a:latin typeface="Calibri" panose="020F0502020204030204" pitchFamily="34" charset="0"/>
                        </a:rPr>
                        <a:t>DESTEK ORANI (%)</a:t>
                      </a:r>
                    </a:p>
                  </a:txBody>
                  <a:tcPr marL="6768" marR="6768" marT="67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gridSpan="2">
                  <a:txBody>
                    <a:bodyPr/>
                    <a:lstStyle/>
                    <a:p>
                      <a:pPr algn="ctr" rtl="0" fontAlgn="ctr"/>
                      <a:r>
                        <a:rPr lang="tr-TR" sz="1400" b="1" i="0" u="none" strike="noStrike" dirty="0">
                          <a:solidFill>
                            <a:schemeClr val="tx1"/>
                          </a:solidFill>
                          <a:effectLst/>
                          <a:latin typeface="Calibri" panose="020F0502020204030204" pitchFamily="34" charset="0"/>
                        </a:rPr>
                        <a:t>DESTEK LİMİTİ (2019</a:t>
                      </a:r>
                      <a:r>
                        <a:rPr lang="tr-TR" sz="1400" b="1" i="0" u="none" strike="noStrike" baseline="0" dirty="0">
                          <a:solidFill>
                            <a:schemeClr val="tx1"/>
                          </a:solidFill>
                          <a:effectLst/>
                          <a:latin typeface="Calibri" panose="020F0502020204030204" pitchFamily="34" charset="0"/>
                        </a:rPr>
                        <a:t> yılı için)</a:t>
                      </a:r>
                      <a:endParaRPr lang="tr-TR" sz="1400" b="1" i="0" u="none" strike="noStrike" dirty="0">
                        <a:solidFill>
                          <a:schemeClr val="tx1"/>
                        </a:solidFill>
                        <a:effectLst/>
                        <a:latin typeface="Calibri" panose="020F0502020204030204" pitchFamily="34" charset="0"/>
                      </a:endParaRPr>
                    </a:p>
                  </a:txBody>
                  <a:tcPr marL="6768" marR="6768" marT="67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tr-TR"/>
                    </a:p>
                  </a:txBody>
                  <a:tcPr/>
                </a:tc>
                <a:tc>
                  <a:txBody>
                    <a:bodyPr/>
                    <a:lstStyle/>
                    <a:p>
                      <a:pPr algn="ctr" rtl="0" fontAlgn="ctr"/>
                      <a:r>
                        <a:rPr lang="tr-TR" sz="1400" b="1" i="0" u="none" strike="noStrike" dirty="0">
                          <a:solidFill>
                            <a:schemeClr val="tx1"/>
                          </a:solidFill>
                          <a:effectLst/>
                          <a:latin typeface="Calibri" panose="020F0502020204030204" pitchFamily="34" charset="0"/>
                        </a:rPr>
                        <a:t>FAYDALANICI</a:t>
                      </a:r>
                    </a:p>
                  </a:txBody>
                  <a:tcPr marL="6768" marR="6768" marT="67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486828">
                <a:tc rowSpan="3">
                  <a:txBody>
                    <a:bodyPr/>
                    <a:lstStyle/>
                    <a:p>
                      <a:pPr algn="ctr" rtl="0" fontAlgn="ctr"/>
                      <a:r>
                        <a:rPr lang="tr-TR" sz="1400" b="1" i="0" u="none" strike="noStrike" dirty="0">
                          <a:solidFill>
                            <a:schemeClr val="tx1"/>
                          </a:solidFill>
                          <a:effectLst/>
                          <a:latin typeface="Calibri" panose="020F0502020204030204" pitchFamily="34" charset="0"/>
                        </a:rPr>
                        <a:t>Yurt Dışı Fuar Katılımı Kapsamında Yer Kirası, </a:t>
                      </a:r>
                      <a:r>
                        <a:rPr lang="tr-TR" sz="1400" b="1" i="0" u="none" strike="noStrike" dirty="0" err="1">
                          <a:solidFill>
                            <a:schemeClr val="tx1"/>
                          </a:solidFill>
                          <a:effectLst/>
                          <a:latin typeface="Calibri" panose="020F0502020204030204" pitchFamily="34" charset="0"/>
                        </a:rPr>
                        <a:t>Stand</a:t>
                      </a:r>
                      <a:r>
                        <a:rPr lang="tr-TR" sz="1400" b="1" i="0" u="none" strike="noStrike" dirty="0">
                          <a:solidFill>
                            <a:schemeClr val="tx1"/>
                          </a:solidFill>
                          <a:effectLst/>
                          <a:latin typeface="Calibri" panose="020F0502020204030204" pitchFamily="34" charset="0"/>
                        </a:rPr>
                        <a:t>, Nakliye, Ulaşım  Giderleri</a:t>
                      </a:r>
                    </a:p>
                  </a:txBody>
                  <a:tcPr marL="60910" marR="6768" marT="67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rowSpan="3">
                  <a:txBody>
                    <a:bodyPr/>
                    <a:lstStyle/>
                    <a:p>
                      <a:pPr marL="0" lvl="0" algn="ctr" defTabSz="914400" rtl="0" eaLnBrk="1" fontAlgn="ctr" latinLnBrk="0" hangingPunct="1"/>
                      <a:r>
                        <a:rPr lang="tr-TR" sz="1400" b="1" i="0" u="none" strike="noStrike" kern="1200" dirty="0">
                          <a:solidFill>
                            <a:schemeClr val="tx1"/>
                          </a:solidFill>
                          <a:effectLst/>
                          <a:latin typeface="Calibri" panose="020F0502020204030204" pitchFamily="34" charset="0"/>
                          <a:ea typeface="+mn-ea"/>
                          <a:cs typeface="+mn-cs"/>
                        </a:rPr>
                        <a:t>Metrekare başına belirlenen tutarın, </a:t>
                      </a:r>
                    </a:p>
                    <a:p>
                      <a:pPr marL="0" lvl="0" algn="ctr" defTabSz="914400" rtl="0" eaLnBrk="1" fontAlgn="ctr" latinLnBrk="0" hangingPunct="1"/>
                      <a:r>
                        <a:rPr lang="tr-TR" sz="1400" b="1" i="0" u="none" strike="noStrike" kern="1200" dirty="0">
                          <a:solidFill>
                            <a:schemeClr val="tx1"/>
                          </a:solidFill>
                          <a:effectLst/>
                          <a:latin typeface="Calibri" panose="020F0502020204030204" pitchFamily="34" charset="0"/>
                          <a:ea typeface="+mn-ea"/>
                          <a:cs typeface="+mn-cs"/>
                        </a:rPr>
                        <a:t> </a:t>
                      </a:r>
                      <a:r>
                        <a:rPr lang="tr-TR" altLang="tr-TR" sz="1400" b="1" i="0" u="none" strike="noStrike" kern="1200" dirty="0">
                          <a:solidFill>
                            <a:schemeClr val="tx1"/>
                          </a:solidFill>
                          <a:effectLst/>
                          <a:latin typeface="Calibri" panose="020F0502020204030204" pitchFamily="34" charset="0"/>
                          <a:ea typeface="+mn-ea"/>
                          <a:cs typeface="+mn-cs"/>
                        </a:rPr>
                        <a:t>Hedef</a:t>
                      </a:r>
                      <a:r>
                        <a:rPr lang="tr-TR" altLang="tr-TR" sz="1400" b="1" i="0" u="none" strike="noStrike" kern="1200" baseline="0" dirty="0">
                          <a:solidFill>
                            <a:schemeClr val="tx1"/>
                          </a:solidFill>
                          <a:effectLst/>
                          <a:latin typeface="Calibri" panose="020F0502020204030204" pitchFamily="34" charset="0"/>
                          <a:ea typeface="+mn-ea"/>
                          <a:cs typeface="+mn-cs"/>
                        </a:rPr>
                        <a:t> Ülkeler için </a:t>
                      </a:r>
                      <a:r>
                        <a:rPr lang="tr-TR" altLang="tr-TR" sz="1400" b="1" i="0" u="none" strike="noStrike" kern="1200" dirty="0">
                          <a:solidFill>
                            <a:schemeClr val="tx1"/>
                          </a:solidFill>
                          <a:effectLst/>
                          <a:latin typeface="Calibri" panose="020F0502020204030204" pitchFamily="34" charset="0"/>
                          <a:ea typeface="+mn-ea"/>
                          <a:cs typeface="+mn-cs"/>
                        </a:rPr>
                        <a:t>% 70’i </a:t>
                      </a:r>
                    </a:p>
                    <a:p>
                      <a:pPr marL="0" lvl="0" algn="ctr" defTabSz="914400" rtl="0" eaLnBrk="1" fontAlgn="ctr" latinLnBrk="0" hangingPunct="1"/>
                      <a:r>
                        <a:rPr lang="tr-TR" altLang="tr-TR" sz="1400" b="1" i="0" u="none" strike="noStrike" kern="1200" dirty="0">
                          <a:solidFill>
                            <a:schemeClr val="tx1"/>
                          </a:solidFill>
                          <a:effectLst/>
                          <a:latin typeface="Calibri" panose="020F0502020204030204" pitchFamily="34" charset="0"/>
                          <a:ea typeface="+mn-ea"/>
                          <a:cs typeface="+mn-cs"/>
                        </a:rPr>
                        <a:t>Diğer Ülkeler için % 50’si </a:t>
                      </a:r>
                    </a:p>
                  </a:txBody>
                  <a:tcPr marL="60910" marR="6768" marT="67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endParaRPr lang="tr-TR" sz="1400" b="1" i="0" u="none" strike="noStrike" dirty="0">
                        <a:solidFill>
                          <a:schemeClr val="tx1"/>
                        </a:solidFill>
                        <a:effectLst/>
                        <a:latin typeface="Calibri" panose="020F0502020204030204" pitchFamily="34" charset="0"/>
                      </a:endParaRPr>
                    </a:p>
                    <a:p>
                      <a:pPr algn="ctr" rtl="0" fontAlgn="ctr"/>
                      <a:r>
                        <a:rPr lang="tr-TR" sz="1400" b="1" i="0" u="none" strike="noStrike" dirty="0">
                          <a:solidFill>
                            <a:schemeClr val="tx1"/>
                          </a:solidFill>
                          <a:effectLst/>
                          <a:latin typeface="Calibri" panose="020F0502020204030204" pitchFamily="34" charset="0"/>
                        </a:rPr>
                        <a:t>Genel Ticaret Fuarları (Milli Katılım) </a:t>
                      </a:r>
                    </a:p>
                    <a:p>
                      <a:pPr algn="ctr" rtl="0" fontAlgn="ctr"/>
                      <a:endParaRPr lang="tr-TR" sz="1400" b="1" i="0" u="none" strike="noStrike" dirty="0">
                        <a:solidFill>
                          <a:schemeClr val="tx1"/>
                        </a:solidFill>
                        <a:effectLst/>
                        <a:latin typeface="Calibri" panose="020F0502020204030204" pitchFamily="34" charset="0"/>
                      </a:endParaRPr>
                    </a:p>
                  </a:txBody>
                  <a:tcPr marL="6768" marR="6768" marT="67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tr-TR" sz="1400" b="1" i="0" u="none" strike="noStrike" dirty="0">
                          <a:solidFill>
                            <a:schemeClr val="tx1"/>
                          </a:solidFill>
                          <a:effectLst/>
                          <a:latin typeface="Calibri" panose="020F0502020204030204" pitchFamily="34" charset="0"/>
                        </a:rPr>
                        <a:t>71.000 TL</a:t>
                      </a:r>
                    </a:p>
                  </a:txBody>
                  <a:tcPr marL="6768" marR="6768" marT="67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rowSpan="3">
                  <a:txBody>
                    <a:bodyPr/>
                    <a:lstStyle/>
                    <a:p>
                      <a:pPr algn="ctr" rtl="0" fontAlgn="ctr"/>
                      <a:r>
                        <a:rPr lang="tr-TR" sz="1400" b="1" i="0" u="none" strike="noStrike" dirty="0">
                          <a:solidFill>
                            <a:schemeClr val="tx1"/>
                          </a:solidFill>
                          <a:effectLst/>
                          <a:latin typeface="Calibri" panose="020F0502020204030204" pitchFamily="34" charset="0"/>
                        </a:rPr>
                        <a:t>Şirketler, Üretici/İmalatçı Organizasyonları, İhracatçı Birlikleri</a:t>
                      </a:r>
                    </a:p>
                  </a:txBody>
                  <a:tcPr marL="6768" marR="6768" marT="67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603217">
                <a:tc vMerge="1">
                  <a:txBody>
                    <a:bodyPr/>
                    <a:lstStyle/>
                    <a:p>
                      <a:endParaRPr lang="tr-TR"/>
                    </a:p>
                  </a:txBody>
                  <a:tcPr/>
                </a:tc>
                <a:tc vMerge="1">
                  <a:txBody>
                    <a:bodyPr/>
                    <a:lstStyle/>
                    <a:p>
                      <a:endParaRPr lang="tr-TR"/>
                    </a:p>
                  </a:txBody>
                  <a:tcPr/>
                </a:tc>
                <a:tc>
                  <a:txBody>
                    <a:bodyPr/>
                    <a:lstStyle/>
                    <a:p>
                      <a:pPr algn="ctr" rtl="0" fontAlgn="ctr"/>
                      <a:endParaRPr lang="tr-TR" sz="1400" b="1" i="0" u="none" strike="noStrike" dirty="0">
                        <a:solidFill>
                          <a:schemeClr val="tx1"/>
                        </a:solidFill>
                        <a:effectLst/>
                        <a:latin typeface="Calibri" panose="020F0502020204030204" pitchFamily="34" charset="0"/>
                      </a:endParaRPr>
                    </a:p>
                    <a:p>
                      <a:pPr algn="ctr" rtl="0" fontAlgn="ctr"/>
                      <a:r>
                        <a:rPr lang="tr-TR" sz="1400" b="1" i="0" u="none" strike="noStrike" dirty="0" err="1">
                          <a:solidFill>
                            <a:schemeClr val="tx1"/>
                          </a:solidFill>
                          <a:effectLst/>
                          <a:latin typeface="Calibri" panose="020F0502020204030204" pitchFamily="34" charset="0"/>
                        </a:rPr>
                        <a:t>Sektörel</a:t>
                      </a:r>
                      <a:r>
                        <a:rPr lang="tr-TR" sz="1400" b="1" i="0" u="none" strike="noStrike" dirty="0">
                          <a:solidFill>
                            <a:schemeClr val="tx1"/>
                          </a:solidFill>
                          <a:effectLst/>
                          <a:latin typeface="Calibri" panose="020F0502020204030204" pitchFamily="34" charset="0"/>
                        </a:rPr>
                        <a:t> Fuarlar</a:t>
                      </a:r>
                    </a:p>
                    <a:p>
                      <a:pPr algn="ctr" rtl="0" fontAlgn="ctr"/>
                      <a:r>
                        <a:rPr lang="tr-TR" sz="1400" b="1" i="0" u="none" strike="noStrike" dirty="0">
                          <a:solidFill>
                            <a:schemeClr val="tx1"/>
                          </a:solidFill>
                          <a:effectLst/>
                          <a:latin typeface="Calibri" panose="020F0502020204030204" pitchFamily="34" charset="0"/>
                        </a:rPr>
                        <a:t> (Milli</a:t>
                      </a:r>
                      <a:r>
                        <a:rPr lang="tr-TR" sz="1400" b="1" i="0" u="none" strike="noStrike" baseline="0" dirty="0">
                          <a:solidFill>
                            <a:schemeClr val="tx1"/>
                          </a:solidFill>
                          <a:effectLst/>
                          <a:latin typeface="Calibri" panose="020F0502020204030204" pitchFamily="34" charset="0"/>
                        </a:rPr>
                        <a:t> / Bireysel Katılım)</a:t>
                      </a:r>
                    </a:p>
                    <a:p>
                      <a:pPr algn="ctr" rtl="0" fontAlgn="ctr"/>
                      <a:endParaRPr lang="tr-TR" sz="1400" b="1" i="0" u="none" strike="noStrike" dirty="0">
                        <a:solidFill>
                          <a:schemeClr val="tx1"/>
                        </a:solidFill>
                        <a:effectLst/>
                        <a:latin typeface="Calibri" panose="020F0502020204030204" pitchFamily="34" charset="0"/>
                      </a:endParaRPr>
                    </a:p>
                  </a:txBody>
                  <a:tcPr marL="6768" marR="6768" marT="67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tr-TR" sz="1400" b="1" i="0" u="none" strike="noStrike" dirty="0">
                          <a:solidFill>
                            <a:schemeClr val="tx1"/>
                          </a:solidFill>
                          <a:effectLst/>
                          <a:latin typeface="Calibri" panose="020F0502020204030204" pitchFamily="34" charset="0"/>
                        </a:rPr>
                        <a:t>107.000 TL</a:t>
                      </a:r>
                    </a:p>
                  </a:txBody>
                  <a:tcPr marL="6768" marR="6768" marT="67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vMerge="1">
                  <a:txBody>
                    <a:bodyPr/>
                    <a:lstStyle/>
                    <a:p>
                      <a:endParaRPr lang="tr-TR"/>
                    </a:p>
                  </a:txBody>
                  <a:tcPr/>
                </a:tc>
                <a:extLst>
                  <a:ext uri="{0D108BD9-81ED-4DB2-BD59-A6C34878D82A}">
                    <a16:rowId xmlns:a16="http://schemas.microsoft.com/office/drawing/2014/main" val="10002"/>
                  </a:ext>
                </a:extLst>
              </a:tr>
              <a:tr h="702366">
                <a:tc vMerge="1">
                  <a:txBody>
                    <a:bodyPr/>
                    <a:lstStyle/>
                    <a:p>
                      <a:endParaRPr lang="tr-TR"/>
                    </a:p>
                  </a:txBody>
                  <a:tcPr/>
                </a:tc>
                <a:tc vMerge="1">
                  <a:txBody>
                    <a:bodyPr/>
                    <a:lstStyle/>
                    <a:p>
                      <a:endParaRPr lang="tr-TR"/>
                    </a:p>
                  </a:txBody>
                  <a:tcPr/>
                </a:tc>
                <a:tc>
                  <a:txBody>
                    <a:bodyPr/>
                    <a:lstStyle/>
                    <a:p>
                      <a:pPr algn="ctr" rtl="0" fontAlgn="ctr"/>
                      <a:endParaRPr lang="tr-TR" sz="1400" b="1" i="0" u="none" strike="noStrike" dirty="0">
                        <a:solidFill>
                          <a:schemeClr val="tx1"/>
                        </a:solidFill>
                        <a:effectLst/>
                        <a:latin typeface="Calibri" panose="020F0502020204030204" pitchFamily="34" charset="0"/>
                      </a:endParaRPr>
                    </a:p>
                    <a:p>
                      <a:pPr algn="ctr" rtl="0" fontAlgn="ctr"/>
                      <a:r>
                        <a:rPr lang="tr-TR" sz="1400" b="1" i="0" u="none" strike="noStrike" dirty="0">
                          <a:solidFill>
                            <a:schemeClr val="tx1"/>
                          </a:solidFill>
                          <a:effectLst/>
                          <a:latin typeface="Calibri" panose="020F0502020204030204" pitchFamily="34" charset="0"/>
                        </a:rPr>
                        <a:t>Prestijli Fuarlar</a:t>
                      </a:r>
                    </a:p>
                    <a:p>
                      <a:pPr algn="ctr" rtl="0" fontAlgn="ctr"/>
                      <a:r>
                        <a:rPr lang="tr-TR" sz="1400" b="1" i="0" u="none" strike="noStrike" dirty="0">
                          <a:solidFill>
                            <a:schemeClr val="tx1"/>
                          </a:solidFill>
                          <a:effectLst/>
                          <a:latin typeface="Calibri" panose="020F0502020204030204" pitchFamily="34" charset="0"/>
                        </a:rPr>
                        <a:t> (Milli / Bireysel Katılım)</a:t>
                      </a:r>
                    </a:p>
                    <a:p>
                      <a:pPr algn="ctr" rtl="0" fontAlgn="ctr"/>
                      <a:endParaRPr lang="tr-TR" sz="1400" b="1" i="0" u="none" strike="noStrike" dirty="0">
                        <a:solidFill>
                          <a:schemeClr val="tx1"/>
                        </a:solidFill>
                        <a:effectLst/>
                        <a:latin typeface="Calibri" panose="020F0502020204030204" pitchFamily="34" charset="0"/>
                      </a:endParaRPr>
                    </a:p>
                  </a:txBody>
                  <a:tcPr marL="6768" marR="6768" marT="67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tr-TR" sz="1400" b="1" i="0" u="none" strike="noStrike" dirty="0">
                          <a:solidFill>
                            <a:schemeClr val="tx1"/>
                          </a:solidFill>
                          <a:effectLst/>
                          <a:latin typeface="Calibri" panose="020F0502020204030204" pitchFamily="34" charset="0"/>
                        </a:rPr>
                        <a:t>360.000 TL</a:t>
                      </a:r>
                    </a:p>
                  </a:txBody>
                  <a:tcPr marL="6768" marR="6768" marT="67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vMerge="1">
                  <a:txBody>
                    <a:bodyPr/>
                    <a:lstStyle/>
                    <a:p>
                      <a:endParaRPr lang="tr-TR"/>
                    </a:p>
                  </a:txBody>
                  <a:tcPr/>
                </a:tc>
                <a:extLst>
                  <a:ext uri="{0D108BD9-81ED-4DB2-BD59-A6C34878D82A}">
                    <a16:rowId xmlns:a16="http://schemas.microsoft.com/office/drawing/2014/main" val="10003"/>
                  </a:ext>
                </a:extLst>
              </a:tr>
              <a:tr h="552263">
                <a:tc rowSpan="2">
                  <a:txBody>
                    <a:bodyPr/>
                    <a:lstStyle/>
                    <a:p>
                      <a:pPr marL="0" algn="ctr" defTabSz="914400" rtl="0" eaLnBrk="1" fontAlgn="ctr" latinLnBrk="0" hangingPunct="1"/>
                      <a:r>
                        <a:rPr lang="tr-TR" sz="1400" b="1" i="0" u="none" strike="noStrike" dirty="0">
                          <a:solidFill>
                            <a:schemeClr val="tx1"/>
                          </a:solidFill>
                          <a:effectLst/>
                          <a:latin typeface="Calibri" panose="020F0502020204030204" pitchFamily="34" charset="0"/>
                        </a:rPr>
                        <a:t>Türk </a:t>
                      </a:r>
                      <a:r>
                        <a:rPr lang="tr-TR" sz="1400" b="1" i="0" u="none" strike="noStrike" kern="1200" dirty="0">
                          <a:solidFill>
                            <a:schemeClr val="tx1"/>
                          </a:solidFill>
                          <a:effectLst/>
                          <a:latin typeface="Calibri" panose="020F0502020204030204" pitchFamily="34" charset="0"/>
                          <a:ea typeface="+mn-ea"/>
                          <a:cs typeface="+mn-cs"/>
                        </a:rPr>
                        <a:t>ihraç ürünlerinin, sektör/sektörlerin ve/veya katılımcıların ve/veya yurt dışı fuar organizasyonunun tanıtımı amacıyla yapılan faaliyetler</a:t>
                      </a:r>
                    </a:p>
                  </a:txBody>
                  <a:tcPr marL="60910" marR="6768" marT="67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1"/>
                    </a:solidFill>
                  </a:tcPr>
                </a:tc>
                <a:tc rowSpan="2">
                  <a:txBody>
                    <a:bodyPr/>
                    <a:lstStyle/>
                    <a:p>
                      <a:pPr algn="ctr" rtl="0" fontAlgn="ctr"/>
                      <a:r>
                        <a:rPr lang="tr-TR" sz="1400" b="1" i="0" u="none" strike="noStrike" dirty="0">
                          <a:solidFill>
                            <a:schemeClr val="tx1"/>
                          </a:solidFill>
                          <a:effectLst/>
                          <a:latin typeface="Calibri" panose="020F0502020204030204" pitchFamily="34" charset="0"/>
                        </a:rPr>
                        <a:t>75%</a:t>
                      </a:r>
                    </a:p>
                  </a:txBody>
                  <a:tcPr marL="60910" marR="6768" marT="67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tr-TR" sz="1400" b="1" i="0" u="none" strike="noStrike" dirty="0">
                          <a:solidFill>
                            <a:schemeClr val="tx1"/>
                          </a:solidFill>
                          <a:effectLst/>
                          <a:latin typeface="Calibri" panose="020F0502020204030204" pitchFamily="34" charset="0"/>
                        </a:rPr>
                        <a:t>Genel Ticaret Fuarı </a:t>
                      </a:r>
                    </a:p>
                  </a:txBody>
                  <a:tcPr marL="6768" marR="6768" marT="67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tr-TR" sz="1400" b="1" i="0" u="none" strike="noStrike" dirty="0">
                          <a:solidFill>
                            <a:schemeClr val="tx1"/>
                          </a:solidFill>
                          <a:effectLst/>
                          <a:latin typeface="Calibri" panose="020F0502020204030204" pitchFamily="34" charset="0"/>
                        </a:rPr>
                        <a:t>460.000 TL</a:t>
                      </a:r>
                    </a:p>
                  </a:txBody>
                  <a:tcPr marL="6768" marR="6768" marT="67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rowSpan="2">
                  <a:txBody>
                    <a:bodyPr/>
                    <a:lstStyle/>
                    <a:p>
                      <a:pPr algn="ctr" rtl="0" fontAlgn="ctr"/>
                      <a:r>
                        <a:rPr lang="tr-TR" sz="1400" b="1" i="0" u="none" strike="noStrike" dirty="0">
                          <a:solidFill>
                            <a:schemeClr val="tx1"/>
                          </a:solidFill>
                          <a:effectLst/>
                          <a:latin typeface="Calibri" panose="020F0502020204030204" pitchFamily="34" charset="0"/>
                        </a:rPr>
                        <a:t>Yetkilendirilmiş Yurt Dışı Fuar Organizatörleri</a:t>
                      </a:r>
                    </a:p>
                  </a:txBody>
                  <a:tcPr marL="6768" marR="6768" marT="67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r h="1022201">
                <a:tc vMerge="1">
                  <a:txBody>
                    <a:bodyPr/>
                    <a:lstStyle/>
                    <a:p>
                      <a:endParaRPr lang="tr-TR"/>
                    </a:p>
                  </a:txBody>
                  <a:tcPr/>
                </a:tc>
                <a:tc vMerge="1">
                  <a:txBody>
                    <a:bodyPr/>
                    <a:lstStyle/>
                    <a:p>
                      <a:endParaRPr lang="tr-TR"/>
                    </a:p>
                  </a:txBody>
                  <a:tcPr/>
                </a:tc>
                <a:tc>
                  <a:txBody>
                    <a:bodyPr/>
                    <a:lstStyle/>
                    <a:p>
                      <a:pPr algn="ctr" rtl="0" fontAlgn="ctr"/>
                      <a:r>
                        <a:rPr lang="tr-TR" sz="1400" b="1" i="0" u="none" strike="noStrike" dirty="0" err="1">
                          <a:solidFill>
                            <a:schemeClr val="tx1"/>
                          </a:solidFill>
                          <a:effectLst/>
                          <a:latin typeface="Calibri" panose="020F0502020204030204" pitchFamily="34" charset="0"/>
                        </a:rPr>
                        <a:t>Sektörel</a:t>
                      </a:r>
                      <a:r>
                        <a:rPr lang="tr-TR" sz="1400" b="1" i="0" u="none" strike="noStrike" dirty="0">
                          <a:solidFill>
                            <a:schemeClr val="tx1"/>
                          </a:solidFill>
                          <a:effectLst/>
                          <a:latin typeface="Calibri" panose="020F0502020204030204" pitchFamily="34" charset="0"/>
                        </a:rPr>
                        <a:t> Fuarlar</a:t>
                      </a:r>
                    </a:p>
                  </a:txBody>
                  <a:tcPr marL="6768" marR="6768" marT="67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tr-TR" sz="1400" b="1" i="0" u="none" strike="noStrike" dirty="0">
                          <a:solidFill>
                            <a:schemeClr val="tx1"/>
                          </a:solidFill>
                          <a:effectLst/>
                          <a:latin typeface="Calibri" panose="020F0502020204030204" pitchFamily="34" charset="0"/>
                        </a:rPr>
                        <a:t>721.000 TL + (460.000 TL İlave Tanıtım Desteği)</a:t>
                      </a:r>
                      <a:br>
                        <a:rPr lang="tr-TR" sz="1400" b="1" i="0" u="none" strike="noStrike" dirty="0">
                          <a:solidFill>
                            <a:schemeClr val="tx1"/>
                          </a:solidFill>
                          <a:effectLst/>
                          <a:latin typeface="Calibri" panose="020F0502020204030204" pitchFamily="34" charset="0"/>
                        </a:rPr>
                      </a:br>
                      <a:endParaRPr lang="tr-TR" sz="1400" b="1" i="0" u="none" strike="noStrike" dirty="0">
                        <a:solidFill>
                          <a:schemeClr val="tx1"/>
                        </a:solidFill>
                        <a:effectLst/>
                        <a:latin typeface="Calibri" panose="020F0502020204030204" pitchFamily="34" charset="0"/>
                      </a:endParaRPr>
                    </a:p>
                  </a:txBody>
                  <a:tcPr marL="6768" marR="6768" marT="67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vMerge="1">
                  <a:txBody>
                    <a:bodyPr/>
                    <a:lstStyle/>
                    <a:p>
                      <a:endParaRPr lang="tr-TR"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596885335"/>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n İki Kenarlı 7"/>
          <p:cNvSpPr/>
          <p:nvPr/>
        </p:nvSpPr>
        <p:spPr>
          <a:xfrm>
            <a:off x="7978775" y="382588"/>
            <a:ext cx="593725" cy="461962"/>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4400" dirty="0"/>
              <a:t>1</a:t>
            </a:r>
          </a:p>
        </p:txBody>
      </p:sp>
      <p:sp>
        <p:nvSpPr>
          <p:cNvPr id="9" name="Yuvarlatılmış Dikdörtgen 8"/>
          <p:cNvSpPr/>
          <p:nvPr/>
        </p:nvSpPr>
        <p:spPr>
          <a:xfrm>
            <a:off x="577850" y="1949450"/>
            <a:ext cx="7994650" cy="34401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5400" dirty="0"/>
              <a:t>UR-GE DESTEĞİ</a:t>
            </a:r>
          </a:p>
        </p:txBody>
      </p:sp>
      <p:sp>
        <p:nvSpPr>
          <p:cNvPr id="4" name="Slayt Numarası Yer Tutucusu 3"/>
          <p:cNvSpPr txBox="1">
            <a:spLocks/>
          </p:cNvSpPr>
          <p:nvPr/>
        </p:nvSpPr>
        <p:spPr>
          <a:xfrm>
            <a:off x="8429625" y="6553200"/>
            <a:ext cx="571500" cy="252413"/>
          </a:xfrm>
          <a:prstGeom prst="rect">
            <a:avLst/>
          </a:prstGeom>
        </p:spPr>
        <p:txBody>
          <a:bodyPr/>
          <a:lstStyle>
            <a:defPPr>
              <a:defRPr lang="tr-TR"/>
            </a:defPPr>
            <a:lvl1pPr algn="ctr" rtl="0" eaLnBrk="0" fontAlgn="base" hangingPunct="0">
              <a:spcBef>
                <a:spcPct val="0"/>
              </a:spcBef>
              <a:spcAft>
                <a:spcPct val="0"/>
              </a:spcAft>
              <a:defRPr sz="1200" kern="1200">
                <a:solidFill>
                  <a:prstClr val="white">
                    <a:lumMod val="85000"/>
                  </a:prstClr>
                </a:solidFill>
                <a:effectLst>
                  <a:outerShdw blurRad="38100" dist="38100" dir="2700000" algn="tl">
                    <a:srgbClr val="000000">
                      <a:alpha val="43137"/>
                    </a:srgbClr>
                  </a:outerShdw>
                </a:effectLst>
                <a:latin typeface="Calibri"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fld id="{3C5A7D2A-A6CC-491E-9572-17D0D067E594}" type="slidenum">
              <a:rPr lang="en-US" altLang="tr-TR" smtClean="0"/>
              <a:pPr defTabSz="914400">
                <a:defRPr/>
              </a:pPr>
              <a:t>4</a:t>
            </a:fld>
            <a:endParaRPr lang="en-US" altLang="tr-TR" dirty="0"/>
          </a:p>
        </p:txBody>
      </p:sp>
      <p:sp>
        <p:nvSpPr>
          <p:cNvPr id="7"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a:t>Ticaret Bakanlığı-İhracat Genel Müdürlüğü</a:t>
            </a:r>
          </a:p>
        </p:txBody>
      </p:sp>
      <p:pic>
        <p:nvPicPr>
          <p:cNvPr id="6"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Tree>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88664" y="1802196"/>
            <a:ext cx="2326770" cy="716828"/>
          </a:xfrm>
        </p:spPr>
        <p:txBody>
          <a:bodyPr/>
          <a:lstStyle/>
          <a:p>
            <a:r>
              <a:rPr lang="tr-TR" sz="2200" b="1" dirty="0"/>
              <a:t>HEDEF ÜLKELER</a:t>
            </a:r>
          </a:p>
        </p:txBody>
      </p:sp>
      <p:sp>
        <p:nvSpPr>
          <p:cNvPr id="4" name="Slayt Numarası Yer Tutucusu 3"/>
          <p:cNvSpPr>
            <a:spLocks noGrp="1"/>
          </p:cNvSpPr>
          <p:nvPr>
            <p:ph type="sldNum" sz="quarter" idx="4294967295"/>
          </p:nvPr>
        </p:nvSpPr>
        <p:spPr>
          <a:xfrm>
            <a:off x="8572500" y="6524625"/>
            <a:ext cx="571500" cy="252413"/>
          </a:xfrm>
          <a:prstGeom prst="rect">
            <a:avLst/>
          </a:prstGeom>
        </p:spPr>
        <p:txBody>
          <a:bodyPr/>
          <a:lstStyle/>
          <a:p>
            <a:pPr>
              <a:defRPr/>
            </a:pPr>
            <a:fld id="{AD1C5CF6-98F3-437A-B6F2-E85F9FF3CE2A}" type="slidenum">
              <a:rPr lang="en-US" altLang="tr-TR" smtClean="0"/>
              <a:pPr>
                <a:defRPr/>
              </a:pPr>
              <a:t>40</a:t>
            </a:fld>
            <a:endParaRPr lang="en-US" altLang="tr-TR"/>
          </a:p>
        </p:txBody>
      </p:sp>
      <p:sp>
        <p:nvSpPr>
          <p:cNvPr id="5" name="Dikdörtgen 4"/>
          <p:cNvSpPr/>
          <p:nvPr/>
        </p:nvSpPr>
        <p:spPr>
          <a:xfrm>
            <a:off x="2122215" y="216595"/>
            <a:ext cx="6439497" cy="646331"/>
          </a:xfrm>
          <a:prstGeom prst="rect">
            <a:avLst/>
          </a:prstGeom>
        </p:spPr>
        <p:txBody>
          <a:bodyPr wrap="square">
            <a:spAutoFit/>
          </a:bodyPr>
          <a:lstStyle/>
          <a:p>
            <a:r>
              <a:rPr lang="tr-TR" sz="3600" b="1" dirty="0">
                <a:solidFill>
                  <a:prstClr val="white"/>
                </a:solidFill>
                <a:effectLst>
                  <a:outerShdw blurRad="50800" dist="38100" dir="18900000" algn="bl" rotWithShape="0">
                    <a:srgbClr val="4D968B">
                      <a:alpha val="40000"/>
                    </a:srgbClr>
                  </a:outerShdw>
                </a:effectLst>
                <a:latin typeface="Calibri"/>
              </a:rPr>
              <a:t>YURT DIŞI FUAR DESTEĞİ</a:t>
            </a:r>
            <a:endParaRPr lang="tr-TR" sz="3600" dirty="0">
              <a:solidFill>
                <a:prstClr val="black"/>
              </a:solidFill>
            </a:endParaRPr>
          </a:p>
        </p:txBody>
      </p:sp>
      <p:sp>
        <p:nvSpPr>
          <p:cNvPr id="6" name="Rectangle 4"/>
          <p:cNvSpPr>
            <a:spLocks noChangeArrowheads="1"/>
          </p:cNvSpPr>
          <p:nvPr/>
        </p:nvSpPr>
        <p:spPr bwMode="auto">
          <a:xfrm>
            <a:off x="537646" y="892116"/>
            <a:ext cx="8758754" cy="8371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1"/>
              </a:buClr>
              <a:buFont typeface="Wingdings" panose="05000000000000000000" pitchFamily="2" charset="2"/>
              <a:buChar char="§"/>
              <a:defRPr kumimoji="1" sz="2800">
                <a:solidFill>
                  <a:schemeClr val="tx1"/>
                </a:solidFill>
                <a:latin typeface="Arial" panose="020B0604020202020204" pitchFamily="34" charset="0"/>
              </a:defRPr>
            </a:lvl1pPr>
            <a:lvl2pPr marL="742950" indent="-285750">
              <a:spcBef>
                <a:spcPct val="20000"/>
              </a:spcBef>
              <a:buClr>
                <a:schemeClr val="accent1"/>
              </a:buClr>
              <a:buFont typeface="Arial" panose="020B0604020202020204" pitchFamily="34" charset="0"/>
              <a:buChar char="–"/>
              <a:defRPr kumimoji="1" sz="24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
              <a:defRPr kumimoji="1" sz="2000">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kumimoji="1">
                <a:solidFill>
                  <a:schemeClr val="tx1"/>
                </a:solidFill>
                <a:latin typeface="Arial" panose="020B0604020202020204" pitchFamily="34" charset="0"/>
              </a:defRPr>
            </a:lvl4pPr>
            <a:lvl5pPr marL="2057400" indent="-228600">
              <a:spcBef>
                <a:spcPct val="20000"/>
              </a:spcBef>
              <a:buClr>
                <a:schemeClr val="accent1"/>
              </a:buClr>
              <a:buFont typeface="Arial" panose="020B0604020202020204" pitchFamily="34" charset="0"/>
              <a:buChar char="»"/>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kumimoji="1">
                <a:solidFill>
                  <a:schemeClr val="tx1"/>
                </a:solidFill>
                <a:latin typeface="Arial" panose="020B0604020202020204" pitchFamily="34" charset="0"/>
              </a:defRPr>
            </a:lvl9pPr>
          </a:lstStyle>
          <a:p>
            <a:pPr>
              <a:spcBef>
                <a:spcPct val="0"/>
              </a:spcBef>
              <a:buClrTx/>
              <a:buFontTx/>
              <a:buNone/>
            </a:pPr>
            <a:r>
              <a:rPr kumimoji="0" lang="tr-TR" altLang="tr-TR" sz="2200" b="1" dirty="0">
                <a:solidFill>
                  <a:srgbClr val="0070C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2020-2021 YILLARI İÇİN HEDEF VE ÖNCELİKLİ ÜLKELER</a:t>
            </a:r>
            <a:endParaRPr kumimoji="0" lang="en-US" altLang="tr-TR" sz="2200" b="1" dirty="0">
              <a:solidFill>
                <a:srgbClr val="0070C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endParaRPr>
          </a:p>
          <a:p>
            <a:pPr algn="ctr" eaLnBrk="1" hangingPunct="1">
              <a:buClrTx/>
              <a:buFontTx/>
              <a:buNone/>
            </a:pPr>
            <a:endParaRPr kumimoji="0" lang="fr-FR" altLang="tr-TR" sz="2200" b="1" dirty="0">
              <a:solidFill>
                <a:srgbClr val="0070C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endParaRPr>
          </a:p>
        </p:txBody>
      </p:sp>
      <p:sp>
        <p:nvSpPr>
          <p:cNvPr id="7" name="Rectangle 5"/>
          <p:cNvSpPr>
            <a:spLocks noChangeArrowheads="1"/>
          </p:cNvSpPr>
          <p:nvPr/>
        </p:nvSpPr>
        <p:spPr bwMode="auto">
          <a:xfrm>
            <a:off x="460621" y="2478696"/>
            <a:ext cx="1712619" cy="35086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1"/>
              </a:buClr>
              <a:buFont typeface="Wingdings" panose="05000000000000000000" pitchFamily="2" charset="2"/>
              <a:buChar char="§"/>
              <a:defRPr kumimoji="1" sz="2800">
                <a:solidFill>
                  <a:schemeClr val="tx1"/>
                </a:solidFill>
                <a:latin typeface="Arial" panose="020B0604020202020204" pitchFamily="34" charset="0"/>
              </a:defRPr>
            </a:lvl1pPr>
            <a:lvl2pPr marL="742950" indent="-285750">
              <a:spcBef>
                <a:spcPct val="20000"/>
              </a:spcBef>
              <a:buClr>
                <a:schemeClr val="accent1"/>
              </a:buClr>
              <a:buFont typeface="Arial" panose="020B0604020202020204" pitchFamily="34" charset="0"/>
              <a:buChar char="–"/>
              <a:defRPr kumimoji="1" sz="24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
              <a:defRPr kumimoji="1" sz="2000">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kumimoji="1">
                <a:solidFill>
                  <a:schemeClr val="tx1"/>
                </a:solidFill>
                <a:latin typeface="Arial" panose="020B0604020202020204" pitchFamily="34" charset="0"/>
              </a:defRPr>
            </a:lvl4pPr>
            <a:lvl5pPr marL="2057400" indent="-228600">
              <a:spcBef>
                <a:spcPct val="20000"/>
              </a:spcBef>
              <a:buClr>
                <a:schemeClr val="accent1"/>
              </a:buClr>
              <a:buFont typeface="Arial" panose="020B0604020202020204" pitchFamily="34" charset="0"/>
              <a:buChar char="»"/>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kumimoji="1">
                <a:solidFill>
                  <a:schemeClr val="tx1"/>
                </a:solidFill>
                <a:latin typeface="Arial" panose="020B0604020202020204" pitchFamily="34" charset="0"/>
              </a:defRPr>
            </a:lvl9pPr>
          </a:lstStyle>
          <a:p>
            <a:r>
              <a:rPr lang="tr-TR" sz="1800" dirty="0"/>
              <a:t>ABD</a:t>
            </a:r>
          </a:p>
          <a:p>
            <a:r>
              <a:rPr lang="tr-TR" sz="1800" dirty="0"/>
              <a:t>Brezilya</a:t>
            </a:r>
          </a:p>
          <a:p>
            <a:r>
              <a:rPr lang="tr-TR" sz="1800" dirty="0"/>
              <a:t>Çin</a:t>
            </a:r>
          </a:p>
          <a:p>
            <a:r>
              <a:rPr lang="tr-TR" sz="1800" dirty="0"/>
              <a:t>Etiyopya</a:t>
            </a:r>
          </a:p>
          <a:p>
            <a:r>
              <a:rPr lang="tr-TR" sz="1800" dirty="0"/>
              <a:t>Fas</a:t>
            </a:r>
          </a:p>
          <a:p>
            <a:r>
              <a:rPr lang="tr-TR" sz="1800" dirty="0"/>
              <a:t>Güney Kore</a:t>
            </a:r>
          </a:p>
          <a:p>
            <a:r>
              <a:rPr lang="tr-TR" sz="1800" dirty="0"/>
              <a:t>Güney Afrika</a:t>
            </a:r>
          </a:p>
          <a:p>
            <a:r>
              <a:rPr lang="tr-TR" sz="1800" dirty="0"/>
              <a:t>Hindistan</a:t>
            </a:r>
          </a:p>
          <a:p>
            <a:endParaRPr lang="tr-TR" sz="1600" dirty="0">
              <a:solidFill>
                <a:srgbClr val="FF0000"/>
              </a:solidFill>
            </a:endParaRPr>
          </a:p>
          <a:p>
            <a:pPr eaLnBrk="1" hangingPunct="1">
              <a:buClrTx/>
              <a:buFontTx/>
              <a:buNone/>
            </a:pPr>
            <a:endParaRPr kumimoji="0" lang="tr-TR" altLang="tr-TR" dirty="0">
              <a:latin typeface="Arial Unicode MS" panose="020B0604020202020204" pitchFamily="34" charset="-128"/>
            </a:endParaRPr>
          </a:p>
        </p:txBody>
      </p:sp>
      <p:sp>
        <p:nvSpPr>
          <p:cNvPr id="9"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a:t>Ticaret Bakanlığı-İhracat Genel Müdürlüğü</a:t>
            </a:r>
          </a:p>
        </p:txBody>
      </p:sp>
      <p:pic>
        <p:nvPicPr>
          <p:cNvPr id="10"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
        <p:nvSpPr>
          <p:cNvPr id="11" name="Rectangle 5"/>
          <p:cNvSpPr>
            <a:spLocks noChangeArrowheads="1"/>
          </p:cNvSpPr>
          <p:nvPr/>
        </p:nvSpPr>
        <p:spPr bwMode="auto">
          <a:xfrm>
            <a:off x="4592815" y="1977792"/>
            <a:ext cx="1697816" cy="39703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1"/>
              </a:buClr>
              <a:buFont typeface="Wingdings" panose="05000000000000000000" pitchFamily="2" charset="2"/>
              <a:buChar char="§"/>
              <a:defRPr kumimoji="1" sz="2800">
                <a:solidFill>
                  <a:schemeClr val="tx1"/>
                </a:solidFill>
                <a:latin typeface="Arial" panose="020B0604020202020204" pitchFamily="34" charset="0"/>
              </a:defRPr>
            </a:lvl1pPr>
            <a:lvl2pPr marL="742950" indent="-285750">
              <a:spcBef>
                <a:spcPct val="20000"/>
              </a:spcBef>
              <a:buClr>
                <a:schemeClr val="accent1"/>
              </a:buClr>
              <a:buFont typeface="Arial" panose="020B0604020202020204" pitchFamily="34" charset="0"/>
              <a:buChar char="–"/>
              <a:defRPr kumimoji="1" sz="24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
              <a:defRPr kumimoji="1" sz="2000">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kumimoji="1">
                <a:solidFill>
                  <a:schemeClr val="tx1"/>
                </a:solidFill>
                <a:latin typeface="Arial" panose="020B0604020202020204" pitchFamily="34" charset="0"/>
              </a:defRPr>
            </a:lvl4pPr>
            <a:lvl5pPr marL="2057400" indent="-228600">
              <a:spcBef>
                <a:spcPct val="20000"/>
              </a:spcBef>
              <a:buClr>
                <a:schemeClr val="accent1"/>
              </a:buClr>
              <a:buFont typeface="Arial" panose="020B0604020202020204" pitchFamily="34" charset="0"/>
              <a:buChar char="»"/>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kumimoji="1">
                <a:solidFill>
                  <a:schemeClr val="tx1"/>
                </a:solidFill>
                <a:latin typeface="Arial" panose="020B0604020202020204" pitchFamily="34" charset="0"/>
              </a:defRPr>
            </a:lvl9pPr>
          </a:lstStyle>
          <a:p>
            <a:pPr marL="285750" indent="-285750"/>
            <a:r>
              <a:rPr lang="tr-TR" sz="1800" dirty="0"/>
              <a:t>Bulgaristan</a:t>
            </a:r>
          </a:p>
          <a:p>
            <a:pPr marL="285750" indent="-285750"/>
            <a:r>
              <a:rPr lang="tr-TR" sz="1800" dirty="0" err="1"/>
              <a:t>Çekya</a:t>
            </a:r>
            <a:r>
              <a:rPr lang="tr-TR" sz="1800" dirty="0"/>
              <a:t> </a:t>
            </a:r>
          </a:p>
          <a:p>
            <a:pPr marL="285750" indent="-285750"/>
            <a:r>
              <a:rPr lang="tr-TR" sz="1800" dirty="0"/>
              <a:t>Demokratik Kongo</a:t>
            </a:r>
          </a:p>
          <a:p>
            <a:pPr marL="285750" indent="-285750"/>
            <a:r>
              <a:rPr lang="tr-TR" sz="1800" dirty="0"/>
              <a:t>Endonezya </a:t>
            </a:r>
          </a:p>
          <a:p>
            <a:pPr marL="285750" indent="-285750"/>
            <a:r>
              <a:rPr lang="tr-TR" sz="1800" dirty="0"/>
              <a:t>Fildişi Sahili </a:t>
            </a:r>
          </a:p>
          <a:p>
            <a:pPr marL="285750" indent="-285750"/>
            <a:r>
              <a:rPr lang="tr-TR" sz="1800" dirty="0"/>
              <a:t>Filipinler </a:t>
            </a:r>
          </a:p>
          <a:p>
            <a:pPr marL="285750" indent="-285750"/>
            <a:r>
              <a:rPr lang="tr-TR" sz="1800" dirty="0"/>
              <a:t>Fransa </a:t>
            </a:r>
          </a:p>
          <a:p>
            <a:pPr marL="285750" indent="-285750"/>
            <a:r>
              <a:rPr lang="tr-TR" sz="1800" dirty="0"/>
              <a:t>Gana</a:t>
            </a:r>
          </a:p>
          <a:p>
            <a:pPr marL="285750" indent="-285750"/>
            <a:r>
              <a:rPr lang="tr-TR" sz="1800" dirty="0"/>
              <a:t>Gürcistan</a:t>
            </a:r>
          </a:p>
          <a:p>
            <a:pPr marL="285750" indent="-285750"/>
            <a:r>
              <a:rPr lang="tr-TR" sz="1800" dirty="0"/>
              <a:t>İran</a:t>
            </a:r>
          </a:p>
          <a:p>
            <a:pPr marL="285750" indent="-285750"/>
            <a:r>
              <a:rPr lang="tr-TR" sz="1800" dirty="0"/>
              <a:t>İtalya</a:t>
            </a:r>
          </a:p>
        </p:txBody>
      </p:sp>
      <p:sp>
        <p:nvSpPr>
          <p:cNvPr id="12" name="Rectangle 5"/>
          <p:cNvSpPr>
            <a:spLocks noChangeArrowheads="1"/>
          </p:cNvSpPr>
          <p:nvPr/>
        </p:nvSpPr>
        <p:spPr bwMode="auto">
          <a:xfrm flipH="1">
            <a:off x="6760800" y="1977792"/>
            <a:ext cx="2383200" cy="48751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1"/>
              </a:buClr>
              <a:buFont typeface="Wingdings" panose="05000000000000000000" pitchFamily="2" charset="2"/>
              <a:buChar char="§"/>
              <a:defRPr kumimoji="1" sz="2800">
                <a:solidFill>
                  <a:schemeClr val="tx1"/>
                </a:solidFill>
                <a:latin typeface="Arial" panose="020B0604020202020204" pitchFamily="34" charset="0"/>
              </a:defRPr>
            </a:lvl1pPr>
            <a:lvl2pPr marL="742950" indent="-285750">
              <a:spcBef>
                <a:spcPct val="20000"/>
              </a:spcBef>
              <a:buClr>
                <a:schemeClr val="accent1"/>
              </a:buClr>
              <a:buFont typeface="Arial" panose="020B0604020202020204" pitchFamily="34" charset="0"/>
              <a:buChar char="–"/>
              <a:defRPr kumimoji="1" sz="24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
              <a:defRPr kumimoji="1" sz="2000">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kumimoji="1">
                <a:solidFill>
                  <a:schemeClr val="tx1"/>
                </a:solidFill>
                <a:latin typeface="Arial" panose="020B0604020202020204" pitchFamily="34" charset="0"/>
              </a:defRPr>
            </a:lvl4pPr>
            <a:lvl5pPr marL="2057400" indent="-228600">
              <a:spcBef>
                <a:spcPct val="20000"/>
              </a:spcBef>
              <a:buClr>
                <a:schemeClr val="accent1"/>
              </a:buClr>
              <a:buFont typeface="Arial" panose="020B0604020202020204" pitchFamily="34" charset="0"/>
              <a:buChar char="»"/>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kumimoji="1">
                <a:solidFill>
                  <a:schemeClr val="tx1"/>
                </a:solidFill>
                <a:latin typeface="Arial" panose="020B0604020202020204" pitchFamily="34" charset="0"/>
              </a:defRPr>
            </a:lvl9pPr>
          </a:lstStyle>
          <a:p>
            <a:pPr marL="285750" indent="-285750"/>
            <a:r>
              <a:rPr lang="tr-TR" sz="1800" dirty="0"/>
              <a:t>Kanada </a:t>
            </a:r>
          </a:p>
          <a:p>
            <a:pPr marL="285750" indent="-285750"/>
            <a:r>
              <a:rPr lang="tr-TR" sz="1800" dirty="0"/>
              <a:t>Katar</a:t>
            </a:r>
          </a:p>
          <a:p>
            <a:pPr marL="285750" indent="-285750"/>
            <a:r>
              <a:rPr lang="tr-TR" sz="1800" dirty="0"/>
              <a:t>Kazakistan </a:t>
            </a:r>
          </a:p>
          <a:p>
            <a:pPr marL="285750" indent="-285750"/>
            <a:r>
              <a:rPr lang="tr-TR" sz="1800" dirty="0"/>
              <a:t>Mısır </a:t>
            </a:r>
          </a:p>
          <a:p>
            <a:pPr marL="285750" indent="-285750"/>
            <a:r>
              <a:rPr lang="tr-TR" sz="1800" dirty="0"/>
              <a:t>Nijerya </a:t>
            </a:r>
          </a:p>
          <a:p>
            <a:pPr marL="285750" indent="-285750"/>
            <a:r>
              <a:rPr lang="tr-TR" sz="1800" dirty="0"/>
              <a:t>Pakistan</a:t>
            </a:r>
          </a:p>
          <a:p>
            <a:pPr marL="285750" indent="-285750"/>
            <a:r>
              <a:rPr lang="tr-TR" sz="1800" dirty="0"/>
              <a:t>Polonya </a:t>
            </a:r>
          </a:p>
          <a:p>
            <a:pPr marL="285750" indent="-285750"/>
            <a:r>
              <a:rPr lang="tr-TR" sz="1800" dirty="0"/>
              <a:t>Romanya</a:t>
            </a:r>
          </a:p>
          <a:p>
            <a:pPr marL="285750" indent="-285750"/>
            <a:r>
              <a:rPr lang="tr-TR" sz="1800" dirty="0"/>
              <a:t>Senegal </a:t>
            </a:r>
          </a:p>
          <a:p>
            <a:pPr marL="285750" indent="-285750"/>
            <a:r>
              <a:rPr lang="tr-TR" sz="1800" dirty="0"/>
              <a:t>Sırbistan </a:t>
            </a:r>
          </a:p>
          <a:p>
            <a:pPr marL="285750" indent="-285750"/>
            <a:r>
              <a:rPr lang="tr-TR" sz="1800" dirty="0"/>
              <a:t>Tanzanya </a:t>
            </a:r>
          </a:p>
          <a:p>
            <a:pPr marL="285750" indent="-285750"/>
            <a:r>
              <a:rPr lang="tr-TR" sz="1800" dirty="0"/>
              <a:t>Ukrayna</a:t>
            </a:r>
          </a:p>
          <a:p>
            <a:pPr marL="285750" indent="-285750"/>
            <a:r>
              <a:rPr lang="tr-TR" sz="1800" dirty="0"/>
              <a:t>Vietnam</a:t>
            </a:r>
          </a:p>
          <a:p>
            <a:pPr eaLnBrk="1" hangingPunct="1">
              <a:buClrTx/>
              <a:buFontTx/>
              <a:buNone/>
            </a:pPr>
            <a:endParaRPr kumimoji="0" lang="tr-TR" altLang="tr-TR" dirty="0">
              <a:latin typeface="Arial Unicode MS" panose="020B0604020202020204" pitchFamily="34" charset="-128"/>
            </a:endParaRPr>
          </a:p>
        </p:txBody>
      </p:sp>
      <p:sp>
        <p:nvSpPr>
          <p:cNvPr id="13" name="Rectangle 5"/>
          <p:cNvSpPr>
            <a:spLocks noChangeArrowheads="1"/>
          </p:cNvSpPr>
          <p:nvPr/>
        </p:nvSpPr>
        <p:spPr bwMode="auto">
          <a:xfrm>
            <a:off x="2061232" y="2478696"/>
            <a:ext cx="2578573" cy="38410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1"/>
              </a:buClr>
              <a:buFont typeface="Wingdings" panose="05000000000000000000" pitchFamily="2" charset="2"/>
              <a:buChar char="§"/>
              <a:defRPr kumimoji="1" sz="2800">
                <a:solidFill>
                  <a:schemeClr val="tx1"/>
                </a:solidFill>
                <a:latin typeface="Arial" panose="020B0604020202020204" pitchFamily="34" charset="0"/>
              </a:defRPr>
            </a:lvl1pPr>
            <a:lvl2pPr marL="742950" indent="-285750">
              <a:spcBef>
                <a:spcPct val="20000"/>
              </a:spcBef>
              <a:buClr>
                <a:schemeClr val="accent1"/>
              </a:buClr>
              <a:buFont typeface="Arial" panose="020B0604020202020204" pitchFamily="34" charset="0"/>
              <a:buChar char="–"/>
              <a:defRPr kumimoji="1" sz="24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
              <a:defRPr kumimoji="1" sz="2000">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kumimoji="1">
                <a:solidFill>
                  <a:schemeClr val="tx1"/>
                </a:solidFill>
                <a:latin typeface="Arial" panose="020B0604020202020204" pitchFamily="34" charset="0"/>
              </a:defRPr>
            </a:lvl4pPr>
            <a:lvl5pPr marL="2057400" indent="-228600">
              <a:spcBef>
                <a:spcPct val="20000"/>
              </a:spcBef>
              <a:buClr>
                <a:schemeClr val="accent1"/>
              </a:buClr>
              <a:buFont typeface="Arial" panose="020B0604020202020204" pitchFamily="34" charset="0"/>
              <a:buChar char="»"/>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kumimoji="1">
                <a:solidFill>
                  <a:schemeClr val="tx1"/>
                </a:solidFill>
                <a:latin typeface="Arial" panose="020B0604020202020204" pitchFamily="34" charset="0"/>
              </a:defRPr>
            </a:lvl9pPr>
          </a:lstStyle>
          <a:p>
            <a:r>
              <a:rPr lang="tr-TR" sz="1800" dirty="0"/>
              <a:t>İngiltere</a:t>
            </a:r>
          </a:p>
          <a:p>
            <a:r>
              <a:rPr lang="tr-TR" sz="1800" dirty="0"/>
              <a:t>Irak</a:t>
            </a:r>
          </a:p>
          <a:p>
            <a:r>
              <a:rPr lang="tr-TR" sz="1800" dirty="0"/>
              <a:t>Kenya</a:t>
            </a:r>
          </a:p>
          <a:p>
            <a:r>
              <a:rPr lang="tr-TR" sz="1800" dirty="0"/>
              <a:t>Japonya</a:t>
            </a:r>
          </a:p>
          <a:p>
            <a:r>
              <a:rPr lang="tr-TR" sz="1800" dirty="0"/>
              <a:t>Malezya</a:t>
            </a:r>
          </a:p>
          <a:p>
            <a:r>
              <a:rPr lang="tr-TR" sz="1800" dirty="0"/>
              <a:t>Meksika</a:t>
            </a:r>
          </a:p>
          <a:p>
            <a:r>
              <a:rPr lang="tr-TR" sz="1800" dirty="0"/>
              <a:t>Özbekistan</a:t>
            </a:r>
          </a:p>
          <a:p>
            <a:r>
              <a:rPr lang="tr-TR" sz="1800" dirty="0"/>
              <a:t>Rusya</a:t>
            </a:r>
          </a:p>
          <a:p>
            <a:r>
              <a:rPr lang="tr-TR" sz="1800" dirty="0"/>
              <a:t>Şili</a:t>
            </a:r>
          </a:p>
          <a:p>
            <a:endParaRPr lang="tr-TR" sz="1600" dirty="0">
              <a:solidFill>
                <a:srgbClr val="FF0000"/>
              </a:solidFill>
            </a:endParaRPr>
          </a:p>
          <a:p>
            <a:pPr eaLnBrk="1" hangingPunct="1">
              <a:buClrTx/>
              <a:buFontTx/>
              <a:buNone/>
            </a:pPr>
            <a:endParaRPr kumimoji="0" lang="tr-TR" altLang="tr-TR" dirty="0">
              <a:latin typeface="Arial Unicode MS" panose="020B0604020202020204" pitchFamily="34" charset="-128"/>
            </a:endParaRPr>
          </a:p>
        </p:txBody>
      </p:sp>
      <p:sp>
        <p:nvSpPr>
          <p:cNvPr id="14" name="Unvan 1"/>
          <p:cNvSpPr txBox="1">
            <a:spLocks/>
          </p:cNvSpPr>
          <p:nvPr/>
        </p:nvSpPr>
        <p:spPr bwMode="auto">
          <a:xfrm flipH="1">
            <a:off x="4724400" y="1309808"/>
            <a:ext cx="3670452" cy="85514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000">
                <a:solidFill>
                  <a:schemeClr val="tx1"/>
                </a:solidFill>
                <a:latin typeface="Calibri" pitchFamily="34" charset="0"/>
              </a:defRPr>
            </a:lvl2pPr>
            <a:lvl3pPr algn="ctr" rtl="0" eaLnBrk="0" fontAlgn="base" hangingPunct="0">
              <a:spcBef>
                <a:spcPct val="0"/>
              </a:spcBef>
              <a:spcAft>
                <a:spcPct val="0"/>
              </a:spcAft>
              <a:defRPr sz="4000">
                <a:solidFill>
                  <a:schemeClr val="tx1"/>
                </a:solidFill>
                <a:latin typeface="Calibri" pitchFamily="34" charset="0"/>
              </a:defRPr>
            </a:lvl3pPr>
            <a:lvl4pPr algn="ctr" rtl="0" eaLnBrk="0" fontAlgn="base" hangingPunct="0">
              <a:spcBef>
                <a:spcPct val="0"/>
              </a:spcBef>
              <a:spcAft>
                <a:spcPct val="0"/>
              </a:spcAft>
              <a:defRPr sz="4000">
                <a:solidFill>
                  <a:schemeClr val="tx1"/>
                </a:solidFill>
                <a:latin typeface="Calibri" pitchFamily="34" charset="0"/>
              </a:defRPr>
            </a:lvl4pPr>
            <a:lvl5pPr algn="ctr" rtl="0" eaLnBrk="0" fontAlgn="base" hangingPunct="0">
              <a:spcBef>
                <a:spcPct val="0"/>
              </a:spcBef>
              <a:spcAft>
                <a:spcPct val="0"/>
              </a:spcAft>
              <a:defRPr sz="40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defTabSz="914400"/>
            <a:r>
              <a:rPr lang="tr-TR" sz="2200" b="1" dirty="0"/>
              <a:t>ÖNCELİKLİ ÜLKELER</a:t>
            </a:r>
          </a:p>
        </p:txBody>
      </p:sp>
    </p:spTree>
    <p:extLst>
      <p:ext uri="{BB962C8B-B14F-4D97-AF65-F5344CB8AC3E}">
        <p14:creationId xmlns:p14="http://schemas.microsoft.com/office/powerpoint/2010/main" val="3109646805"/>
      </p:ext>
    </p:ext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n İki Kenarlı 7"/>
          <p:cNvSpPr/>
          <p:nvPr/>
        </p:nvSpPr>
        <p:spPr>
          <a:xfrm>
            <a:off x="7978775" y="382588"/>
            <a:ext cx="593725" cy="461962"/>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4400" dirty="0"/>
              <a:t>5</a:t>
            </a:r>
          </a:p>
        </p:txBody>
      </p:sp>
      <p:sp>
        <p:nvSpPr>
          <p:cNvPr id="9" name="Yuvarlatılmış Dikdörtgen 8"/>
          <p:cNvSpPr/>
          <p:nvPr/>
        </p:nvSpPr>
        <p:spPr>
          <a:xfrm>
            <a:off x="577850" y="1949450"/>
            <a:ext cx="7994650" cy="34401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5400" dirty="0"/>
              <a:t>YURT İÇİ FUAR DESTEĞİ</a:t>
            </a:r>
          </a:p>
        </p:txBody>
      </p:sp>
      <p:sp>
        <p:nvSpPr>
          <p:cNvPr id="4" name="Slayt Numarası Yer Tutucusu 3"/>
          <p:cNvSpPr txBox="1">
            <a:spLocks/>
          </p:cNvSpPr>
          <p:nvPr/>
        </p:nvSpPr>
        <p:spPr>
          <a:xfrm>
            <a:off x="8429625" y="6553200"/>
            <a:ext cx="571500" cy="252413"/>
          </a:xfrm>
          <a:prstGeom prst="rect">
            <a:avLst/>
          </a:prstGeom>
        </p:spPr>
        <p:txBody>
          <a:bodyPr/>
          <a:lstStyle>
            <a:defPPr>
              <a:defRPr lang="tr-TR"/>
            </a:defPPr>
            <a:lvl1pPr algn="ctr" rtl="0" eaLnBrk="0" fontAlgn="base" hangingPunct="0">
              <a:spcBef>
                <a:spcPct val="0"/>
              </a:spcBef>
              <a:spcAft>
                <a:spcPct val="0"/>
              </a:spcAft>
              <a:defRPr sz="1200" kern="1200">
                <a:solidFill>
                  <a:prstClr val="white">
                    <a:lumMod val="85000"/>
                  </a:prstClr>
                </a:solidFill>
                <a:effectLst>
                  <a:outerShdw blurRad="38100" dist="38100" dir="2700000" algn="tl">
                    <a:srgbClr val="000000">
                      <a:alpha val="43137"/>
                    </a:srgbClr>
                  </a:outerShdw>
                </a:effectLst>
                <a:latin typeface="Calibri"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fld id="{3C5A7D2A-A6CC-491E-9572-17D0D067E594}" type="slidenum">
              <a:rPr lang="en-US" altLang="tr-TR" smtClean="0"/>
              <a:pPr defTabSz="914400">
                <a:defRPr/>
              </a:pPr>
              <a:t>41</a:t>
            </a:fld>
            <a:endParaRPr lang="en-US" altLang="tr-TR" dirty="0"/>
          </a:p>
        </p:txBody>
      </p:sp>
      <p:sp>
        <p:nvSpPr>
          <p:cNvPr id="6"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a:t>Ticaret Bakanlığı-İhracat Genel Müdürlüğü</a:t>
            </a:r>
          </a:p>
        </p:txBody>
      </p:sp>
      <p:pic>
        <p:nvPicPr>
          <p:cNvPr id="7"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Tree>
    <p:extLst>
      <p:ext uri="{BB962C8B-B14F-4D97-AF65-F5344CB8AC3E}">
        <p14:creationId xmlns:p14="http://schemas.microsoft.com/office/powerpoint/2010/main" val="3209105063"/>
      </p:ext>
    </p:extLst>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p:cNvSpPr>
          <p:nvPr/>
        </p:nvSpPr>
        <p:spPr bwMode="auto">
          <a:xfrm>
            <a:off x="857250" y="396875"/>
            <a:ext cx="8185150" cy="396875"/>
          </a:xfrm>
          <a:prstGeom prst="rect">
            <a:avLst/>
          </a:prstGeom>
          <a:noFill/>
          <a:ln w="9525">
            <a:noFill/>
            <a:miter lim="800000"/>
            <a:headEnd/>
            <a:tailEnd/>
          </a:ln>
        </p:spPr>
        <p:txBody>
          <a:bodyPr anchor="ctr"/>
          <a:lstStyle/>
          <a:p>
            <a:pPr algn="r" defTabSz="914400">
              <a:defRPr/>
            </a:pPr>
            <a:endParaRPr lang="tr-TR" sz="3200" b="1" dirty="0">
              <a:solidFill>
                <a:schemeClr val="bg1"/>
              </a:solidFill>
              <a:effectLst>
                <a:outerShdw blurRad="38100" dist="38100" dir="2700000" algn="tl">
                  <a:srgbClr val="000000">
                    <a:alpha val="43137"/>
                  </a:srgbClr>
                </a:outerShdw>
              </a:effectLst>
              <a:latin typeface="+mj-lt"/>
            </a:endParaRPr>
          </a:p>
        </p:txBody>
      </p:sp>
      <p:sp>
        <p:nvSpPr>
          <p:cNvPr id="35843" name="Text Box 7"/>
          <p:cNvSpPr txBox="1">
            <a:spLocks noChangeArrowheads="1"/>
          </p:cNvSpPr>
          <p:nvPr/>
        </p:nvSpPr>
        <p:spPr bwMode="auto">
          <a:xfrm>
            <a:off x="3451225" y="1323975"/>
            <a:ext cx="5187950" cy="1569660"/>
          </a:xfrm>
          <a:prstGeom prst="rect">
            <a:avLst/>
          </a:prstGeom>
          <a:noFill/>
          <a:ln w="9525">
            <a:noFill/>
            <a:miter lim="800000"/>
            <a:headEnd/>
            <a:tailEnd/>
          </a:ln>
        </p:spPr>
        <p:txBody>
          <a:bodyPr>
            <a:spAutoFit/>
          </a:bodyPr>
          <a:lstStyle/>
          <a:p>
            <a:pPr algn="just"/>
            <a:r>
              <a:rPr lang="tr-TR" altLang="tr-TR" sz="2400" b="1" dirty="0">
                <a:latin typeface="Calibri" pitchFamily="34" charset="0"/>
                <a:cs typeface="Arial" pitchFamily="34" charset="0"/>
              </a:rPr>
              <a:t>2014/4 sayılı Sektörel Nitelikli Uluslararası Yurt İçi Fuarların Desteklenmesine İlişkin Karar</a:t>
            </a:r>
          </a:p>
          <a:p>
            <a:pPr eaLnBrk="1" hangingPunct="1"/>
            <a:r>
              <a:rPr lang="tr-TR" altLang="tr-TR" sz="2400" b="1" dirty="0">
                <a:latin typeface="Calibri" pitchFamily="34" charset="0"/>
                <a:cs typeface="Arial" pitchFamily="34" charset="0"/>
              </a:rPr>
              <a:t>	</a:t>
            </a:r>
          </a:p>
        </p:txBody>
      </p:sp>
      <p:sp>
        <p:nvSpPr>
          <p:cNvPr id="21514" name="Text Box 10"/>
          <p:cNvSpPr txBox="1">
            <a:spLocks noChangeArrowheads="1"/>
          </p:cNvSpPr>
          <p:nvPr/>
        </p:nvSpPr>
        <p:spPr bwMode="auto">
          <a:xfrm>
            <a:off x="342900" y="3330575"/>
            <a:ext cx="2755900" cy="492125"/>
          </a:xfrm>
          <a:prstGeom prst="rect">
            <a:avLst/>
          </a:prstGeom>
          <a:noFill/>
          <a:ln>
            <a:noFill/>
          </a:ln>
          <a:effectLst/>
        </p:spPr>
        <p:txBody>
          <a:bodyPr>
            <a:spAutoFit/>
          </a:bodyPr>
          <a:lstStyle/>
          <a:p>
            <a:pPr>
              <a:defRPr/>
            </a:pPr>
            <a:r>
              <a:rPr lang="tr-TR" sz="2600" b="1" dirty="0">
                <a:latin typeface="+mn-lt"/>
              </a:rPr>
              <a:t>AMAÇ</a:t>
            </a:r>
          </a:p>
        </p:txBody>
      </p:sp>
      <p:sp>
        <p:nvSpPr>
          <p:cNvPr id="35845" name="AutoShape 6"/>
          <p:cNvSpPr>
            <a:spLocks/>
          </p:cNvSpPr>
          <p:nvPr/>
        </p:nvSpPr>
        <p:spPr bwMode="auto">
          <a:xfrm>
            <a:off x="2649538" y="1347788"/>
            <a:ext cx="360362"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21516" name="Text Box 12"/>
          <p:cNvSpPr txBox="1">
            <a:spLocks noChangeArrowheads="1"/>
          </p:cNvSpPr>
          <p:nvPr/>
        </p:nvSpPr>
        <p:spPr bwMode="auto">
          <a:xfrm>
            <a:off x="342900" y="1662113"/>
            <a:ext cx="2619375" cy="492125"/>
          </a:xfrm>
          <a:prstGeom prst="rect">
            <a:avLst/>
          </a:prstGeom>
          <a:noFill/>
          <a:ln>
            <a:noFill/>
          </a:ln>
          <a:effectLst/>
        </p:spPr>
        <p:txBody>
          <a:bodyPr>
            <a:spAutoFit/>
          </a:bodyPr>
          <a:lstStyle/>
          <a:p>
            <a:pPr>
              <a:defRPr/>
            </a:pPr>
            <a:r>
              <a:rPr lang="tr-TR" sz="2600" b="1" dirty="0">
                <a:latin typeface="+mn-lt"/>
              </a:rPr>
              <a:t>MEVZUAT</a:t>
            </a:r>
            <a:endParaRPr lang="tr-TR" sz="2600" dirty="0">
              <a:latin typeface="+mn-lt"/>
            </a:endParaRPr>
          </a:p>
        </p:txBody>
      </p:sp>
      <p:sp>
        <p:nvSpPr>
          <p:cNvPr id="21517" name="Text Box 13"/>
          <p:cNvSpPr txBox="1">
            <a:spLocks noChangeArrowheads="1"/>
          </p:cNvSpPr>
          <p:nvPr/>
        </p:nvSpPr>
        <p:spPr bwMode="auto">
          <a:xfrm>
            <a:off x="3533775" y="2863850"/>
            <a:ext cx="5105400" cy="1569660"/>
          </a:xfrm>
          <a:prstGeom prst="rect">
            <a:avLst/>
          </a:prstGeom>
          <a:noFill/>
          <a:ln>
            <a:noFill/>
          </a:ln>
          <a:effectLst/>
        </p:spPr>
        <p:txBody>
          <a:bodyPr>
            <a:spAutoFit/>
          </a:bodyPr>
          <a:lstStyle/>
          <a:p>
            <a:pPr algn="just">
              <a:defRPr/>
            </a:pPr>
            <a:r>
              <a:rPr lang="tr-TR" sz="2400" b="1" dirty="0">
                <a:latin typeface="Calibri" pitchFamily="34" charset="0"/>
                <a:cs typeface="Arial" pitchFamily="34" charset="0"/>
              </a:rPr>
              <a:t>Sektörel nitelikli uluslararası yurt içi fuarların dış tanıtımının sağlanması ve uluslararası düzeyde katılımın arttırılması </a:t>
            </a:r>
          </a:p>
        </p:txBody>
      </p:sp>
      <p:sp>
        <p:nvSpPr>
          <p:cNvPr id="35848" name="AutoShape 6"/>
          <p:cNvSpPr>
            <a:spLocks/>
          </p:cNvSpPr>
          <p:nvPr/>
        </p:nvSpPr>
        <p:spPr bwMode="auto">
          <a:xfrm>
            <a:off x="2686050" y="3092450"/>
            <a:ext cx="360363"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35849" name="AutoShape 6"/>
          <p:cNvSpPr>
            <a:spLocks/>
          </p:cNvSpPr>
          <p:nvPr/>
        </p:nvSpPr>
        <p:spPr bwMode="auto">
          <a:xfrm>
            <a:off x="2635250" y="1347788"/>
            <a:ext cx="360363"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12" name="Slayt Numarası Yer Tutucusu 4"/>
          <p:cNvSpPr txBox="1">
            <a:spLocks noGrp="1"/>
          </p:cNvSpPr>
          <p:nvPr/>
        </p:nvSpPr>
        <p:spPr>
          <a:xfrm>
            <a:off x="8429625" y="6524625"/>
            <a:ext cx="571500" cy="252413"/>
          </a:xfrm>
          <a:prstGeom prst="rect">
            <a:avLst/>
          </a:prstGeom>
          <a:noFill/>
        </p:spPr>
        <p:txBody>
          <a:bodyPr/>
          <a:lstStyle>
            <a:lvl1pPr defTabSz="457200">
              <a:defRPr sz="3200">
                <a:solidFill>
                  <a:schemeClr val="tx1"/>
                </a:solidFill>
                <a:latin typeface="Calibri" pitchFamily="34" charset="0"/>
              </a:defRPr>
            </a:lvl1pPr>
            <a:lvl2pPr defTabSz="457200">
              <a:defRPr sz="2800">
                <a:solidFill>
                  <a:schemeClr val="tx1"/>
                </a:solidFill>
                <a:latin typeface="Calibri" pitchFamily="34" charset="0"/>
              </a:defRPr>
            </a:lvl2pPr>
            <a:lvl3pPr defTabSz="457200">
              <a:defRPr sz="2400">
                <a:solidFill>
                  <a:schemeClr val="tx1"/>
                </a:solidFill>
                <a:latin typeface="Calibri" pitchFamily="34" charset="0"/>
              </a:defRPr>
            </a:lvl3pPr>
            <a:lvl4pPr defTabSz="457200">
              <a:defRPr sz="2000">
                <a:solidFill>
                  <a:schemeClr val="tx1"/>
                </a:solidFill>
                <a:latin typeface="Calibri" pitchFamily="34" charset="0"/>
              </a:defRPr>
            </a:lvl4pPr>
            <a:lvl5pPr defTabSz="457200">
              <a:defRPr sz="2000">
                <a:solidFill>
                  <a:schemeClr val="tx1"/>
                </a:solidFill>
                <a:latin typeface="Calibri" pitchFamily="34" charset="0"/>
              </a:defRPr>
            </a:lvl5pPr>
            <a:lvl6pPr defTabSz="457200" eaLnBrk="0" fontAlgn="base" hangingPunct="0">
              <a:spcAft>
                <a:spcPct val="0"/>
              </a:spcAft>
              <a:buChar char="»"/>
              <a:defRPr sz="2000">
                <a:solidFill>
                  <a:schemeClr val="tx1"/>
                </a:solidFill>
                <a:latin typeface="Calibri" pitchFamily="34" charset="0"/>
              </a:defRPr>
            </a:lvl6pPr>
            <a:lvl7pPr defTabSz="457200" eaLnBrk="0" fontAlgn="base" hangingPunct="0">
              <a:spcAft>
                <a:spcPct val="0"/>
              </a:spcAft>
              <a:buChar char="»"/>
              <a:defRPr sz="2000">
                <a:solidFill>
                  <a:schemeClr val="tx1"/>
                </a:solidFill>
                <a:latin typeface="Calibri" pitchFamily="34" charset="0"/>
              </a:defRPr>
            </a:lvl7pPr>
            <a:lvl8pPr defTabSz="457200" eaLnBrk="0" fontAlgn="base" hangingPunct="0">
              <a:spcAft>
                <a:spcPct val="0"/>
              </a:spcAft>
              <a:buChar char="»"/>
              <a:defRPr sz="2000">
                <a:solidFill>
                  <a:schemeClr val="tx1"/>
                </a:solidFill>
                <a:latin typeface="Calibri" pitchFamily="34" charset="0"/>
              </a:defRPr>
            </a:lvl8pPr>
            <a:lvl9pPr defTabSz="457200" eaLnBrk="0" fontAlgn="base" hangingPunct="0">
              <a:spcAft>
                <a:spcPct val="0"/>
              </a:spcAft>
              <a:buChar char="»"/>
              <a:defRPr sz="2000">
                <a:solidFill>
                  <a:schemeClr val="tx1"/>
                </a:solidFill>
                <a:latin typeface="Calibri" pitchFamily="34" charset="0"/>
              </a:defRPr>
            </a:lvl9pPr>
          </a:lstStyle>
          <a:p>
            <a:pPr algn="ctr" eaLnBrk="1" hangingPunct="1">
              <a:defRPr/>
            </a:pPr>
            <a:fld id="{43A62A7C-4C56-4AC8-A238-A09DB6F85753}" type="slidenum">
              <a:rPr lang="en-US" altLang="tr-TR" sz="1600" smtClean="0">
                <a:solidFill>
                  <a:srgbClr val="D9D9D9"/>
                </a:solidFill>
                <a:effectLst>
                  <a:outerShdw blurRad="38100" dist="38100" dir="2700000" algn="tl">
                    <a:srgbClr val="000000"/>
                  </a:outerShdw>
                </a:effectLst>
                <a:cs typeface="Arial" pitchFamily="34" charset="0"/>
              </a:rPr>
              <a:pPr algn="ctr" eaLnBrk="1" hangingPunct="1">
                <a:defRPr/>
              </a:pPr>
              <a:t>42</a:t>
            </a:fld>
            <a:endParaRPr lang="en-US" altLang="tr-TR" sz="1600">
              <a:solidFill>
                <a:srgbClr val="D9D9D9"/>
              </a:solidFill>
              <a:effectLst>
                <a:outerShdw blurRad="38100" dist="38100" dir="2700000" algn="tl">
                  <a:srgbClr val="000000"/>
                </a:outerShdw>
              </a:effectLst>
              <a:cs typeface="Arial" pitchFamily="34" charset="0"/>
            </a:endParaRPr>
          </a:p>
        </p:txBody>
      </p:sp>
      <p:sp>
        <p:nvSpPr>
          <p:cNvPr id="35852" name="AutoShape 6"/>
          <p:cNvSpPr>
            <a:spLocks/>
          </p:cNvSpPr>
          <p:nvPr/>
        </p:nvSpPr>
        <p:spPr bwMode="auto">
          <a:xfrm>
            <a:off x="2713038" y="4897438"/>
            <a:ext cx="360362"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14" name="Text Box 10"/>
          <p:cNvSpPr txBox="1">
            <a:spLocks noChangeArrowheads="1"/>
          </p:cNvSpPr>
          <p:nvPr/>
        </p:nvSpPr>
        <p:spPr bwMode="auto">
          <a:xfrm>
            <a:off x="342900" y="5192713"/>
            <a:ext cx="2755900" cy="492125"/>
          </a:xfrm>
          <a:prstGeom prst="rect">
            <a:avLst/>
          </a:prstGeom>
          <a:noFill/>
          <a:ln>
            <a:noFill/>
          </a:ln>
          <a:effectLst/>
        </p:spPr>
        <p:txBody>
          <a:bodyPr>
            <a:spAutoFit/>
          </a:bodyPr>
          <a:lstStyle/>
          <a:p>
            <a:pPr>
              <a:defRPr/>
            </a:pPr>
            <a:r>
              <a:rPr lang="tr-TR" sz="2600" b="1" dirty="0">
                <a:latin typeface="+mn-lt"/>
              </a:rPr>
              <a:t>KAPSAM</a:t>
            </a:r>
          </a:p>
        </p:txBody>
      </p:sp>
      <p:sp>
        <p:nvSpPr>
          <p:cNvPr id="15" name="Text Box 13"/>
          <p:cNvSpPr txBox="1">
            <a:spLocks noChangeArrowheads="1"/>
          </p:cNvSpPr>
          <p:nvPr/>
        </p:nvSpPr>
        <p:spPr bwMode="auto">
          <a:xfrm>
            <a:off x="3248025" y="4654550"/>
            <a:ext cx="5391150" cy="830997"/>
          </a:xfrm>
          <a:prstGeom prst="rect">
            <a:avLst/>
          </a:prstGeom>
          <a:noFill/>
          <a:ln>
            <a:noFill/>
          </a:ln>
          <a:effectLst/>
        </p:spPr>
        <p:txBody>
          <a:bodyPr>
            <a:spAutoFit/>
          </a:bodyPr>
          <a:lstStyle/>
          <a:p>
            <a:pPr marL="342900" indent="-342900" algn="just">
              <a:buFontTx/>
              <a:buChar char="-"/>
              <a:defRPr/>
            </a:pPr>
            <a:endParaRPr lang="tr-TR" sz="2400" b="1" dirty="0">
              <a:latin typeface="+mn-lt"/>
            </a:endParaRPr>
          </a:p>
          <a:p>
            <a:pPr algn="just">
              <a:defRPr/>
            </a:pPr>
            <a:r>
              <a:rPr lang="tr-TR" sz="2400" b="1" dirty="0">
                <a:latin typeface="+mn-lt"/>
              </a:rPr>
              <a:t>     Şirketler</a:t>
            </a:r>
          </a:p>
        </p:txBody>
      </p:sp>
      <p:sp>
        <p:nvSpPr>
          <p:cNvPr id="35855" name="AutoShape 6"/>
          <p:cNvSpPr>
            <a:spLocks/>
          </p:cNvSpPr>
          <p:nvPr/>
        </p:nvSpPr>
        <p:spPr bwMode="auto">
          <a:xfrm>
            <a:off x="2686050" y="4897438"/>
            <a:ext cx="360363"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17" name="Metin kutusu 16"/>
          <p:cNvSpPr txBox="1"/>
          <p:nvPr/>
        </p:nvSpPr>
        <p:spPr>
          <a:xfrm>
            <a:off x="1130300" y="227013"/>
            <a:ext cx="7740650" cy="646331"/>
          </a:xfrm>
          <a:prstGeom prst="rect">
            <a:avLst/>
          </a:prstGeom>
          <a:noFill/>
        </p:spPr>
        <p:txBody>
          <a:bodyPr>
            <a:spAutoFit/>
          </a:bodyPr>
          <a:lstStyle/>
          <a:p>
            <a:pPr algn="ctr">
              <a:defRPr/>
            </a:pPr>
            <a:r>
              <a:rPr lang="tr-TR" sz="3600" b="1" dirty="0">
                <a:solidFill>
                  <a:schemeClr val="bg1"/>
                </a:solidFill>
                <a:latin typeface="+mj-lt"/>
              </a:rPr>
              <a:t>YURT İÇİ FUAR DESTEĞİ</a:t>
            </a:r>
          </a:p>
        </p:txBody>
      </p:sp>
      <p:sp>
        <p:nvSpPr>
          <p:cNvPr id="19"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a:t>Ticaret Bakanlığı-İhracat Genel Müdürlüğü</a:t>
            </a:r>
          </a:p>
        </p:txBody>
      </p:sp>
      <p:pic>
        <p:nvPicPr>
          <p:cNvPr id="18"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 y="-61902"/>
            <a:ext cx="1153921" cy="1153921"/>
          </a:xfrm>
          <a:prstGeom prst="ellipse">
            <a:avLst/>
          </a:prstGeom>
          <a:solidFill>
            <a:schemeClr val="bg1"/>
          </a:solidFill>
          <a:ln>
            <a:noFill/>
          </a:ln>
          <a:effectLst>
            <a:softEdge rad="112500"/>
          </a:effectLst>
        </p:spPr>
      </p:pic>
    </p:spTree>
    <p:extLst>
      <p:ext uri="{BB962C8B-B14F-4D97-AF65-F5344CB8AC3E}">
        <p14:creationId xmlns:p14="http://schemas.microsoft.com/office/powerpoint/2010/main" val="3088529034"/>
      </p:ext>
    </p:extLst>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1"/>
          </p:nvPr>
        </p:nvSpPr>
        <p:spPr/>
        <p:txBody>
          <a:bodyPr/>
          <a:lstStyle/>
          <a:p>
            <a:pPr>
              <a:defRPr/>
            </a:pPr>
            <a:fld id="{3C5A7D2A-A6CC-491E-9572-17D0D067E594}" type="slidenum">
              <a:rPr lang="en-US" altLang="tr-TR" smtClean="0"/>
              <a:pPr>
                <a:defRPr/>
              </a:pPr>
              <a:t>43</a:t>
            </a:fld>
            <a:endParaRPr lang="en-US" altLang="tr-TR"/>
          </a:p>
        </p:txBody>
      </p:sp>
      <p:sp>
        <p:nvSpPr>
          <p:cNvPr id="2" name="Title 1"/>
          <p:cNvSpPr>
            <a:spLocks noGrp="1"/>
          </p:cNvSpPr>
          <p:nvPr>
            <p:ph type="title"/>
          </p:nvPr>
        </p:nvSpPr>
        <p:spPr>
          <a:xfrm>
            <a:off x="107504" y="319763"/>
            <a:ext cx="8990008" cy="476844"/>
          </a:xfrm>
        </p:spPr>
        <p:txBody>
          <a:bodyPr>
            <a:noAutofit/>
          </a:bodyPr>
          <a:lstStyle/>
          <a:p>
            <a:pPr algn="ctr">
              <a:defRPr/>
            </a:pPr>
            <a:r>
              <a:rPr lang="tr-TR" sz="3600" dirty="0"/>
              <a:t>YURT İÇİ FUAR DESTEĞİ</a:t>
            </a:r>
          </a:p>
        </p:txBody>
      </p:sp>
      <p:sp>
        <p:nvSpPr>
          <p:cNvPr id="8"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a:t>Ticaret Bakanlığı-İhracat Genel Müdürlüğü</a:t>
            </a:r>
          </a:p>
        </p:txBody>
      </p:sp>
      <p:pic>
        <p:nvPicPr>
          <p:cNvPr id="7"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graphicFrame>
        <p:nvGraphicFramePr>
          <p:cNvPr id="9" name="Tablo 8"/>
          <p:cNvGraphicFramePr>
            <a:graphicFrameLocks noGrp="1"/>
          </p:cNvGraphicFramePr>
          <p:nvPr>
            <p:extLst>
              <p:ext uri="{D42A27DB-BD31-4B8C-83A1-F6EECF244321}">
                <p14:modId xmlns:p14="http://schemas.microsoft.com/office/powerpoint/2010/main" val="1466797432"/>
              </p:ext>
            </p:extLst>
          </p:nvPr>
        </p:nvGraphicFramePr>
        <p:xfrm>
          <a:off x="3330554" y="1163524"/>
          <a:ext cx="5610246" cy="3746123"/>
        </p:xfrm>
        <a:graphic>
          <a:graphicData uri="http://schemas.openxmlformats.org/drawingml/2006/table">
            <a:tbl>
              <a:tblPr firstRow="1" firstCol="1" bandRow="1">
                <a:tableStyleId>{5C22544A-7EE6-4342-B048-85BDC9FD1C3A}</a:tableStyleId>
              </a:tblPr>
              <a:tblGrid>
                <a:gridCol w="1387011">
                  <a:extLst>
                    <a:ext uri="{9D8B030D-6E8A-4147-A177-3AD203B41FA5}">
                      <a16:colId xmlns:a16="http://schemas.microsoft.com/office/drawing/2014/main" val="3279717277"/>
                    </a:ext>
                  </a:extLst>
                </a:gridCol>
                <a:gridCol w="842481">
                  <a:extLst>
                    <a:ext uri="{9D8B030D-6E8A-4147-A177-3AD203B41FA5}">
                      <a16:colId xmlns:a16="http://schemas.microsoft.com/office/drawing/2014/main" val="697480303"/>
                    </a:ext>
                  </a:extLst>
                </a:gridCol>
                <a:gridCol w="1089060">
                  <a:extLst>
                    <a:ext uri="{9D8B030D-6E8A-4147-A177-3AD203B41FA5}">
                      <a16:colId xmlns:a16="http://schemas.microsoft.com/office/drawing/2014/main" val="4121847518"/>
                    </a:ext>
                  </a:extLst>
                </a:gridCol>
                <a:gridCol w="1199494">
                  <a:extLst>
                    <a:ext uri="{9D8B030D-6E8A-4147-A177-3AD203B41FA5}">
                      <a16:colId xmlns:a16="http://schemas.microsoft.com/office/drawing/2014/main" val="3141825091"/>
                    </a:ext>
                  </a:extLst>
                </a:gridCol>
                <a:gridCol w="1092200">
                  <a:extLst>
                    <a:ext uri="{9D8B030D-6E8A-4147-A177-3AD203B41FA5}">
                      <a16:colId xmlns:a16="http://schemas.microsoft.com/office/drawing/2014/main" val="1720580552"/>
                    </a:ext>
                  </a:extLst>
                </a:gridCol>
              </a:tblGrid>
              <a:tr h="547628">
                <a:tc>
                  <a:txBody>
                    <a:bodyPr/>
                    <a:lstStyle/>
                    <a:p>
                      <a:pPr algn="ctr" rtl="0" fontAlgn="ctr"/>
                      <a:r>
                        <a:rPr lang="tr-TR" sz="1600" u="none" strike="noStrike" dirty="0">
                          <a:solidFill>
                            <a:schemeClr val="tx1"/>
                          </a:solidFill>
                          <a:effectLst/>
                        </a:rPr>
                        <a:t>Destek Kalemi</a:t>
                      </a:r>
                      <a:endParaRPr lang="tr-TR" sz="1600" b="1" i="0" u="none" strike="noStrike" dirty="0">
                        <a:solidFill>
                          <a:schemeClr val="tx1"/>
                        </a:solidFill>
                        <a:effectLst/>
                        <a:latin typeface="Century Gothic" panose="020B0502020202020204" pitchFamily="34" charset="0"/>
                      </a:endParaRPr>
                    </a:p>
                  </a:txBody>
                  <a:tcPr marL="9525" marR="9525" marT="9525" marB="0" anchor="ctr">
                    <a:solidFill>
                      <a:schemeClr val="accent1"/>
                    </a:solidFill>
                  </a:tcPr>
                </a:tc>
                <a:tc>
                  <a:txBody>
                    <a:bodyPr/>
                    <a:lstStyle/>
                    <a:p>
                      <a:pPr algn="ctr" rtl="0" fontAlgn="ctr"/>
                      <a:r>
                        <a:rPr lang="tr-TR" sz="1600" u="none" strike="noStrike" dirty="0">
                          <a:solidFill>
                            <a:schemeClr val="tx1"/>
                          </a:solidFill>
                          <a:effectLst/>
                        </a:rPr>
                        <a:t>Destek Oranı %</a:t>
                      </a:r>
                      <a:endParaRPr lang="tr-TR" sz="1600" b="1" i="0" u="none" strike="noStrike" dirty="0">
                        <a:solidFill>
                          <a:schemeClr val="tx1"/>
                        </a:solidFill>
                        <a:effectLst/>
                        <a:latin typeface="Century Gothic" panose="020B0502020202020204" pitchFamily="34" charset="0"/>
                      </a:endParaRPr>
                    </a:p>
                  </a:txBody>
                  <a:tcPr marL="9525" marR="9525" marT="9525" marB="0" anchor="ctr">
                    <a:solidFill>
                      <a:schemeClr val="accent1"/>
                    </a:solidFill>
                  </a:tcPr>
                </a:tc>
                <a:tc>
                  <a:txBody>
                    <a:bodyPr/>
                    <a:lstStyle/>
                    <a:p>
                      <a:pPr algn="ctr" rtl="0" fontAlgn="ctr"/>
                      <a:r>
                        <a:rPr lang="tr-TR" sz="1600" u="none" strike="noStrike" dirty="0">
                          <a:solidFill>
                            <a:schemeClr val="tx1"/>
                          </a:solidFill>
                          <a:effectLst/>
                        </a:rPr>
                        <a:t>Destek Limiti</a:t>
                      </a:r>
                      <a:endParaRPr lang="tr-TR" sz="1600" b="1" i="0" u="none" strike="noStrike" dirty="0">
                        <a:solidFill>
                          <a:schemeClr val="tx1"/>
                        </a:solidFill>
                        <a:effectLst/>
                        <a:latin typeface="Century Gothic" panose="020B0502020202020204" pitchFamily="34" charset="0"/>
                      </a:endParaRPr>
                    </a:p>
                  </a:txBody>
                  <a:tcPr marL="9525" marR="9525" marT="9525" marB="0" anchor="ctr">
                    <a:solidFill>
                      <a:schemeClr val="accent1"/>
                    </a:solidFill>
                  </a:tcPr>
                </a:tc>
                <a:tc>
                  <a:txBody>
                    <a:bodyPr/>
                    <a:lstStyle/>
                    <a:p>
                      <a:pPr algn="ctr" rtl="0" fontAlgn="ctr"/>
                      <a:r>
                        <a:rPr lang="tr-TR" sz="1600" u="none" strike="noStrike" dirty="0">
                          <a:solidFill>
                            <a:schemeClr val="tx1"/>
                          </a:solidFill>
                          <a:effectLst/>
                        </a:rPr>
                        <a:t>Süre/Adet Sınırı</a:t>
                      </a:r>
                      <a:endParaRPr lang="tr-TR" sz="1600" b="1" i="0" u="none" strike="noStrike" dirty="0">
                        <a:solidFill>
                          <a:schemeClr val="tx1"/>
                        </a:solidFill>
                        <a:effectLst/>
                        <a:latin typeface="Century Gothic" panose="020B0502020202020204" pitchFamily="34" charset="0"/>
                      </a:endParaRPr>
                    </a:p>
                  </a:txBody>
                  <a:tcPr marL="9525" marR="9525" marT="9525" marB="0" anchor="ctr">
                    <a:solidFill>
                      <a:schemeClr val="accent1"/>
                    </a:solidFill>
                  </a:tcPr>
                </a:tc>
                <a:tc>
                  <a:txBody>
                    <a:bodyPr/>
                    <a:lstStyle/>
                    <a:p>
                      <a:pPr algn="ctr" rtl="0" fontAlgn="ctr"/>
                      <a:r>
                        <a:rPr lang="tr-TR" sz="1600" u="none" strike="noStrike" dirty="0">
                          <a:solidFill>
                            <a:schemeClr val="tx1"/>
                          </a:solidFill>
                          <a:effectLst/>
                        </a:rPr>
                        <a:t>Faydalanıcı</a:t>
                      </a:r>
                      <a:endParaRPr lang="tr-TR" sz="1600" b="1" i="0" u="none" strike="noStrike" dirty="0">
                        <a:solidFill>
                          <a:schemeClr val="tx1"/>
                        </a:solidFill>
                        <a:effectLst/>
                        <a:latin typeface="Century Gothic" panose="020B0502020202020204" pitchFamily="34" charset="0"/>
                      </a:endParaRPr>
                    </a:p>
                  </a:txBody>
                  <a:tcPr marL="9525" marR="9525" marT="9525" marB="0" anchor="ctr">
                    <a:solidFill>
                      <a:schemeClr val="accent1"/>
                    </a:solidFill>
                  </a:tcPr>
                </a:tc>
                <a:extLst>
                  <a:ext uri="{0D108BD9-81ED-4DB2-BD59-A6C34878D82A}">
                    <a16:rowId xmlns:a16="http://schemas.microsoft.com/office/drawing/2014/main" val="2862374752"/>
                  </a:ext>
                </a:extLst>
              </a:tr>
              <a:tr h="1114803">
                <a:tc rowSpan="2">
                  <a:txBody>
                    <a:bodyPr/>
                    <a:lstStyle/>
                    <a:p>
                      <a:pPr algn="ctr" rtl="0" fontAlgn="ctr"/>
                      <a:r>
                        <a:rPr lang="tr-TR" sz="1600" u="none" strike="noStrike" dirty="0">
                          <a:solidFill>
                            <a:schemeClr val="tx1"/>
                          </a:solidFill>
                          <a:effectLst/>
                        </a:rPr>
                        <a:t>Tanıtım</a:t>
                      </a:r>
                      <a:endParaRPr lang="tr-TR" sz="1600" b="1" i="0" u="none" strike="noStrike" dirty="0">
                        <a:solidFill>
                          <a:schemeClr val="tx1"/>
                        </a:solidFill>
                        <a:effectLst/>
                        <a:latin typeface="Century Gothic" panose="020B0502020202020204" pitchFamily="34" charset="0"/>
                      </a:endParaRPr>
                    </a:p>
                  </a:txBody>
                  <a:tcPr marL="9525" marR="9525" marT="9525" marB="0" anchor="ctr">
                    <a:solidFill>
                      <a:schemeClr val="accent1"/>
                    </a:solidFill>
                  </a:tcPr>
                </a:tc>
                <a:tc rowSpan="2">
                  <a:txBody>
                    <a:bodyPr/>
                    <a:lstStyle/>
                    <a:p>
                      <a:pPr algn="ctr" rtl="0" fontAlgn="ctr"/>
                      <a:r>
                        <a:rPr lang="tr-TR" sz="1600" u="none" strike="noStrike" dirty="0">
                          <a:solidFill>
                            <a:schemeClr val="tx1"/>
                          </a:solidFill>
                          <a:effectLst/>
                        </a:rPr>
                        <a:t>50</a:t>
                      </a:r>
                      <a:endParaRPr lang="tr-TR" sz="1600" b="1" i="0" u="none" strike="noStrike" dirty="0">
                        <a:solidFill>
                          <a:schemeClr val="tx1"/>
                        </a:solidFill>
                        <a:effectLst/>
                        <a:latin typeface="Century Gothic" panose="020B0502020202020204" pitchFamily="34" charset="0"/>
                      </a:endParaRPr>
                    </a:p>
                  </a:txBody>
                  <a:tcPr marL="9525" marR="9525" marT="9525" marB="0" anchor="ctr">
                    <a:solidFill>
                      <a:schemeClr val="accent1">
                        <a:lumMod val="20000"/>
                        <a:lumOff val="80000"/>
                      </a:schemeClr>
                    </a:solidFill>
                  </a:tcPr>
                </a:tc>
                <a:tc>
                  <a:txBody>
                    <a:bodyPr/>
                    <a:lstStyle/>
                    <a:p>
                      <a:pPr algn="ctr" rtl="0" fontAlgn="ctr"/>
                      <a:r>
                        <a:rPr lang="tr-TR" sz="1600" u="none" strike="noStrike" dirty="0">
                          <a:solidFill>
                            <a:schemeClr val="tx1"/>
                          </a:solidFill>
                          <a:effectLst/>
                        </a:rPr>
                        <a:t>Yurt dışında 666.000 Türk Lirası/Fuar Başına</a:t>
                      </a:r>
                      <a:endParaRPr lang="tr-TR" sz="1600" b="1" i="0" u="none" strike="noStrike" dirty="0">
                        <a:solidFill>
                          <a:schemeClr val="tx1"/>
                        </a:solidFill>
                        <a:effectLst/>
                        <a:latin typeface="Century Gothic" panose="020B0502020202020204" pitchFamily="34" charset="0"/>
                      </a:endParaRPr>
                    </a:p>
                  </a:txBody>
                  <a:tcPr marL="9525" marR="9525" marT="9525" marB="0" anchor="ctr">
                    <a:solidFill>
                      <a:schemeClr val="accent1">
                        <a:lumMod val="20000"/>
                        <a:lumOff val="80000"/>
                      </a:schemeClr>
                    </a:solidFill>
                  </a:tcPr>
                </a:tc>
                <a:tc rowSpan="2">
                  <a:txBody>
                    <a:bodyPr/>
                    <a:lstStyle/>
                    <a:p>
                      <a:pPr algn="ctr" rtl="0" fontAlgn="ctr"/>
                      <a:r>
                        <a:rPr lang="tr-TR" sz="1600" u="none" strike="noStrike" dirty="0">
                          <a:solidFill>
                            <a:schemeClr val="tx1"/>
                          </a:solidFill>
                          <a:effectLst/>
                        </a:rPr>
                        <a:t>Aynı yurt içi fuar en fazla 10 defa faydalandırılır</a:t>
                      </a:r>
                      <a:endParaRPr lang="tr-TR" sz="1600" b="1" i="0" u="none" strike="noStrike" dirty="0">
                        <a:solidFill>
                          <a:schemeClr val="tx1"/>
                        </a:solidFill>
                        <a:effectLst/>
                        <a:latin typeface="Century Gothic" panose="020B0502020202020204" pitchFamily="34" charset="0"/>
                      </a:endParaRPr>
                    </a:p>
                  </a:txBody>
                  <a:tcPr marL="9525" marR="9525" marT="9525" marB="0" anchor="ctr">
                    <a:solidFill>
                      <a:schemeClr val="accent1">
                        <a:lumMod val="20000"/>
                        <a:lumOff val="80000"/>
                      </a:schemeClr>
                    </a:solidFill>
                  </a:tcPr>
                </a:tc>
                <a:tc rowSpan="2">
                  <a:txBody>
                    <a:bodyPr/>
                    <a:lstStyle/>
                    <a:p>
                      <a:pPr algn="ctr" rtl="0" fontAlgn="ctr"/>
                      <a:r>
                        <a:rPr lang="tr-TR" sz="1600" u="none" strike="noStrike" dirty="0">
                          <a:solidFill>
                            <a:schemeClr val="tx1"/>
                          </a:solidFill>
                          <a:effectLst/>
                        </a:rPr>
                        <a:t>Organizatör</a:t>
                      </a:r>
                      <a:endParaRPr lang="tr-TR" sz="1600" b="1" i="0" u="none" strike="noStrike" dirty="0">
                        <a:solidFill>
                          <a:schemeClr val="tx1"/>
                        </a:solidFill>
                        <a:effectLst/>
                        <a:latin typeface="Century Gothic" panose="020B0502020202020204"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267603199"/>
                  </a:ext>
                </a:extLst>
              </a:tr>
              <a:tr h="1114803">
                <a:tc vMerge="1">
                  <a:txBody>
                    <a:bodyPr/>
                    <a:lstStyle/>
                    <a:p>
                      <a:endParaRPr lang="tr-TR"/>
                    </a:p>
                  </a:txBody>
                  <a:tcPr/>
                </a:tc>
                <a:tc vMerge="1">
                  <a:txBody>
                    <a:bodyPr/>
                    <a:lstStyle/>
                    <a:p>
                      <a:endParaRPr lang="tr-TR"/>
                    </a:p>
                  </a:txBody>
                  <a:tcPr/>
                </a:tc>
                <a:tc>
                  <a:txBody>
                    <a:bodyPr/>
                    <a:lstStyle/>
                    <a:p>
                      <a:pPr algn="ctr" rtl="0" fontAlgn="ctr"/>
                      <a:r>
                        <a:rPr lang="tr-TR" sz="1600" u="none" strike="noStrike" dirty="0">
                          <a:solidFill>
                            <a:schemeClr val="tx1"/>
                          </a:solidFill>
                          <a:effectLst/>
                        </a:rPr>
                        <a:t>Yurt içinde 222.000 Türk Lirası/Fuar Başına</a:t>
                      </a:r>
                      <a:endParaRPr lang="tr-TR" sz="1600" b="1" i="0" u="none" strike="noStrike" dirty="0">
                        <a:solidFill>
                          <a:schemeClr val="tx1"/>
                        </a:solidFill>
                        <a:effectLst/>
                        <a:latin typeface="Century Gothic" panose="020B0502020202020204" pitchFamily="34" charset="0"/>
                      </a:endParaRPr>
                    </a:p>
                  </a:txBody>
                  <a:tcPr marL="9525" marR="9525" marT="9525" marB="0" anchor="ctr">
                    <a:solidFill>
                      <a:schemeClr val="accent1">
                        <a:lumMod val="20000"/>
                        <a:lumOff val="80000"/>
                      </a:schemeClr>
                    </a:solidFill>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3719676154"/>
                  </a:ext>
                </a:extLst>
              </a:tr>
              <a:tr h="672339">
                <a:tc>
                  <a:txBody>
                    <a:bodyPr/>
                    <a:lstStyle/>
                    <a:p>
                      <a:pPr algn="ctr" rtl="0" fontAlgn="ctr"/>
                      <a:r>
                        <a:rPr lang="tr-TR" sz="1600" u="none" strike="noStrike" dirty="0">
                          <a:solidFill>
                            <a:schemeClr val="tx1"/>
                          </a:solidFill>
                          <a:effectLst/>
                        </a:rPr>
                        <a:t>Yer Kirası ve </a:t>
                      </a:r>
                      <a:r>
                        <a:rPr lang="tr-TR" sz="1600" u="none" strike="noStrike" dirty="0" err="1">
                          <a:solidFill>
                            <a:schemeClr val="tx1"/>
                          </a:solidFill>
                          <a:effectLst/>
                        </a:rPr>
                        <a:t>Stand</a:t>
                      </a:r>
                      <a:r>
                        <a:rPr lang="tr-TR" sz="1600" u="none" strike="noStrike" baseline="0" dirty="0">
                          <a:solidFill>
                            <a:schemeClr val="tx1"/>
                          </a:solidFill>
                          <a:effectLst/>
                        </a:rPr>
                        <a:t> Masrafları</a:t>
                      </a:r>
                      <a:endParaRPr lang="tr-TR" sz="1600" b="1" i="0" u="none" strike="noStrike" dirty="0">
                        <a:solidFill>
                          <a:schemeClr val="tx1"/>
                        </a:solidFill>
                        <a:effectLst/>
                        <a:latin typeface="Century Gothic" panose="020B0502020202020204" pitchFamily="34" charset="0"/>
                      </a:endParaRPr>
                    </a:p>
                  </a:txBody>
                  <a:tcPr marL="9525" marR="9525" marT="9525" marB="0" anchor="ctr">
                    <a:solidFill>
                      <a:schemeClr val="accent1"/>
                    </a:solidFill>
                  </a:tcPr>
                </a:tc>
                <a:tc>
                  <a:txBody>
                    <a:bodyPr/>
                    <a:lstStyle/>
                    <a:p>
                      <a:pPr algn="ctr" rtl="0" fontAlgn="ctr"/>
                      <a:r>
                        <a:rPr lang="tr-TR" sz="1600" u="none" strike="noStrike" dirty="0">
                          <a:solidFill>
                            <a:schemeClr val="tx1"/>
                          </a:solidFill>
                          <a:effectLst/>
                        </a:rPr>
                        <a:t>50</a:t>
                      </a:r>
                      <a:endParaRPr lang="tr-TR" sz="1600" b="1" i="0" u="none" strike="noStrike" dirty="0">
                        <a:solidFill>
                          <a:schemeClr val="tx1"/>
                        </a:solidFill>
                        <a:effectLst/>
                        <a:latin typeface="Century Gothic" panose="020B0502020202020204" pitchFamily="34" charset="0"/>
                      </a:endParaRPr>
                    </a:p>
                  </a:txBody>
                  <a:tcPr marL="9525" marR="9525" marT="9525" marB="0" anchor="ctr">
                    <a:solidFill>
                      <a:schemeClr val="accent1">
                        <a:lumMod val="20000"/>
                        <a:lumOff val="80000"/>
                      </a:schemeClr>
                    </a:solidFill>
                  </a:tcPr>
                </a:tc>
                <a:tc>
                  <a:txBody>
                    <a:bodyPr/>
                    <a:lstStyle/>
                    <a:p>
                      <a:pPr algn="ctr" rtl="0" fontAlgn="ctr"/>
                      <a:r>
                        <a:rPr lang="tr-TR" sz="1600" u="none" strike="noStrike" dirty="0">
                          <a:solidFill>
                            <a:schemeClr val="tx1"/>
                          </a:solidFill>
                          <a:effectLst/>
                        </a:rPr>
                        <a:t>38.000 Türk Lirası</a:t>
                      </a:r>
                      <a:endParaRPr lang="tr-TR" sz="1600" b="1" i="0" u="none" strike="noStrike" dirty="0">
                        <a:solidFill>
                          <a:schemeClr val="tx1"/>
                        </a:solidFill>
                        <a:effectLst/>
                        <a:latin typeface="Century Gothic" panose="020B0502020202020204" pitchFamily="34" charset="0"/>
                      </a:endParaRPr>
                    </a:p>
                  </a:txBody>
                  <a:tcPr marL="9525" marR="9525" marT="9525" marB="0" anchor="ctr">
                    <a:solidFill>
                      <a:schemeClr val="accent1">
                        <a:lumMod val="20000"/>
                        <a:lumOff val="80000"/>
                      </a:schemeClr>
                    </a:solidFill>
                  </a:tcPr>
                </a:tc>
                <a:tc>
                  <a:txBody>
                    <a:bodyPr/>
                    <a:lstStyle/>
                    <a:p>
                      <a:pPr algn="ctr" rtl="0" fontAlgn="ctr"/>
                      <a:r>
                        <a:rPr lang="tr-TR" sz="1600" u="none" strike="noStrike" dirty="0">
                          <a:solidFill>
                            <a:schemeClr val="tx1"/>
                          </a:solidFill>
                          <a:effectLst/>
                        </a:rPr>
                        <a:t>-</a:t>
                      </a:r>
                      <a:endParaRPr lang="tr-TR" sz="1600" b="1" i="0" u="none" strike="noStrike" dirty="0">
                        <a:solidFill>
                          <a:schemeClr val="tx1"/>
                        </a:solidFill>
                        <a:effectLst/>
                        <a:latin typeface="Century Gothic" panose="020B0502020202020204" pitchFamily="34" charset="0"/>
                      </a:endParaRPr>
                    </a:p>
                  </a:txBody>
                  <a:tcPr marL="9525" marR="9525" marT="9525" marB="0" anchor="ctr">
                    <a:solidFill>
                      <a:schemeClr val="accent1">
                        <a:lumMod val="20000"/>
                        <a:lumOff val="80000"/>
                      </a:schemeClr>
                    </a:solidFill>
                  </a:tcPr>
                </a:tc>
                <a:tc>
                  <a:txBody>
                    <a:bodyPr/>
                    <a:lstStyle/>
                    <a:p>
                      <a:pPr algn="ctr" rtl="0" fontAlgn="ctr"/>
                      <a:r>
                        <a:rPr lang="tr-TR" sz="1600" u="none" strike="noStrike" dirty="0">
                          <a:solidFill>
                            <a:schemeClr val="tx1"/>
                          </a:solidFill>
                          <a:effectLst/>
                        </a:rPr>
                        <a:t>Katılımcı</a:t>
                      </a:r>
                      <a:endParaRPr lang="tr-TR" sz="1600" b="1" i="0" u="none" strike="noStrike" dirty="0">
                        <a:solidFill>
                          <a:schemeClr val="tx1"/>
                        </a:solidFill>
                        <a:effectLst/>
                        <a:latin typeface="Century Gothic" panose="020B0502020202020204"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3421506880"/>
                  </a:ext>
                </a:extLst>
              </a:tr>
            </a:tbl>
          </a:graphicData>
        </a:graphic>
      </p:graphicFrame>
      <p:sp>
        <p:nvSpPr>
          <p:cNvPr id="10" name="Dikdörtgen 9"/>
          <p:cNvSpPr/>
          <p:nvPr/>
        </p:nvSpPr>
        <p:spPr>
          <a:xfrm>
            <a:off x="152400" y="825182"/>
            <a:ext cx="3116366" cy="5180777"/>
          </a:xfrm>
          <a:prstGeom prst="rect">
            <a:avLst/>
          </a:prstGeom>
        </p:spPr>
        <p:txBody>
          <a:bodyPr wrap="square">
            <a:spAutoFit/>
          </a:bodyPr>
          <a:lstStyle/>
          <a:p>
            <a:pPr marL="0" marR="0" lvl="0" indent="0" algn="just" defTabSz="914400" rtl="0" eaLnBrk="1" fontAlgn="auto" latinLnBrk="0" hangingPunct="1">
              <a:lnSpc>
                <a:spcPct val="80000"/>
              </a:lnSpc>
              <a:spcBef>
                <a:spcPct val="15000"/>
              </a:spcBef>
              <a:spcAft>
                <a:spcPts val="0"/>
              </a:spcAft>
              <a:buClrTx/>
              <a:buSzTx/>
              <a:buFontTx/>
              <a:buNone/>
              <a:tabLst/>
              <a:defRPr/>
            </a:pPr>
            <a:r>
              <a:rPr kumimoji="0" lang="tr-TR" altLang="tr-TR" b="1" i="0" u="none" strike="noStrike" kern="1200" cap="none" spc="0" normalizeH="0" baseline="0" noProof="0" dirty="0">
                <a:ln>
                  <a:noFill/>
                </a:ln>
                <a:solidFill>
                  <a:srgbClr val="C00000"/>
                </a:solidFill>
                <a:effectLst/>
                <a:uLnTx/>
                <a:uFillTx/>
                <a:latin typeface="Calibri"/>
                <a:ea typeface="+mn-ea"/>
                <a:cs typeface="Arial" charset="0"/>
              </a:rPr>
              <a:t> </a:t>
            </a:r>
            <a:endParaRPr kumimoji="0" lang="tr-TR" altLang="tr-TR"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just" defTabSz="914400" rtl="0" eaLnBrk="1" fontAlgn="auto" latinLnBrk="0" hangingPunct="1">
              <a:lnSpc>
                <a:spcPct val="80000"/>
              </a:lnSpc>
              <a:spcBef>
                <a:spcPct val="15000"/>
              </a:spcBef>
              <a:spcAft>
                <a:spcPts val="0"/>
              </a:spcAft>
              <a:buClrTx/>
              <a:buSzTx/>
              <a:buFont typeface="Wingdings" pitchFamily="2" charset="2"/>
              <a:buChar char="§"/>
              <a:tabLst/>
              <a:defRPr/>
            </a:pPr>
            <a:r>
              <a:rPr kumimoji="0" lang="tr-TR" altLang="tr-TR" b="0" i="0" u="none" strike="noStrike" kern="1200" cap="none" spc="0" normalizeH="0" baseline="0" noProof="0" dirty="0">
                <a:ln>
                  <a:noFill/>
                </a:ln>
                <a:solidFill>
                  <a:prstClr val="black"/>
                </a:solidFill>
                <a:effectLst/>
                <a:uLnTx/>
                <a:uFillTx/>
                <a:latin typeface="Calibri"/>
                <a:ea typeface="+mn-ea"/>
                <a:cs typeface="Arial" charset="0"/>
              </a:rPr>
              <a:t>Bakanlığımızca belirlenen sektörel nitelikli uluslararası yurt içi fuarların dış tanıtımının sağlanması ve uluslararası düzeyde katılımın artırılması amacıyla organizatörlerin yapacakları harcamalar ile katılımcıların yapacakları harcamalar desteklenmektedir.</a:t>
            </a:r>
          </a:p>
          <a:p>
            <a:pPr marL="0" marR="0" lvl="0" indent="0" algn="just" defTabSz="914400" rtl="0" eaLnBrk="1" fontAlgn="auto" latinLnBrk="0" hangingPunct="1">
              <a:lnSpc>
                <a:spcPct val="80000"/>
              </a:lnSpc>
              <a:spcBef>
                <a:spcPct val="15000"/>
              </a:spcBef>
              <a:spcAft>
                <a:spcPts val="0"/>
              </a:spcAft>
              <a:buClrTx/>
              <a:buSzTx/>
              <a:buFontTx/>
              <a:buNone/>
              <a:tabLst/>
              <a:defRPr/>
            </a:pPr>
            <a:endParaRPr kumimoji="0" lang="tr-TR" altLang="tr-TR"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just" defTabSz="914400" rtl="0" eaLnBrk="1" fontAlgn="auto" latinLnBrk="0" hangingPunct="1">
              <a:lnSpc>
                <a:spcPct val="80000"/>
              </a:lnSpc>
              <a:spcBef>
                <a:spcPct val="15000"/>
              </a:spcBef>
              <a:spcAft>
                <a:spcPts val="0"/>
              </a:spcAft>
              <a:buClrTx/>
              <a:buSzTx/>
              <a:buFont typeface="Wingdings" pitchFamily="2" charset="2"/>
              <a:buChar char="§"/>
              <a:tabLst/>
              <a:defRPr/>
            </a:pPr>
            <a:r>
              <a:rPr kumimoji="0" lang="tr-TR" altLang="tr-TR" b="0" i="0" u="none" strike="noStrike" kern="1200" cap="none" spc="0" normalizeH="0" baseline="0" noProof="0" dirty="0">
                <a:ln>
                  <a:noFill/>
                </a:ln>
                <a:solidFill>
                  <a:prstClr val="black"/>
                </a:solidFill>
                <a:effectLst/>
                <a:uLnTx/>
                <a:uFillTx/>
                <a:latin typeface="Calibri"/>
                <a:ea typeface="+mn-ea"/>
                <a:cs typeface="Arial" charset="0"/>
              </a:rPr>
              <a:t>Organizatörlere verilen tanıtım desteği ağırlıklı olarak yurt dışında yapılan tanıtım faaliyetlerine yönelik verilmekte olup, yurt içinde yapılan tanıtım faaliyetleri de destek kapsamına alınmaktadır.</a:t>
            </a:r>
          </a:p>
          <a:p>
            <a:pPr marL="0" marR="0" lvl="0" indent="0" algn="just" defTabSz="914400" rtl="0" eaLnBrk="1" fontAlgn="auto" latinLnBrk="0" hangingPunct="1">
              <a:lnSpc>
                <a:spcPct val="80000"/>
              </a:lnSpc>
              <a:spcBef>
                <a:spcPct val="15000"/>
              </a:spcBef>
              <a:spcAft>
                <a:spcPts val="0"/>
              </a:spcAft>
              <a:buClrTx/>
              <a:buSzTx/>
              <a:buFontTx/>
              <a:buNone/>
              <a:tabLst/>
              <a:defRPr/>
            </a:pPr>
            <a:endParaRPr kumimoji="0" lang="tr-TR" altLang="tr-TR"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just" defTabSz="914400" rtl="0" eaLnBrk="1" fontAlgn="auto" latinLnBrk="0" hangingPunct="1">
              <a:lnSpc>
                <a:spcPct val="80000"/>
              </a:lnSpc>
              <a:spcBef>
                <a:spcPct val="15000"/>
              </a:spcBef>
              <a:spcAft>
                <a:spcPts val="0"/>
              </a:spcAft>
              <a:buClrTx/>
              <a:buSzTx/>
              <a:buFont typeface="Wingdings" pitchFamily="2" charset="2"/>
              <a:buChar char="§"/>
              <a:tabLst/>
              <a:defRPr/>
            </a:pPr>
            <a:r>
              <a:rPr kumimoji="0" lang="tr-TR" altLang="tr-TR" b="0" i="0" u="none" strike="noStrike" kern="1200" cap="none" spc="0" normalizeH="0" baseline="0" noProof="0" dirty="0">
                <a:ln>
                  <a:noFill/>
                </a:ln>
                <a:solidFill>
                  <a:prstClr val="black"/>
                </a:solidFill>
                <a:effectLst/>
                <a:uLnTx/>
                <a:uFillTx/>
                <a:latin typeface="Calibri"/>
                <a:ea typeface="+mn-ea"/>
                <a:cs typeface="Arial" charset="0"/>
              </a:rPr>
              <a:t>Katılımcılara ise yer kirası ve </a:t>
            </a:r>
            <a:r>
              <a:rPr kumimoji="0" lang="tr-TR" altLang="tr-TR" b="0" i="0" u="none" strike="noStrike" kern="1200" cap="none" spc="0" normalizeH="0" baseline="0" noProof="0" dirty="0" err="1">
                <a:ln>
                  <a:noFill/>
                </a:ln>
                <a:solidFill>
                  <a:prstClr val="black"/>
                </a:solidFill>
                <a:effectLst/>
                <a:uLnTx/>
                <a:uFillTx/>
                <a:latin typeface="Calibri"/>
                <a:ea typeface="+mn-ea"/>
                <a:cs typeface="Arial" charset="0"/>
              </a:rPr>
              <a:t>stand</a:t>
            </a:r>
            <a:r>
              <a:rPr kumimoji="0" lang="tr-TR" altLang="tr-TR" b="0" i="0" u="none" strike="noStrike" kern="1200" cap="none" spc="0" normalizeH="0" baseline="0" noProof="0" dirty="0">
                <a:ln>
                  <a:noFill/>
                </a:ln>
                <a:solidFill>
                  <a:prstClr val="black"/>
                </a:solidFill>
                <a:effectLst/>
                <a:uLnTx/>
                <a:uFillTx/>
                <a:latin typeface="Calibri"/>
                <a:ea typeface="+mn-ea"/>
                <a:cs typeface="Arial" charset="0"/>
              </a:rPr>
              <a:t> masraflarına yönelik destek verilmektedir.</a:t>
            </a:r>
          </a:p>
        </p:txBody>
      </p:sp>
    </p:spTree>
    <p:extLst>
      <p:ext uri="{BB962C8B-B14F-4D97-AF65-F5344CB8AC3E}">
        <p14:creationId xmlns:p14="http://schemas.microsoft.com/office/powerpoint/2010/main" val="97023590"/>
      </p:ext>
    </p:extLst>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n İki Kenarlı 7"/>
          <p:cNvSpPr/>
          <p:nvPr/>
        </p:nvSpPr>
        <p:spPr>
          <a:xfrm>
            <a:off x="7978775" y="382588"/>
            <a:ext cx="593725" cy="461962"/>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4400" dirty="0"/>
              <a:t>6</a:t>
            </a:r>
          </a:p>
        </p:txBody>
      </p:sp>
      <p:sp>
        <p:nvSpPr>
          <p:cNvPr id="9" name="Yuvarlatılmış Dikdörtgen 8"/>
          <p:cNvSpPr/>
          <p:nvPr/>
        </p:nvSpPr>
        <p:spPr>
          <a:xfrm>
            <a:off x="577850" y="1949450"/>
            <a:ext cx="7994650" cy="34401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5400" dirty="0"/>
              <a:t>YURT DIŞI BİRİM, MARKA VE TANITIM DESTEĞİ</a:t>
            </a:r>
          </a:p>
        </p:txBody>
      </p:sp>
      <p:sp>
        <p:nvSpPr>
          <p:cNvPr id="4" name="Slayt Numarası Yer Tutucusu 3"/>
          <p:cNvSpPr txBox="1">
            <a:spLocks/>
          </p:cNvSpPr>
          <p:nvPr/>
        </p:nvSpPr>
        <p:spPr>
          <a:xfrm>
            <a:off x="8429625" y="6553200"/>
            <a:ext cx="571500" cy="252413"/>
          </a:xfrm>
          <a:prstGeom prst="rect">
            <a:avLst/>
          </a:prstGeom>
        </p:spPr>
        <p:txBody>
          <a:bodyPr/>
          <a:lstStyle>
            <a:defPPr>
              <a:defRPr lang="tr-TR"/>
            </a:defPPr>
            <a:lvl1pPr algn="ctr" rtl="0" eaLnBrk="0" fontAlgn="base" hangingPunct="0">
              <a:spcBef>
                <a:spcPct val="0"/>
              </a:spcBef>
              <a:spcAft>
                <a:spcPct val="0"/>
              </a:spcAft>
              <a:defRPr sz="1200" kern="1200">
                <a:solidFill>
                  <a:prstClr val="white">
                    <a:lumMod val="85000"/>
                  </a:prstClr>
                </a:solidFill>
                <a:effectLst>
                  <a:outerShdw blurRad="38100" dist="38100" dir="2700000" algn="tl">
                    <a:srgbClr val="000000">
                      <a:alpha val="43137"/>
                    </a:srgbClr>
                  </a:outerShdw>
                </a:effectLst>
                <a:latin typeface="Calibri"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fld id="{3C5A7D2A-A6CC-491E-9572-17D0D067E594}" type="slidenum">
              <a:rPr lang="en-US" altLang="tr-TR" smtClean="0"/>
              <a:pPr defTabSz="914400">
                <a:defRPr/>
              </a:pPr>
              <a:t>44</a:t>
            </a:fld>
            <a:endParaRPr lang="en-US" altLang="tr-TR" dirty="0"/>
          </a:p>
        </p:txBody>
      </p:sp>
      <p:sp>
        <p:nvSpPr>
          <p:cNvPr id="6"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a:t>Ticaret Bakanlığı-İhracat Genel Müdürlüğü</a:t>
            </a:r>
          </a:p>
        </p:txBody>
      </p:sp>
      <p:pic>
        <p:nvPicPr>
          <p:cNvPr id="7"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Tree>
    <p:extLst>
      <p:ext uri="{BB962C8B-B14F-4D97-AF65-F5344CB8AC3E}">
        <p14:creationId xmlns:p14="http://schemas.microsoft.com/office/powerpoint/2010/main" val="2481997585"/>
      </p:ext>
    </p:extLst>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p:cNvSpPr>
          <p:nvPr/>
        </p:nvSpPr>
        <p:spPr bwMode="auto">
          <a:xfrm>
            <a:off x="958850" y="346076"/>
            <a:ext cx="8185150" cy="396875"/>
          </a:xfrm>
          <a:prstGeom prst="rect">
            <a:avLst/>
          </a:prstGeom>
          <a:noFill/>
          <a:ln w="9525">
            <a:noFill/>
            <a:miter lim="800000"/>
            <a:headEnd/>
            <a:tailEnd/>
          </a:ln>
        </p:spPr>
        <p:txBody>
          <a:bodyPr anchor="ctr"/>
          <a:lstStyle/>
          <a:p>
            <a:pPr algn="ctr" defTabSz="914400">
              <a:defRPr/>
            </a:pPr>
            <a:r>
              <a:rPr lang="tr-TR" sz="3200" b="1" dirty="0">
                <a:solidFill>
                  <a:schemeClr val="bg1"/>
                </a:solidFill>
                <a:effectLst>
                  <a:outerShdw blurRad="38100" dist="38100" dir="2700000" algn="tl">
                    <a:srgbClr val="000000">
                      <a:alpha val="43137"/>
                    </a:srgbClr>
                  </a:outerShdw>
                </a:effectLst>
                <a:latin typeface="+mj-lt"/>
              </a:rPr>
              <a:t>YURT DIŞI BİRİM, MARKA VE TANITIM DESTEĞİ</a:t>
            </a:r>
          </a:p>
        </p:txBody>
      </p:sp>
      <p:sp>
        <p:nvSpPr>
          <p:cNvPr id="41987" name="Text Box 7"/>
          <p:cNvSpPr txBox="1">
            <a:spLocks noChangeArrowheads="1"/>
          </p:cNvSpPr>
          <p:nvPr/>
        </p:nvSpPr>
        <p:spPr bwMode="auto">
          <a:xfrm>
            <a:off x="3451225" y="1323975"/>
            <a:ext cx="5264150" cy="1200150"/>
          </a:xfrm>
          <a:prstGeom prst="rect">
            <a:avLst/>
          </a:prstGeom>
          <a:noFill/>
          <a:ln w="9525">
            <a:noFill/>
            <a:miter lim="800000"/>
            <a:headEnd/>
            <a:tailEnd/>
          </a:ln>
        </p:spPr>
        <p:txBody>
          <a:bodyPr>
            <a:spAutoFit/>
          </a:bodyPr>
          <a:lstStyle/>
          <a:p>
            <a:pPr algn="just"/>
            <a:r>
              <a:rPr lang="tr-TR" altLang="tr-TR" sz="2400" b="1">
                <a:latin typeface="Calibri" pitchFamily="34" charset="0"/>
                <a:cs typeface="Arial" pitchFamily="34" charset="0"/>
              </a:rPr>
              <a:t>2010/6 Sayılı Yurtdışı Birim, Marka ve Tanıtım Faaliyetlerinin Desteklenmesi Hakkında Tebliğ	</a:t>
            </a:r>
          </a:p>
        </p:txBody>
      </p:sp>
      <p:sp>
        <p:nvSpPr>
          <p:cNvPr id="41988" name="AutoShape 6"/>
          <p:cNvSpPr>
            <a:spLocks/>
          </p:cNvSpPr>
          <p:nvPr/>
        </p:nvSpPr>
        <p:spPr bwMode="auto">
          <a:xfrm>
            <a:off x="2713038" y="3190875"/>
            <a:ext cx="360362"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21514" name="Text Box 10"/>
          <p:cNvSpPr txBox="1">
            <a:spLocks noChangeArrowheads="1"/>
          </p:cNvSpPr>
          <p:nvPr/>
        </p:nvSpPr>
        <p:spPr bwMode="auto">
          <a:xfrm>
            <a:off x="342900" y="3490913"/>
            <a:ext cx="2755900" cy="492125"/>
          </a:xfrm>
          <a:prstGeom prst="rect">
            <a:avLst/>
          </a:prstGeom>
          <a:noFill/>
          <a:ln>
            <a:noFill/>
          </a:ln>
          <a:effectLst/>
        </p:spPr>
        <p:txBody>
          <a:bodyPr>
            <a:spAutoFit/>
          </a:bodyPr>
          <a:lstStyle/>
          <a:p>
            <a:pPr>
              <a:defRPr/>
            </a:pPr>
            <a:r>
              <a:rPr lang="tr-TR" sz="2600" b="1" dirty="0">
                <a:latin typeface="+mn-lt"/>
              </a:rPr>
              <a:t>AMAÇ</a:t>
            </a:r>
          </a:p>
        </p:txBody>
      </p:sp>
      <p:sp>
        <p:nvSpPr>
          <p:cNvPr id="41990" name="AutoShape 6"/>
          <p:cNvSpPr>
            <a:spLocks/>
          </p:cNvSpPr>
          <p:nvPr/>
        </p:nvSpPr>
        <p:spPr bwMode="auto">
          <a:xfrm>
            <a:off x="2649538" y="1347788"/>
            <a:ext cx="360362"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21516" name="Text Box 12"/>
          <p:cNvSpPr txBox="1">
            <a:spLocks noChangeArrowheads="1"/>
          </p:cNvSpPr>
          <p:nvPr/>
        </p:nvSpPr>
        <p:spPr bwMode="auto">
          <a:xfrm>
            <a:off x="342900" y="1662113"/>
            <a:ext cx="2619375" cy="492125"/>
          </a:xfrm>
          <a:prstGeom prst="rect">
            <a:avLst/>
          </a:prstGeom>
          <a:noFill/>
          <a:ln>
            <a:noFill/>
          </a:ln>
          <a:effectLst/>
        </p:spPr>
        <p:txBody>
          <a:bodyPr>
            <a:spAutoFit/>
          </a:bodyPr>
          <a:lstStyle/>
          <a:p>
            <a:pPr>
              <a:defRPr/>
            </a:pPr>
            <a:r>
              <a:rPr lang="tr-TR" sz="2600" b="1" dirty="0">
                <a:latin typeface="+mn-lt"/>
              </a:rPr>
              <a:t>MEVZUAT</a:t>
            </a:r>
            <a:endParaRPr lang="tr-TR" sz="2600" dirty="0">
              <a:latin typeface="+mn-lt"/>
            </a:endParaRPr>
          </a:p>
        </p:txBody>
      </p:sp>
      <p:sp>
        <p:nvSpPr>
          <p:cNvPr id="21517" name="Text Box 13"/>
          <p:cNvSpPr txBox="1">
            <a:spLocks noChangeArrowheads="1"/>
          </p:cNvSpPr>
          <p:nvPr/>
        </p:nvSpPr>
        <p:spPr bwMode="auto">
          <a:xfrm>
            <a:off x="3451225" y="2908300"/>
            <a:ext cx="5264150" cy="1200150"/>
          </a:xfrm>
          <a:prstGeom prst="rect">
            <a:avLst/>
          </a:prstGeom>
          <a:noFill/>
          <a:ln>
            <a:noFill/>
          </a:ln>
          <a:effectLst/>
        </p:spPr>
        <p:txBody>
          <a:bodyPr>
            <a:spAutoFit/>
          </a:bodyPr>
          <a:lstStyle/>
          <a:p>
            <a:pPr algn="just">
              <a:defRPr/>
            </a:pPr>
            <a:endParaRPr lang="tr-TR" sz="2400" b="1" dirty="0">
              <a:latin typeface="+mj-lt"/>
            </a:endParaRPr>
          </a:p>
          <a:p>
            <a:pPr algn="just">
              <a:defRPr/>
            </a:pPr>
            <a:r>
              <a:rPr lang="tr-TR" sz="2400" b="1" dirty="0">
                <a:latin typeface="+mj-lt"/>
              </a:rPr>
              <a:t>Şirketlerin yurt dışı pazarlara giriş ve tutunmalarının desteklenmesi</a:t>
            </a:r>
          </a:p>
        </p:txBody>
      </p:sp>
      <p:sp>
        <p:nvSpPr>
          <p:cNvPr id="41993" name="AutoShape 6"/>
          <p:cNvSpPr>
            <a:spLocks/>
          </p:cNvSpPr>
          <p:nvPr/>
        </p:nvSpPr>
        <p:spPr bwMode="auto">
          <a:xfrm>
            <a:off x="2635250" y="1347788"/>
            <a:ext cx="360363"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12" name="Slayt Numarası Yer Tutucusu 4"/>
          <p:cNvSpPr txBox="1">
            <a:spLocks noGrp="1"/>
          </p:cNvSpPr>
          <p:nvPr/>
        </p:nvSpPr>
        <p:spPr>
          <a:xfrm>
            <a:off x="8429625" y="6524625"/>
            <a:ext cx="571500" cy="252413"/>
          </a:xfrm>
          <a:prstGeom prst="rect">
            <a:avLst/>
          </a:prstGeom>
          <a:noFill/>
        </p:spPr>
        <p:txBody>
          <a:bodyPr/>
          <a:lstStyle>
            <a:lvl1pPr defTabSz="457200">
              <a:defRPr sz="3200">
                <a:solidFill>
                  <a:schemeClr val="tx1"/>
                </a:solidFill>
                <a:latin typeface="Calibri" pitchFamily="34" charset="0"/>
              </a:defRPr>
            </a:lvl1pPr>
            <a:lvl2pPr defTabSz="457200">
              <a:defRPr sz="2800">
                <a:solidFill>
                  <a:schemeClr val="tx1"/>
                </a:solidFill>
                <a:latin typeface="Calibri" pitchFamily="34" charset="0"/>
              </a:defRPr>
            </a:lvl2pPr>
            <a:lvl3pPr defTabSz="457200">
              <a:defRPr sz="2400">
                <a:solidFill>
                  <a:schemeClr val="tx1"/>
                </a:solidFill>
                <a:latin typeface="Calibri" pitchFamily="34" charset="0"/>
              </a:defRPr>
            </a:lvl3pPr>
            <a:lvl4pPr defTabSz="457200">
              <a:defRPr sz="2000">
                <a:solidFill>
                  <a:schemeClr val="tx1"/>
                </a:solidFill>
                <a:latin typeface="Calibri" pitchFamily="34" charset="0"/>
              </a:defRPr>
            </a:lvl4pPr>
            <a:lvl5pPr defTabSz="457200">
              <a:defRPr sz="2000">
                <a:solidFill>
                  <a:schemeClr val="tx1"/>
                </a:solidFill>
                <a:latin typeface="Calibri" pitchFamily="34" charset="0"/>
              </a:defRPr>
            </a:lvl5pPr>
            <a:lvl6pPr defTabSz="457200" eaLnBrk="0" fontAlgn="base" hangingPunct="0">
              <a:spcAft>
                <a:spcPct val="0"/>
              </a:spcAft>
              <a:buChar char="»"/>
              <a:defRPr sz="2000">
                <a:solidFill>
                  <a:schemeClr val="tx1"/>
                </a:solidFill>
                <a:latin typeface="Calibri" pitchFamily="34" charset="0"/>
              </a:defRPr>
            </a:lvl6pPr>
            <a:lvl7pPr defTabSz="457200" eaLnBrk="0" fontAlgn="base" hangingPunct="0">
              <a:spcAft>
                <a:spcPct val="0"/>
              </a:spcAft>
              <a:buChar char="»"/>
              <a:defRPr sz="2000">
                <a:solidFill>
                  <a:schemeClr val="tx1"/>
                </a:solidFill>
                <a:latin typeface="Calibri" pitchFamily="34" charset="0"/>
              </a:defRPr>
            </a:lvl7pPr>
            <a:lvl8pPr defTabSz="457200" eaLnBrk="0" fontAlgn="base" hangingPunct="0">
              <a:spcAft>
                <a:spcPct val="0"/>
              </a:spcAft>
              <a:buChar char="»"/>
              <a:defRPr sz="2000">
                <a:solidFill>
                  <a:schemeClr val="tx1"/>
                </a:solidFill>
                <a:latin typeface="Calibri" pitchFamily="34" charset="0"/>
              </a:defRPr>
            </a:lvl8pPr>
            <a:lvl9pPr defTabSz="457200" eaLnBrk="0" fontAlgn="base" hangingPunct="0">
              <a:spcAft>
                <a:spcPct val="0"/>
              </a:spcAft>
              <a:buChar char="»"/>
              <a:defRPr sz="2000">
                <a:solidFill>
                  <a:schemeClr val="tx1"/>
                </a:solidFill>
                <a:latin typeface="Calibri" pitchFamily="34" charset="0"/>
              </a:defRPr>
            </a:lvl9pPr>
          </a:lstStyle>
          <a:p>
            <a:pPr algn="ctr" eaLnBrk="1" hangingPunct="1">
              <a:defRPr/>
            </a:pPr>
            <a:fld id="{97A0EF7C-11E3-4EB9-8F7D-BCF4B958FD20}" type="slidenum">
              <a:rPr lang="en-US" altLang="tr-TR" sz="1600" smtClean="0">
                <a:solidFill>
                  <a:srgbClr val="D9D9D9"/>
                </a:solidFill>
                <a:effectLst>
                  <a:outerShdw blurRad="38100" dist="38100" dir="2700000" algn="tl">
                    <a:srgbClr val="000000"/>
                  </a:outerShdw>
                </a:effectLst>
                <a:cs typeface="Arial" pitchFamily="34" charset="0"/>
              </a:rPr>
              <a:pPr algn="ctr" eaLnBrk="1" hangingPunct="1">
                <a:defRPr/>
              </a:pPr>
              <a:t>45</a:t>
            </a:fld>
            <a:endParaRPr lang="en-US" altLang="tr-TR" sz="1600">
              <a:solidFill>
                <a:srgbClr val="D9D9D9"/>
              </a:solidFill>
              <a:effectLst>
                <a:outerShdw blurRad="38100" dist="38100" dir="2700000" algn="tl">
                  <a:srgbClr val="000000"/>
                </a:outerShdw>
              </a:effectLst>
              <a:cs typeface="Arial" pitchFamily="34" charset="0"/>
            </a:endParaRPr>
          </a:p>
        </p:txBody>
      </p:sp>
      <p:sp>
        <p:nvSpPr>
          <p:cNvPr id="41996" name="AutoShape 6"/>
          <p:cNvSpPr>
            <a:spLocks/>
          </p:cNvSpPr>
          <p:nvPr/>
        </p:nvSpPr>
        <p:spPr bwMode="auto">
          <a:xfrm>
            <a:off x="2713038" y="4897438"/>
            <a:ext cx="360362"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14" name="Text Box 10"/>
          <p:cNvSpPr txBox="1">
            <a:spLocks noChangeArrowheads="1"/>
          </p:cNvSpPr>
          <p:nvPr/>
        </p:nvSpPr>
        <p:spPr bwMode="auto">
          <a:xfrm>
            <a:off x="342900" y="5192713"/>
            <a:ext cx="2755900" cy="492125"/>
          </a:xfrm>
          <a:prstGeom prst="rect">
            <a:avLst/>
          </a:prstGeom>
          <a:noFill/>
          <a:ln>
            <a:noFill/>
          </a:ln>
          <a:effectLst/>
        </p:spPr>
        <p:txBody>
          <a:bodyPr>
            <a:spAutoFit/>
          </a:bodyPr>
          <a:lstStyle/>
          <a:p>
            <a:pPr>
              <a:defRPr/>
            </a:pPr>
            <a:r>
              <a:rPr lang="tr-TR" sz="2600" b="1" dirty="0">
                <a:latin typeface="+mn-lt"/>
              </a:rPr>
              <a:t>KAPSAM</a:t>
            </a:r>
          </a:p>
        </p:txBody>
      </p:sp>
      <p:sp>
        <p:nvSpPr>
          <p:cNvPr id="15" name="Text Box 13"/>
          <p:cNvSpPr txBox="1">
            <a:spLocks noChangeArrowheads="1"/>
          </p:cNvSpPr>
          <p:nvPr/>
        </p:nvSpPr>
        <p:spPr bwMode="auto">
          <a:xfrm>
            <a:off x="3451225" y="4681538"/>
            <a:ext cx="5264150" cy="1200150"/>
          </a:xfrm>
          <a:prstGeom prst="rect">
            <a:avLst/>
          </a:prstGeom>
          <a:noFill/>
          <a:ln>
            <a:noFill/>
          </a:ln>
          <a:effectLst/>
        </p:spPr>
        <p:txBody>
          <a:bodyPr>
            <a:spAutoFit/>
          </a:bodyPr>
          <a:lstStyle/>
          <a:p>
            <a:pPr>
              <a:defRPr/>
            </a:pPr>
            <a:endParaRPr lang="tr-TR" sz="2400" b="1" dirty="0">
              <a:latin typeface="+mn-lt"/>
            </a:endParaRPr>
          </a:p>
          <a:p>
            <a:pPr marL="342900" indent="-342900">
              <a:buFont typeface="Arial" pitchFamily="34" charset="0"/>
              <a:buChar char="•"/>
              <a:defRPr/>
            </a:pPr>
            <a:r>
              <a:rPr lang="tr-TR" sz="2400" b="1" dirty="0">
                <a:latin typeface="+mn-lt"/>
              </a:rPr>
              <a:t>Şirketler</a:t>
            </a:r>
          </a:p>
          <a:p>
            <a:pPr marL="342900" indent="-342900">
              <a:buFont typeface="Arial" pitchFamily="34" charset="0"/>
              <a:buChar char="•"/>
              <a:defRPr/>
            </a:pPr>
            <a:r>
              <a:rPr lang="tr-TR" sz="2400" b="1" dirty="0">
                <a:latin typeface="+mn-lt"/>
              </a:rPr>
              <a:t>İşbirliği Kuruluşları</a:t>
            </a:r>
          </a:p>
        </p:txBody>
      </p:sp>
      <p:sp>
        <p:nvSpPr>
          <p:cNvPr id="41999" name="AutoShape 6"/>
          <p:cNvSpPr>
            <a:spLocks/>
          </p:cNvSpPr>
          <p:nvPr/>
        </p:nvSpPr>
        <p:spPr bwMode="auto">
          <a:xfrm>
            <a:off x="2686050" y="4897438"/>
            <a:ext cx="360363"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17"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a:t>Ticaret Bakanlığı-İhracat Genel Müdürlüğü</a:t>
            </a:r>
          </a:p>
        </p:txBody>
      </p:sp>
      <p:pic>
        <p:nvPicPr>
          <p:cNvPr id="16"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Tree>
    <p:extLst>
      <p:ext uri="{BB962C8B-B14F-4D97-AF65-F5344CB8AC3E}">
        <p14:creationId xmlns:p14="http://schemas.microsoft.com/office/powerpoint/2010/main" val="621409591"/>
      </p:ext>
    </p:extLst>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Group 56"/>
          <p:cNvGraphicFramePr>
            <a:graphicFrameLocks/>
          </p:cNvGraphicFramePr>
          <p:nvPr>
            <p:extLst>
              <p:ext uri="{D42A27DB-BD31-4B8C-83A1-F6EECF244321}">
                <p14:modId xmlns:p14="http://schemas.microsoft.com/office/powerpoint/2010/main" val="1494544570"/>
              </p:ext>
            </p:extLst>
          </p:nvPr>
        </p:nvGraphicFramePr>
        <p:xfrm>
          <a:off x="134938" y="985838"/>
          <a:ext cx="8866188" cy="4024832"/>
        </p:xfrm>
        <a:graphic>
          <a:graphicData uri="http://schemas.openxmlformats.org/drawingml/2006/table">
            <a:tbl>
              <a:tblPr/>
              <a:tblGrid>
                <a:gridCol w="2704515">
                  <a:extLst>
                    <a:ext uri="{9D8B030D-6E8A-4147-A177-3AD203B41FA5}">
                      <a16:colId xmlns:a16="http://schemas.microsoft.com/office/drawing/2014/main" val="20000"/>
                    </a:ext>
                  </a:extLst>
                </a:gridCol>
                <a:gridCol w="1240934">
                  <a:extLst>
                    <a:ext uri="{9D8B030D-6E8A-4147-A177-3AD203B41FA5}">
                      <a16:colId xmlns:a16="http://schemas.microsoft.com/office/drawing/2014/main" val="20001"/>
                    </a:ext>
                  </a:extLst>
                </a:gridCol>
                <a:gridCol w="1761613">
                  <a:extLst>
                    <a:ext uri="{9D8B030D-6E8A-4147-A177-3AD203B41FA5}">
                      <a16:colId xmlns:a16="http://schemas.microsoft.com/office/drawing/2014/main" val="20002"/>
                    </a:ext>
                  </a:extLst>
                </a:gridCol>
                <a:gridCol w="1537368">
                  <a:extLst>
                    <a:ext uri="{9D8B030D-6E8A-4147-A177-3AD203B41FA5}">
                      <a16:colId xmlns:a16="http://schemas.microsoft.com/office/drawing/2014/main" val="20003"/>
                    </a:ext>
                  </a:extLst>
                </a:gridCol>
                <a:gridCol w="1621758">
                  <a:extLst>
                    <a:ext uri="{9D8B030D-6E8A-4147-A177-3AD203B41FA5}">
                      <a16:colId xmlns:a16="http://schemas.microsoft.com/office/drawing/2014/main" val="20004"/>
                    </a:ext>
                  </a:extLst>
                </a:gridCol>
              </a:tblGrid>
              <a:tr h="579696">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a:ln>
                            <a:noFill/>
                          </a:ln>
                          <a:solidFill>
                            <a:schemeClr val="bg1"/>
                          </a:solidFill>
                          <a:effectLst/>
                          <a:latin typeface="Calibri" pitchFamily="34" charset="0"/>
                          <a:cs typeface="Arial" pitchFamily="34" charset="0"/>
                        </a:rPr>
                        <a:t>Destek Kalemi</a:t>
                      </a:r>
                    </a:p>
                  </a:txBody>
                  <a:tcPr marL="91441" marR="91441" marT="45748" marB="4574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gradFill rotWithShape="0">
                      <a:gsLst>
                        <a:gs pos="0">
                          <a:schemeClr val="tx2"/>
                        </a:gs>
                        <a:gs pos="100000">
                          <a:srgbClr val="0E223A"/>
                        </a:gs>
                      </a:gsLst>
                      <a:lin ang="5400000" scaled="1"/>
                    </a:gra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a:ln>
                            <a:noFill/>
                          </a:ln>
                          <a:solidFill>
                            <a:schemeClr val="bg1"/>
                          </a:solidFill>
                          <a:effectLst/>
                          <a:latin typeface="Calibri" pitchFamily="34" charset="0"/>
                          <a:ea typeface="Calibri" pitchFamily="34" charset="0"/>
                          <a:cs typeface="Times New Roman" pitchFamily="18" charset="0"/>
                        </a:rPr>
                        <a:t>Destek</a:t>
                      </a:r>
                    </a:p>
                  </a:txBody>
                  <a:tcPr marL="91441" marR="91441" marT="45748" marB="4574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gradFill rotWithShape="0">
                      <a:gsLst>
                        <a:gs pos="0">
                          <a:schemeClr val="tx2"/>
                        </a:gs>
                        <a:gs pos="100000">
                          <a:srgbClr val="0E223A"/>
                        </a:gs>
                      </a:gsLst>
                      <a:lin ang="5400000" scaled="1"/>
                    </a:gra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chemeClr val="bg1"/>
                          </a:solidFill>
                          <a:effectLst/>
                          <a:latin typeface="Calibri" pitchFamily="34" charset="0"/>
                          <a:ea typeface="Calibri" pitchFamily="34" charset="0"/>
                          <a:cs typeface="Times New Roman" pitchFamily="18" charset="0"/>
                        </a:rPr>
                        <a:t>Destek Limiti</a:t>
                      </a:r>
                    </a:p>
                  </a:txBody>
                  <a:tcPr marL="91441" marR="91441" marT="45748" marB="4574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gradFill rotWithShape="0">
                      <a:gsLst>
                        <a:gs pos="0">
                          <a:schemeClr val="tx2"/>
                        </a:gs>
                        <a:gs pos="100000">
                          <a:srgbClr val="0E223A"/>
                        </a:gs>
                      </a:gsLst>
                      <a:lin ang="5400000" scaled="1"/>
                    </a:gra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a:ln>
                            <a:noFill/>
                          </a:ln>
                          <a:solidFill>
                            <a:schemeClr val="bg1"/>
                          </a:solidFill>
                          <a:effectLst/>
                          <a:latin typeface="Calibri" pitchFamily="34" charset="0"/>
                          <a:ea typeface="Calibri" pitchFamily="34" charset="0"/>
                          <a:cs typeface="Times New Roman" pitchFamily="18" charset="0"/>
                        </a:rPr>
                        <a:t>Süre/Adet</a:t>
                      </a:r>
                    </a:p>
                  </a:txBody>
                  <a:tcPr marL="91441" marR="91441" marT="45748" marB="4574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gradFill rotWithShape="0">
                      <a:gsLst>
                        <a:gs pos="0">
                          <a:schemeClr val="tx2"/>
                        </a:gs>
                        <a:gs pos="100000">
                          <a:srgbClr val="0E223A"/>
                        </a:gs>
                      </a:gsLst>
                      <a:lin ang="5400000" scaled="1"/>
                    </a:gra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a:ln>
                            <a:noFill/>
                          </a:ln>
                          <a:solidFill>
                            <a:schemeClr val="bg1"/>
                          </a:solidFill>
                          <a:effectLst/>
                          <a:latin typeface="Calibri" pitchFamily="34" charset="0"/>
                          <a:ea typeface="Calibri" pitchFamily="34" charset="0"/>
                          <a:cs typeface="Times New Roman" pitchFamily="18" charset="0"/>
                        </a:rPr>
                        <a:t>Faydalanıcı</a:t>
                      </a:r>
                    </a:p>
                  </a:txBody>
                  <a:tcPr marL="91441" marR="91441" marT="45748" marB="4574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gradFill rotWithShape="0">
                      <a:gsLst>
                        <a:gs pos="0">
                          <a:schemeClr val="tx2"/>
                        </a:gs>
                        <a:gs pos="100000">
                          <a:srgbClr val="0E223A"/>
                        </a:gs>
                      </a:gsLst>
                      <a:lin ang="5400000" scaled="1"/>
                    </a:gradFill>
                  </a:tcPr>
                </a:tc>
                <a:extLst>
                  <a:ext uri="{0D108BD9-81ED-4DB2-BD59-A6C34878D82A}">
                    <a16:rowId xmlns:a16="http://schemas.microsoft.com/office/drawing/2014/main" val="10000"/>
                  </a:ext>
                </a:extLst>
              </a:tr>
              <a:tr h="1067289">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Birim Kira</a:t>
                      </a:r>
                    </a:p>
                  </a:txBody>
                  <a:tcPr marL="91441" marR="91441" marT="45748" marB="4574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Ticari: % 40</a:t>
                      </a: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tr-TR" altLang="tr-TR"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Sınai ve Ticari: % 50</a:t>
                      </a:r>
                    </a:p>
                  </a:txBody>
                  <a:tcPr marL="91441" marR="91441" marT="45748" marB="4574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75.000$-120.000$ / birim başına yıllık</a:t>
                      </a:r>
                    </a:p>
                  </a:txBody>
                  <a:tcPr marL="91441" marR="91441" marT="45748" marB="4574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4 yıl / ülke</a:t>
                      </a: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tr-TR" altLang="tr-TR"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Firma başına 25 birim</a:t>
                      </a:r>
                    </a:p>
                  </a:txBody>
                  <a:tcPr marL="91441" marR="91441" marT="45748" marB="4574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Şirketler/</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İşbirliği</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Kuruluşları</a:t>
                      </a:r>
                    </a:p>
                  </a:txBody>
                  <a:tcPr marL="91441" marR="91441" marT="45748" marB="4574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54744">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Tanıtım Faaliyetleri (görsel ve yazılı tanıtım, sponsorluk, web sitesi tasarımı, reklam panoları, katalog, eşantiyon, sunum, konferans)</a:t>
                      </a:r>
                    </a:p>
                  </a:txBody>
                  <a:tcPr marL="91441" marR="91441" marT="45748" marB="4574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 60</a:t>
                      </a:r>
                    </a:p>
                  </a:txBody>
                  <a:tcPr marL="91441" marR="91441" marT="45748" marB="4574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150.000$ - 250.000$/ülke, yıl </a:t>
                      </a:r>
                    </a:p>
                  </a:txBody>
                  <a:tcPr marL="91441" marR="91441" marT="45748" marB="4574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4 yıl</a:t>
                      </a:r>
                    </a:p>
                  </a:txBody>
                  <a:tcPr marL="91441" marR="91441" marT="45748" marB="4574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Şirketler/</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İşbirliği</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Kuruluşları</a:t>
                      </a:r>
                    </a:p>
                  </a:txBody>
                  <a:tcPr marL="91441" marR="91441" marT="45748" marB="4574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9696">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Yurtdışı Marka Tescili</a:t>
                      </a:r>
                    </a:p>
                  </a:txBody>
                  <a:tcPr marL="91441" marR="91441" marT="45748" marB="4574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 50</a:t>
                      </a:r>
                    </a:p>
                  </a:txBody>
                  <a:tcPr marL="91441" marR="91441" marT="45748" marB="4574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50.000$ / yıl</a:t>
                      </a:r>
                    </a:p>
                  </a:txBody>
                  <a:tcPr marL="91441" marR="91441" marT="45748" marB="4574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4 yıl</a:t>
                      </a:r>
                    </a:p>
                  </a:txBody>
                  <a:tcPr marL="91441" marR="91441" marT="45748" marB="4574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Şirketler</a:t>
                      </a:r>
                    </a:p>
                  </a:txBody>
                  <a:tcPr marL="91441" marR="91441" marT="45748" marB="4574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3042" name="Metin kutusu 1"/>
          <p:cNvSpPr txBox="1">
            <a:spLocks noChangeArrowheads="1"/>
          </p:cNvSpPr>
          <p:nvPr/>
        </p:nvSpPr>
        <p:spPr bwMode="auto">
          <a:xfrm>
            <a:off x="34051" y="4681955"/>
            <a:ext cx="8866187" cy="2123658"/>
          </a:xfrm>
          <a:prstGeom prst="rect">
            <a:avLst/>
          </a:prstGeom>
          <a:noFill/>
          <a:ln w="9525">
            <a:noFill/>
            <a:miter lim="800000"/>
            <a:headEnd/>
            <a:tailEnd/>
          </a:ln>
        </p:spPr>
        <p:txBody>
          <a:bodyPr>
            <a:spAutoFit/>
          </a:bodyPr>
          <a:lstStyle/>
          <a:p>
            <a:pPr algn="just"/>
            <a:r>
              <a:rPr lang="tr-TR" altLang="tr-TR" dirty="0"/>
              <a:t>        </a:t>
            </a:r>
            <a:endParaRPr lang="tr-TR" altLang="tr-TR" sz="1600" u="sng" dirty="0"/>
          </a:p>
          <a:p>
            <a:pPr algn="just"/>
            <a:r>
              <a:rPr lang="tr-TR" altLang="tr-TR" sz="1600" u="sng" dirty="0"/>
              <a:t>Not 1:</a:t>
            </a:r>
            <a:r>
              <a:rPr lang="tr-TR" altLang="tr-TR" sz="1600" dirty="0"/>
              <a:t> Hedef ülkelere +10% destek</a:t>
            </a:r>
          </a:p>
          <a:p>
            <a:pPr algn="just"/>
            <a:r>
              <a:rPr lang="tr-TR" altLang="tr-TR" sz="1600" u="sng" dirty="0"/>
              <a:t>Not 2:</a:t>
            </a:r>
            <a:r>
              <a:rPr lang="tr-TR" altLang="tr-TR" sz="1600" dirty="0"/>
              <a:t> Birimlerde Türkiye’den ihraç edilen Türk ürünlerinin sergilenmesi gerekmektedir</a:t>
            </a:r>
          </a:p>
          <a:p>
            <a:pPr algn="just"/>
            <a:r>
              <a:rPr lang="tr-TR" altLang="tr-TR" sz="1600" u="sng" dirty="0"/>
              <a:t>Not 3:</a:t>
            </a:r>
            <a:r>
              <a:rPr lang="tr-TR" altLang="tr-TR" sz="1600" dirty="0"/>
              <a:t> Şirket merkezinin Kalkınmada Öncelikli İllerde (4.5.6. bölge) olması durumunda 10 baz puan ilave </a:t>
            </a:r>
          </a:p>
          <a:p>
            <a:pPr algn="just"/>
            <a:r>
              <a:rPr lang="tr-TR" altLang="tr-TR" sz="1600" u="sng" dirty="0"/>
              <a:t>Not 4:</a:t>
            </a:r>
            <a:r>
              <a:rPr lang="tr-TR" altLang="tr-TR" sz="1600" dirty="0"/>
              <a:t> İpotekli satış (</a:t>
            </a:r>
            <a:r>
              <a:rPr lang="tr-TR" altLang="tr-TR" sz="1600" dirty="0" err="1"/>
              <a:t>mortgage</a:t>
            </a:r>
            <a:r>
              <a:rPr lang="tr-TR" altLang="tr-TR" sz="1600" dirty="0"/>
              <a:t>) yöntemiyle satın alınan birimler için ödeme taksiti (anapara ödemesi) bu Tebliğ kapsamında kira gideri olarak değerlendirilir.</a:t>
            </a:r>
          </a:p>
          <a:p>
            <a:pPr algn="just"/>
            <a:endParaRPr lang="tr-TR" altLang="tr-TR" dirty="0"/>
          </a:p>
        </p:txBody>
      </p:sp>
      <p:sp>
        <p:nvSpPr>
          <p:cNvPr id="5" name="Title 2"/>
          <p:cNvSpPr>
            <a:spLocks/>
          </p:cNvSpPr>
          <p:nvPr/>
        </p:nvSpPr>
        <p:spPr bwMode="auto">
          <a:xfrm>
            <a:off x="958850" y="357188"/>
            <a:ext cx="8185150" cy="396875"/>
          </a:xfrm>
          <a:prstGeom prst="rect">
            <a:avLst/>
          </a:prstGeom>
          <a:noFill/>
          <a:ln w="9525">
            <a:noFill/>
            <a:miter lim="800000"/>
            <a:headEnd/>
            <a:tailEnd/>
          </a:ln>
        </p:spPr>
        <p:txBody>
          <a:bodyPr anchor="ctr"/>
          <a:lstStyle/>
          <a:p>
            <a:pPr algn="ctr" defTabSz="914400">
              <a:defRPr/>
            </a:pPr>
            <a:r>
              <a:rPr lang="tr-TR" sz="3200" b="1" dirty="0">
                <a:solidFill>
                  <a:schemeClr val="bg1"/>
                </a:solidFill>
                <a:effectLst>
                  <a:outerShdw blurRad="38100" dist="38100" dir="2700000" algn="tl">
                    <a:srgbClr val="000000">
                      <a:alpha val="43137"/>
                    </a:srgbClr>
                  </a:outerShdw>
                </a:effectLst>
                <a:latin typeface="+mj-lt"/>
              </a:rPr>
              <a:t>YURTDIŞI BİRİM, MARKA VE TANITIM DESTEĞİ</a:t>
            </a:r>
          </a:p>
        </p:txBody>
      </p:sp>
      <p:sp>
        <p:nvSpPr>
          <p:cNvPr id="6" name="Slayt Numarası Yer Tutucusu 3"/>
          <p:cNvSpPr txBox="1">
            <a:spLocks/>
          </p:cNvSpPr>
          <p:nvPr/>
        </p:nvSpPr>
        <p:spPr>
          <a:xfrm>
            <a:off x="8429625" y="6553200"/>
            <a:ext cx="571500" cy="252413"/>
          </a:xfrm>
          <a:prstGeom prst="rect">
            <a:avLst/>
          </a:prstGeom>
        </p:spPr>
        <p:txBody>
          <a:bodyPr/>
          <a:lstStyle>
            <a:defPPr>
              <a:defRPr lang="tr-TR"/>
            </a:defPPr>
            <a:lvl1pPr algn="ctr" rtl="0" eaLnBrk="0" fontAlgn="base" hangingPunct="0">
              <a:spcBef>
                <a:spcPct val="0"/>
              </a:spcBef>
              <a:spcAft>
                <a:spcPct val="0"/>
              </a:spcAft>
              <a:defRPr sz="1200" kern="1200">
                <a:solidFill>
                  <a:prstClr val="white">
                    <a:lumMod val="85000"/>
                  </a:prstClr>
                </a:solidFill>
                <a:effectLst>
                  <a:outerShdw blurRad="38100" dist="38100" dir="2700000" algn="tl">
                    <a:srgbClr val="000000">
                      <a:alpha val="43137"/>
                    </a:srgbClr>
                  </a:outerShdw>
                </a:effectLst>
                <a:latin typeface="Calibri"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fld id="{3C5A7D2A-A6CC-491E-9572-17D0D067E594}" type="slidenum">
              <a:rPr lang="en-US" altLang="tr-TR" smtClean="0"/>
              <a:pPr defTabSz="914400">
                <a:defRPr/>
              </a:pPr>
              <a:t>46</a:t>
            </a:fld>
            <a:endParaRPr lang="en-US" altLang="tr-TR" dirty="0"/>
          </a:p>
        </p:txBody>
      </p:sp>
      <p:pic>
        <p:nvPicPr>
          <p:cNvPr id="7"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Tree>
    <p:extLst>
      <p:ext uri="{BB962C8B-B14F-4D97-AF65-F5344CB8AC3E}">
        <p14:creationId xmlns:p14="http://schemas.microsoft.com/office/powerpoint/2010/main" val="2885590599"/>
      </p:ext>
    </p:extLst>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n İki Kenarlı 7"/>
          <p:cNvSpPr/>
          <p:nvPr/>
        </p:nvSpPr>
        <p:spPr>
          <a:xfrm>
            <a:off x="7978775" y="382588"/>
            <a:ext cx="593725" cy="461962"/>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4400" dirty="0"/>
              <a:t>7</a:t>
            </a:r>
          </a:p>
        </p:txBody>
      </p:sp>
      <p:sp>
        <p:nvSpPr>
          <p:cNvPr id="9" name="Yuvarlatılmış Dikdörtgen 8"/>
          <p:cNvSpPr/>
          <p:nvPr/>
        </p:nvSpPr>
        <p:spPr>
          <a:xfrm>
            <a:off x="577850" y="1949450"/>
            <a:ext cx="7994650" cy="34401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5400" dirty="0"/>
              <a:t>TASARIM DESTEĞİ</a:t>
            </a:r>
          </a:p>
        </p:txBody>
      </p:sp>
      <p:sp>
        <p:nvSpPr>
          <p:cNvPr id="4" name="Slayt Numarası Yer Tutucusu 3"/>
          <p:cNvSpPr txBox="1">
            <a:spLocks/>
          </p:cNvSpPr>
          <p:nvPr/>
        </p:nvSpPr>
        <p:spPr>
          <a:xfrm>
            <a:off x="8429625" y="6553200"/>
            <a:ext cx="571500" cy="252413"/>
          </a:xfrm>
          <a:prstGeom prst="rect">
            <a:avLst/>
          </a:prstGeom>
        </p:spPr>
        <p:txBody>
          <a:bodyPr/>
          <a:lstStyle>
            <a:defPPr>
              <a:defRPr lang="tr-TR"/>
            </a:defPPr>
            <a:lvl1pPr algn="ctr" rtl="0" eaLnBrk="0" fontAlgn="base" hangingPunct="0">
              <a:spcBef>
                <a:spcPct val="0"/>
              </a:spcBef>
              <a:spcAft>
                <a:spcPct val="0"/>
              </a:spcAft>
              <a:defRPr sz="1200" kern="1200">
                <a:solidFill>
                  <a:prstClr val="white">
                    <a:lumMod val="85000"/>
                  </a:prstClr>
                </a:solidFill>
                <a:effectLst>
                  <a:outerShdw blurRad="38100" dist="38100" dir="2700000" algn="tl">
                    <a:srgbClr val="000000">
                      <a:alpha val="43137"/>
                    </a:srgbClr>
                  </a:outerShdw>
                </a:effectLst>
                <a:latin typeface="Calibri"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fld id="{3C5A7D2A-A6CC-491E-9572-17D0D067E594}" type="slidenum">
              <a:rPr lang="en-US" altLang="tr-TR" smtClean="0"/>
              <a:pPr defTabSz="914400">
                <a:defRPr/>
              </a:pPr>
              <a:t>47</a:t>
            </a:fld>
            <a:endParaRPr lang="en-US" altLang="tr-TR" dirty="0"/>
          </a:p>
        </p:txBody>
      </p:sp>
      <p:sp>
        <p:nvSpPr>
          <p:cNvPr id="6"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a:t>Ticaret Bakanlığı-İhracat Genel Müdürlüğü</a:t>
            </a:r>
          </a:p>
        </p:txBody>
      </p:sp>
      <p:pic>
        <p:nvPicPr>
          <p:cNvPr id="7"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Tree>
    <p:extLst>
      <p:ext uri="{BB962C8B-B14F-4D97-AF65-F5344CB8AC3E}">
        <p14:creationId xmlns:p14="http://schemas.microsoft.com/office/powerpoint/2010/main" val="731915236"/>
      </p:ext>
    </p:extLst>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p:cNvSpPr>
          <p:nvPr/>
        </p:nvSpPr>
        <p:spPr bwMode="auto">
          <a:xfrm>
            <a:off x="857250" y="365125"/>
            <a:ext cx="7858125" cy="396875"/>
          </a:xfrm>
          <a:prstGeom prst="rect">
            <a:avLst/>
          </a:prstGeom>
          <a:noFill/>
          <a:ln w="9525">
            <a:noFill/>
            <a:miter lim="800000"/>
            <a:headEnd/>
            <a:tailEnd/>
          </a:ln>
        </p:spPr>
        <p:txBody>
          <a:bodyPr anchor="ctr"/>
          <a:lstStyle/>
          <a:p>
            <a:pPr algn="ctr" defTabSz="914400">
              <a:defRPr/>
            </a:pPr>
            <a:r>
              <a:rPr lang="tr-TR" sz="3600" b="1" dirty="0">
                <a:solidFill>
                  <a:schemeClr val="bg1"/>
                </a:solidFill>
                <a:effectLst>
                  <a:outerShdw blurRad="38100" dist="38100" dir="2700000" algn="tl">
                    <a:srgbClr val="000000">
                      <a:alpha val="43137"/>
                    </a:srgbClr>
                  </a:outerShdw>
                </a:effectLst>
                <a:latin typeface="+mj-lt"/>
              </a:rPr>
              <a:t>TASARIM DESTEĞİ </a:t>
            </a:r>
          </a:p>
        </p:txBody>
      </p:sp>
      <p:sp>
        <p:nvSpPr>
          <p:cNvPr id="48131" name="Text Box 7"/>
          <p:cNvSpPr txBox="1">
            <a:spLocks noChangeArrowheads="1"/>
          </p:cNvSpPr>
          <p:nvPr/>
        </p:nvSpPr>
        <p:spPr bwMode="auto">
          <a:xfrm>
            <a:off x="3451225" y="1470025"/>
            <a:ext cx="5264150" cy="830263"/>
          </a:xfrm>
          <a:prstGeom prst="rect">
            <a:avLst/>
          </a:prstGeom>
          <a:noFill/>
          <a:ln w="9525">
            <a:noFill/>
            <a:miter lim="800000"/>
            <a:headEnd/>
            <a:tailEnd/>
          </a:ln>
        </p:spPr>
        <p:txBody>
          <a:bodyPr>
            <a:spAutoFit/>
          </a:bodyPr>
          <a:lstStyle/>
          <a:p>
            <a:pPr algn="just"/>
            <a:r>
              <a:rPr lang="tr-TR" altLang="tr-TR" sz="2400" b="1">
                <a:latin typeface="Calibri" pitchFamily="34" charset="0"/>
                <a:cs typeface="Arial" pitchFamily="34" charset="0"/>
              </a:rPr>
              <a:t>2008/2 Sayılı Tasarım Desteği Hakkında Tebliğ	</a:t>
            </a:r>
          </a:p>
        </p:txBody>
      </p:sp>
      <p:sp>
        <p:nvSpPr>
          <p:cNvPr id="48132" name="AutoShape 6"/>
          <p:cNvSpPr>
            <a:spLocks/>
          </p:cNvSpPr>
          <p:nvPr/>
        </p:nvSpPr>
        <p:spPr bwMode="auto">
          <a:xfrm>
            <a:off x="2713038" y="3024188"/>
            <a:ext cx="360362"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21514" name="Text Box 10"/>
          <p:cNvSpPr txBox="1">
            <a:spLocks noChangeArrowheads="1"/>
          </p:cNvSpPr>
          <p:nvPr/>
        </p:nvSpPr>
        <p:spPr bwMode="auto">
          <a:xfrm>
            <a:off x="342900" y="3275013"/>
            <a:ext cx="2755900" cy="492125"/>
          </a:xfrm>
          <a:prstGeom prst="rect">
            <a:avLst/>
          </a:prstGeom>
          <a:noFill/>
          <a:ln>
            <a:noFill/>
          </a:ln>
          <a:effectLst/>
        </p:spPr>
        <p:txBody>
          <a:bodyPr>
            <a:spAutoFit/>
          </a:bodyPr>
          <a:lstStyle/>
          <a:p>
            <a:pPr>
              <a:defRPr/>
            </a:pPr>
            <a:r>
              <a:rPr lang="tr-TR" sz="2600" b="1" dirty="0">
                <a:latin typeface="+mn-lt"/>
              </a:rPr>
              <a:t>AMAÇ</a:t>
            </a:r>
          </a:p>
        </p:txBody>
      </p:sp>
      <p:sp>
        <p:nvSpPr>
          <p:cNvPr id="48134" name="AutoShape 6"/>
          <p:cNvSpPr>
            <a:spLocks/>
          </p:cNvSpPr>
          <p:nvPr/>
        </p:nvSpPr>
        <p:spPr bwMode="auto">
          <a:xfrm>
            <a:off x="2649538" y="1347788"/>
            <a:ext cx="360362"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21516" name="Text Box 12"/>
          <p:cNvSpPr txBox="1">
            <a:spLocks noChangeArrowheads="1"/>
          </p:cNvSpPr>
          <p:nvPr/>
        </p:nvSpPr>
        <p:spPr bwMode="auto">
          <a:xfrm>
            <a:off x="342900" y="1662113"/>
            <a:ext cx="2619375" cy="492125"/>
          </a:xfrm>
          <a:prstGeom prst="rect">
            <a:avLst/>
          </a:prstGeom>
          <a:noFill/>
          <a:ln>
            <a:noFill/>
          </a:ln>
          <a:effectLst/>
        </p:spPr>
        <p:txBody>
          <a:bodyPr>
            <a:spAutoFit/>
          </a:bodyPr>
          <a:lstStyle/>
          <a:p>
            <a:pPr>
              <a:defRPr/>
            </a:pPr>
            <a:r>
              <a:rPr lang="tr-TR" sz="2600" b="1" dirty="0">
                <a:latin typeface="+mn-lt"/>
              </a:rPr>
              <a:t>MEVZUAT</a:t>
            </a:r>
            <a:endParaRPr lang="tr-TR" sz="2600" dirty="0">
              <a:latin typeface="+mn-lt"/>
            </a:endParaRPr>
          </a:p>
        </p:txBody>
      </p:sp>
      <p:sp>
        <p:nvSpPr>
          <p:cNvPr id="21517" name="Text Box 13"/>
          <p:cNvSpPr txBox="1">
            <a:spLocks noChangeArrowheads="1"/>
          </p:cNvSpPr>
          <p:nvPr/>
        </p:nvSpPr>
        <p:spPr bwMode="auto">
          <a:xfrm>
            <a:off x="3451225" y="2647950"/>
            <a:ext cx="5264150" cy="1570038"/>
          </a:xfrm>
          <a:prstGeom prst="rect">
            <a:avLst/>
          </a:prstGeom>
          <a:noFill/>
          <a:ln>
            <a:noFill/>
          </a:ln>
          <a:effectLst/>
        </p:spPr>
        <p:txBody>
          <a:bodyPr>
            <a:spAutoFit/>
          </a:bodyPr>
          <a:lstStyle/>
          <a:p>
            <a:pPr algn="just">
              <a:defRPr/>
            </a:pPr>
            <a:endParaRPr lang="tr-TR" sz="2400" b="1" dirty="0">
              <a:latin typeface="+mj-lt"/>
            </a:endParaRPr>
          </a:p>
          <a:p>
            <a:pPr algn="just">
              <a:defRPr/>
            </a:pPr>
            <a:r>
              <a:rPr lang="tr-TR" sz="2400" b="1" dirty="0">
                <a:latin typeface="+mj-lt"/>
              </a:rPr>
              <a:t>Türkiye’de tasarım ve </a:t>
            </a:r>
            <a:r>
              <a:rPr lang="tr-TR" sz="2400" b="1" dirty="0" err="1">
                <a:latin typeface="+mj-lt"/>
              </a:rPr>
              <a:t>inovasyon</a:t>
            </a:r>
            <a:r>
              <a:rPr lang="tr-TR" sz="2400" b="1" dirty="0">
                <a:latin typeface="+mj-lt"/>
              </a:rPr>
              <a:t> kültürünün oluşturulması ve yaygınlaştırılması</a:t>
            </a:r>
          </a:p>
        </p:txBody>
      </p:sp>
      <p:sp>
        <p:nvSpPr>
          <p:cNvPr id="48137" name="AutoShape 6"/>
          <p:cNvSpPr>
            <a:spLocks/>
          </p:cNvSpPr>
          <p:nvPr/>
        </p:nvSpPr>
        <p:spPr bwMode="auto">
          <a:xfrm>
            <a:off x="2635250" y="1347788"/>
            <a:ext cx="360363"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12" name="Slayt Numarası Yer Tutucusu 4"/>
          <p:cNvSpPr txBox="1">
            <a:spLocks noGrp="1"/>
          </p:cNvSpPr>
          <p:nvPr/>
        </p:nvSpPr>
        <p:spPr>
          <a:xfrm>
            <a:off x="8429625" y="6524625"/>
            <a:ext cx="571500" cy="252413"/>
          </a:xfrm>
          <a:prstGeom prst="rect">
            <a:avLst/>
          </a:prstGeom>
          <a:noFill/>
        </p:spPr>
        <p:txBody>
          <a:bodyPr/>
          <a:lstStyle>
            <a:lvl1pPr defTabSz="457200">
              <a:defRPr sz="3200">
                <a:solidFill>
                  <a:schemeClr val="tx1"/>
                </a:solidFill>
                <a:latin typeface="Calibri" pitchFamily="34" charset="0"/>
              </a:defRPr>
            </a:lvl1pPr>
            <a:lvl2pPr defTabSz="457200">
              <a:defRPr sz="2800">
                <a:solidFill>
                  <a:schemeClr val="tx1"/>
                </a:solidFill>
                <a:latin typeface="Calibri" pitchFamily="34" charset="0"/>
              </a:defRPr>
            </a:lvl2pPr>
            <a:lvl3pPr defTabSz="457200">
              <a:defRPr sz="2400">
                <a:solidFill>
                  <a:schemeClr val="tx1"/>
                </a:solidFill>
                <a:latin typeface="Calibri" pitchFamily="34" charset="0"/>
              </a:defRPr>
            </a:lvl3pPr>
            <a:lvl4pPr defTabSz="457200">
              <a:defRPr sz="2000">
                <a:solidFill>
                  <a:schemeClr val="tx1"/>
                </a:solidFill>
                <a:latin typeface="Calibri" pitchFamily="34" charset="0"/>
              </a:defRPr>
            </a:lvl4pPr>
            <a:lvl5pPr defTabSz="457200">
              <a:defRPr sz="2000">
                <a:solidFill>
                  <a:schemeClr val="tx1"/>
                </a:solidFill>
                <a:latin typeface="Calibri" pitchFamily="34" charset="0"/>
              </a:defRPr>
            </a:lvl5pPr>
            <a:lvl6pPr defTabSz="457200" eaLnBrk="0" fontAlgn="base" hangingPunct="0">
              <a:spcAft>
                <a:spcPct val="0"/>
              </a:spcAft>
              <a:buChar char="»"/>
              <a:defRPr sz="2000">
                <a:solidFill>
                  <a:schemeClr val="tx1"/>
                </a:solidFill>
                <a:latin typeface="Calibri" pitchFamily="34" charset="0"/>
              </a:defRPr>
            </a:lvl6pPr>
            <a:lvl7pPr defTabSz="457200" eaLnBrk="0" fontAlgn="base" hangingPunct="0">
              <a:spcAft>
                <a:spcPct val="0"/>
              </a:spcAft>
              <a:buChar char="»"/>
              <a:defRPr sz="2000">
                <a:solidFill>
                  <a:schemeClr val="tx1"/>
                </a:solidFill>
                <a:latin typeface="Calibri" pitchFamily="34" charset="0"/>
              </a:defRPr>
            </a:lvl7pPr>
            <a:lvl8pPr defTabSz="457200" eaLnBrk="0" fontAlgn="base" hangingPunct="0">
              <a:spcAft>
                <a:spcPct val="0"/>
              </a:spcAft>
              <a:buChar char="»"/>
              <a:defRPr sz="2000">
                <a:solidFill>
                  <a:schemeClr val="tx1"/>
                </a:solidFill>
                <a:latin typeface="Calibri" pitchFamily="34" charset="0"/>
              </a:defRPr>
            </a:lvl8pPr>
            <a:lvl9pPr defTabSz="457200" eaLnBrk="0" fontAlgn="base" hangingPunct="0">
              <a:spcAft>
                <a:spcPct val="0"/>
              </a:spcAft>
              <a:buChar char="»"/>
              <a:defRPr sz="2000">
                <a:solidFill>
                  <a:schemeClr val="tx1"/>
                </a:solidFill>
                <a:latin typeface="Calibri" pitchFamily="34" charset="0"/>
              </a:defRPr>
            </a:lvl9pPr>
          </a:lstStyle>
          <a:p>
            <a:pPr algn="ctr" eaLnBrk="1" hangingPunct="1">
              <a:defRPr/>
            </a:pPr>
            <a:fld id="{96294BE3-BE03-47AE-962F-B9E9A048A54B}" type="slidenum">
              <a:rPr lang="en-US" altLang="tr-TR" sz="1600" smtClean="0">
                <a:solidFill>
                  <a:srgbClr val="D9D9D9"/>
                </a:solidFill>
                <a:effectLst>
                  <a:outerShdw blurRad="38100" dist="38100" dir="2700000" algn="tl">
                    <a:srgbClr val="000000"/>
                  </a:outerShdw>
                </a:effectLst>
                <a:cs typeface="Arial" pitchFamily="34" charset="0"/>
              </a:rPr>
              <a:pPr algn="ctr" eaLnBrk="1" hangingPunct="1">
                <a:defRPr/>
              </a:pPr>
              <a:t>48</a:t>
            </a:fld>
            <a:endParaRPr lang="en-US" altLang="tr-TR" sz="1600">
              <a:solidFill>
                <a:srgbClr val="D9D9D9"/>
              </a:solidFill>
              <a:effectLst>
                <a:outerShdw blurRad="38100" dist="38100" dir="2700000" algn="tl">
                  <a:srgbClr val="000000"/>
                </a:outerShdw>
              </a:effectLst>
              <a:cs typeface="Arial" pitchFamily="34" charset="0"/>
            </a:endParaRPr>
          </a:p>
        </p:txBody>
      </p:sp>
      <p:sp>
        <p:nvSpPr>
          <p:cNvPr id="14" name="Text Box 10"/>
          <p:cNvSpPr txBox="1">
            <a:spLocks noChangeArrowheads="1"/>
          </p:cNvSpPr>
          <p:nvPr/>
        </p:nvSpPr>
        <p:spPr bwMode="auto">
          <a:xfrm>
            <a:off x="342900" y="5273675"/>
            <a:ext cx="2755900" cy="492125"/>
          </a:xfrm>
          <a:prstGeom prst="rect">
            <a:avLst/>
          </a:prstGeom>
          <a:noFill/>
          <a:ln>
            <a:noFill/>
          </a:ln>
          <a:effectLst/>
        </p:spPr>
        <p:txBody>
          <a:bodyPr>
            <a:spAutoFit/>
          </a:bodyPr>
          <a:lstStyle/>
          <a:p>
            <a:pPr>
              <a:defRPr/>
            </a:pPr>
            <a:r>
              <a:rPr lang="tr-TR" sz="2600" b="1" dirty="0">
                <a:latin typeface="+mn-lt"/>
              </a:rPr>
              <a:t>KAPSAM</a:t>
            </a:r>
          </a:p>
        </p:txBody>
      </p:sp>
      <p:sp>
        <p:nvSpPr>
          <p:cNvPr id="15" name="Text Box 13"/>
          <p:cNvSpPr txBox="1">
            <a:spLocks noChangeArrowheads="1"/>
          </p:cNvSpPr>
          <p:nvPr/>
        </p:nvSpPr>
        <p:spPr bwMode="auto">
          <a:xfrm>
            <a:off x="3348483" y="4444260"/>
            <a:ext cx="5264150" cy="2308324"/>
          </a:xfrm>
          <a:prstGeom prst="rect">
            <a:avLst/>
          </a:prstGeom>
          <a:noFill/>
          <a:ln>
            <a:noFill/>
          </a:ln>
          <a:effectLst/>
        </p:spPr>
        <p:txBody>
          <a:bodyPr>
            <a:spAutoFit/>
          </a:bodyPr>
          <a:lstStyle/>
          <a:p>
            <a:pPr>
              <a:defRPr/>
            </a:pPr>
            <a:endParaRPr lang="tr-TR" sz="2400" b="1" dirty="0">
              <a:latin typeface="+mn-lt"/>
            </a:endParaRPr>
          </a:p>
          <a:p>
            <a:pPr marL="342900" indent="-342900">
              <a:buFont typeface="Arial" pitchFamily="34" charset="0"/>
              <a:buChar char="•"/>
              <a:defRPr/>
            </a:pPr>
            <a:r>
              <a:rPr lang="tr-TR" sz="2400" b="1" dirty="0">
                <a:latin typeface="+mn-lt"/>
              </a:rPr>
              <a:t>Tasarımcı şirketleri</a:t>
            </a:r>
          </a:p>
          <a:p>
            <a:pPr marL="342900" indent="-342900">
              <a:buFont typeface="Arial" pitchFamily="34" charset="0"/>
              <a:buChar char="•"/>
              <a:defRPr/>
            </a:pPr>
            <a:r>
              <a:rPr lang="tr-TR" sz="2400" b="1" dirty="0">
                <a:latin typeface="+mn-lt"/>
              </a:rPr>
              <a:t>Tasarım ofisleri</a:t>
            </a:r>
          </a:p>
          <a:p>
            <a:pPr marL="342900" indent="-342900">
              <a:buFont typeface="Arial" pitchFamily="34" charset="0"/>
              <a:buChar char="•"/>
              <a:defRPr/>
            </a:pPr>
            <a:r>
              <a:rPr lang="tr-TR" sz="2400" b="1" dirty="0">
                <a:latin typeface="+mn-lt"/>
              </a:rPr>
              <a:t>Şirketler</a:t>
            </a:r>
          </a:p>
          <a:p>
            <a:pPr marL="342900" indent="-342900">
              <a:buFont typeface="Arial" pitchFamily="34" charset="0"/>
              <a:buChar char="•"/>
              <a:defRPr/>
            </a:pPr>
            <a:r>
              <a:rPr lang="tr-TR" sz="2400" b="1" dirty="0">
                <a:latin typeface="+mn-lt"/>
              </a:rPr>
              <a:t>İşbirliği kuruluşları</a:t>
            </a:r>
          </a:p>
          <a:p>
            <a:pPr marL="342900" indent="-342900">
              <a:defRPr/>
            </a:pPr>
            <a:endParaRPr lang="tr-TR" sz="2400" b="1" dirty="0">
              <a:latin typeface="+mn-lt"/>
            </a:endParaRPr>
          </a:p>
        </p:txBody>
      </p:sp>
      <p:sp>
        <p:nvSpPr>
          <p:cNvPr id="48142" name="AutoShape 6"/>
          <p:cNvSpPr>
            <a:spLocks/>
          </p:cNvSpPr>
          <p:nvPr/>
        </p:nvSpPr>
        <p:spPr bwMode="auto">
          <a:xfrm>
            <a:off x="2686050" y="5002213"/>
            <a:ext cx="360363"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17"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a:t>Ticaret Bakanlığı-İhracat Genel Müdürlüğü</a:t>
            </a:r>
          </a:p>
        </p:txBody>
      </p:sp>
      <p:pic>
        <p:nvPicPr>
          <p:cNvPr id="16"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Tree>
    <p:extLst>
      <p:ext uri="{BB962C8B-B14F-4D97-AF65-F5344CB8AC3E}">
        <p14:creationId xmlns:p14="http://schemas.microsoft.com/office/powerpoint/2010/main" val="3898806233"/>
      </p:ext>
    </p:extLst>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3"/>
          <p:cNvSpPr txBox="1">
            <a:spLocks/>
          </p:cNvSpPr>
          <p:nvPr/>
        </p:nvSpPr>
        <p:spPr>
          <a:xfrm>
            <a:off x="8429625" y="6553200"/>
            <a:ext cx="571500" cy="252413"/>
          </a:xfrm>
          <a:prstGeom prst="rect">
            <a:avLst/>
          </a:prstGeom>
        </p:spPr>
        <p:txBody>
          <a:bodyPr/>
          <a:lstStyle>
            <a:defPPr>
              <a:defRPr lang="tr-TR"/>
            </a:defPPr>
            <a:lvl1pPr algn="ctr" rtl="0" eaLnBrk="0" fontAlgn="base" hangingPunct="0">
              <a:spcBef>
                <a:spcPct val="0"/>
              </a:spcBef>
              <a:spcAft>
                <a:spcPct val="0"/>
              </a:spcAft>
              <a:defRPr sz="1200" kern="1200">
                <a:solidFill>
                  <a:prstClr val="white">
                    <a:lumMod val="85000"/>
                  </a:prstClr>
                </a:solidFill>
                <a:effectLst>
                  <a:outerShdw blurRad="38100" dist="38100" dir="2700000" algn="tl">
                    <a:srgbClr val="000000">
                      <a:alpha val="43137"/>
                    </a:srgbClr>
                  </a:outerShdw>
                </a:effectLst>
                <a:latin typeface="Calibri"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fld id="{3C5A7D2A-A6CC-491E-9572-17D0D067E594}" type="slidenum">
              <a:rPr lang="en-US" altLang="tr-TR" smtClean="0"/>
              <a:pPr defTabSz="914400">
                <a:defRPr/>
              </a:pPr>
              <a:t>49</a:t>
            </a:fld>
            <a:endParaRPr lang="en-US" altLang="tr-TR" dirty="0"/>
          </a:p>
        </p:txBody>
      </p:sp>
      <p:sp>
        <p:nvSpPr>
          <p:cNvPr id="7"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a:t>Ticaret Bakanlığı-İhracat Genel Müdürlüğü</a:t>
            </a:r>
          </a:p>
        </p:txBody>
      </p:sp>
      <p:pic>
        <p:nvPicPr>
          <p:cNvPr id="6"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
        <p:nvSpPr>
          <p:cNvPr id="13" name="Rectangle 2"/>
          <p:cNvSpPr>
            <a:spLocks noGrp="1" noChangeArrowheads="1"/>
          </p:cNvSpPr>
          <p:nvPr>
            <p:ph idx="1"/>
          </p:nvPr>
        </p:nvSpPr>
        <p:spPr>
          <a:xfrm>
            <a:off x="296813" y="1106767"/>
            <a:ext cx="8532213" cy="6001643"/>
          </a:xfrm>
        </p:spPr>
        <p:txBody>
          <a:bodyPr wrap="square" anchor="ctr">
            <a:spAutoFit/>
          </a:bodyPr>
          <a:lstStyle/>
          <a:p>
            <a:pPr algn="just">
              <a:buFont typeface="Wingdings" panose="05000000000000000000" pitchFamily="2" charset="2"/>
              <a:buChar char="Ø"/>
            </a:pPr>
            <a:r>
              <a:rPr lang="tr-TR" sz="1600" b="1" dirty="0">
                <a:solidFill>
                  <a:srgbClr val="FF0000"/>
                </a:solidFill>
              </a:rPr>
              <a:t>Tasarım ve Ürün Geliştirme Projeleri: </a:t>
            </a:r>
            <a:r>
              <a:rPr lang="tr-TR" sz="1600" dirty="0"/>
              <a:t>Firmaların moda, endüstriyel tasarım ve </a:t>
            </a:r>
            <a:r>
              <a:rPr lang="tr-TR" sz="1600" dirty="0" err="1"/>
              <a:t>inovasyon</a:t>
            </a:r>
            <a:r>
              <a:rPr lang="tr-TR" sz="1600" dirty="0"/>
              <a:t> kapasitelerinin artırılarak, ihracata dönük katma değerli ürün üretmeleri amacıyla uygulanacak projeler </a:t>
            </a:r>
          </a:p>
          <a:p>
            <a:pPr algn="just">
              <a:buFont typeface="Wingdings" panose="05000000000000000000" pitchFamily="2" charset="2"/>
              <a:buChar char="Ø"/>
            </a:pPr>
            <a:endParaRPr lang="tr-TR" sz="1600" b="1" dirty="0">
              <a:solidFill>
                <a:srgbClr val="FF0000"/>
              </a:solidFill>
            </a:endParaRPr>
          </a:p>
          <a:p>
            <a:pPr algn="just">
              <a:buFont typeface="Wingdings" panose="05000000000000000000" pitchFamily="2" charset="2"/>
              <a:buChar char="Ø"/>
            </a:pPr>
            <a:r>
              <a:rPr lang="tr-TR" sz="1600" b="1" dirty="0">
                <a:solidFill>
                  <a:srgbClr val="FF0000"/>
                </a:solidFill>
              </a:rPr>
              <a:t>Tasarımcı: </a:t>
            </a:r>
            <a:r>
              <a:rPr lang="tr-TR" sz="1600" dirty="0"/>
              <a:t>Faaliyet alanına göre ilgili mesleki örgüte üye olan veya tasarım ya da tasarımla ilgili alanlarda yükseköğrenim görmüş Türk tasarımcılar</a:t>
            </a:r>
          </a:p>
          <a:p>
            <a:pPr algn="just">
              <a:buFont typeface="Wingdings" panose="05000000000000000000" pitchFamily="2" charset="2"/>
              <a:buChar char="Ø"/>
            </a:pPr>
            <a:endParaRPr lang="tr-TR" sz="1600" b="1" dirty="0">
              <a:solidFill>
                <a:srgbClr val="FF0000"/>
              </a:solidFill>
            </a:endParaRPr>
          </a:p>
          <a:p>
            <a:pPr algn="just">
              <a:buFont typeface="Wingdings" panose="05000000000000000000" pitchFamily="2" charset="2"/>
              <a:buChar char="Ø"/>
            </a:pPr>
            <a:r>
              <a:rPr lang="tr-TR" sz="1600" b="1" dirty="0">
                <a:solidFill>
                  <a:srgbClr val="FF0000"/>
                </a:solidFill>
              </a:rPr>
              <a:t>Tasarımcı Şirketi: </a:t>
            </a:r>
            <a:r>
              <a:rPr lang="tr-TR" sz="1600" dirty="0"/>
              <a:t>Türk Ticaret Kanunu hükümlerine göre kurulmuş, Türkiye’de ticari ve/veya sınai faaliyette bulunan, tasarımcının ortak olduğu, endüstriyel ürün tasarımı veya moda tasarımı alanlarında faaliyet göstermekte olan şirketler</a:t>
            </a:r>
          </a:p>
          <a:p>
            <a:pPr marL="0" indent="0">
              <a:buNone/>
            </a:pPr>
            <a:endParaRPr lang="tr-TR" sz="1600" dirty="0"/>
          </a:p>
          <a:p>
            <a:pPr algn="just">
              <a:buFont typeface="Wingdings" panose="05000000000000000000" pitchFamily="2" charset="2"/>
              <a:buChar char="Ø"/>
            </a:pPr>
            <a:r>
              <a:rPr lang="tr-TR" sz="1600" b="1" dirty="0">
                <a:solidFill>
                  <a:srgbClr val="FF0000"/>
                </a:solidFill>
              </a:rPr>
              <a:t>Tasarım Ofisi: </a:t>
            </a:r>
            <a:r>
              <a:rPr lang="tr-TR" sz="1600" dirty="0"/>
              <a:t>Türk Ticaret Kanunu hükümleri çerçevesinde kurulmuş ve sadece tasarım hizmeti ve/veya danışmanlığı faaliyetinde bulunan ve bünyesinde en az üç adet tasarımcı bulunan endüstriyel ürün tasarımı veya moda tasarımı alanlarında faaliyet göstermekte olan şirketler</a:t>
            </a:r>
          </a:p>
          <a:p>
            <a:pPr algn="just">
              <a:buFont typeface="Wingdings" panose="05000000000000000000" pitchFamily="2" charset="2"/>
              <a:buChar char="Ø"/>
            </a:pPr>
            <a:endParaRPr lang="tr-TR" sz="1600" dirty="0"/>
          </a:p>
          <a:p>
            <a:pPr algn="just">
              <a:buFont typeface="Wingdings" panose="05000000000000000000" pitchFamily="2" charset="2"/>
              <a:buChar char="Ø"/>
            </a:pPr>
            <a:r>
              <a:rPr lang="tr-TR" sz="1600" b="1" dirty="0">
                <a:solidFill>
                  <a:srgbClr val="FF0000"/>
                </a:solidFill>
              </a:rPr>
              <a:t>İşbirliği kuruluşu: </a:t>
            </a:r>
            <a:r>
              <a:rPr lang="tr-TR" sz="1600" dirty="0"/>
              <a:t>Türkiye İhracatçılar Meclisi, Türkiye Odalar ve Borsalar Birliği, Dış Ekonomik İlişkiler Kurulu, ihracatçı birlikleri, tasarım konusunda iştigal eden dernek, birlik ve vakıflar, ticaret ve/veya sanayi odaları, endüstri bölgeleri, organize sanayi bölgeleri,  teknoloji geliştirme bölgeleri, sektör dernekleri ve kuruluşları, </a:t>
            </a:r>
            <a:r>
              <a:rPr lang="tr-TR" sz="1600" dirty="0" err="1"/>
              <a:t>sektörel</a:t>
            </a:r>
            <a:r>
              <a:rPr lang="tr-TR" sz="1600" dirty="0"/>
              <a:t> dış ticaret şirketleri, ticaret borsaları, işveren sendikaları ile imalatçıların kurduğu dernek, birlik ve kooperatifler</a:t>
            </a:r>
          </a:p>
          <a:p>
            <a:pPr algn="just">
              <a:buFont typeface="Wingdings" panose="05000000000000000000" pitchFamily="2" charset="2"/>
              <a:buChar char="Ø"/>
            </a:pPr>
            <a:endParaRPr lang="tr-TR" sz="1600" dirty="0"/>
          </a:p>
          <a:p>
            <a:pPr marL="0" indent="0" algn="just">
              <a:buNone/>
            </a:pPr>
            <a:r>
              <a:rPr lang="tr-TR" sz="1600" dirty="0">
                <a:solidFill>
                  <a:prstClr val="black"/>
                </a:solidFill>
              </a:rPr>
              <a:t>      </a:t>
            </a:r>
          </a:p>
        </p:txBody>
      </p:sp>
      <p:sp>
        <p:nvSpPr>
          <p:cNvPr id="14" name="Başlık 2"/>
          <p:cNvSpPr txBox="1">
            <a:spLocks/>
          </p:cNvSpPr>
          <p:nvPr/>
        </p:nvSpPr>
        <p:spPr bwMode="auto">
          <a:xfrm>
            <a:off x="1018309" y="453981"/>
            <a:ext cx="8125691" cy="2976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kern="1200">
                <a:solidFill>
                  <a:schemeClr val="bg1"/>
                </a:solidFill>
                <a:effectLst>
                  <a:outerShdw blurRad="50800" dist="38100" dir="18900000" algn="bl" rotWithShape="0">
                    <a:srgbClr val="4D968B">
                      <a:alpha val="40000"/>
                    </a:srgbClr>
                  </a:outerShdw>
                </a:effectLst>
                <a:latin typeface="+mj-lt"/>
                <a:ea typeface="+mj-ea"/>
                <a:cs typeface="+mj-cs"/>
              </a:defRPr>
            </a:lvl1pPr>
            <a:lvl2pPr algn="ctr" rtl="0" eaLnBrk="0" fontAlgn="base" hangingPunct="0">
              <a:spcBef>
                <a:spcPct val="0"/>
              </a:spcBef>
              <a:spcAft>
                <a:spcPct val="0"/>
              </a:spcAft>
              <a:defRPr sz="4000">
                <a:solidFill>
                  <a:schemeClr val="tx1"/>
                </a:solidFill>
                <a:latin typeface="Calibri" pitchFamily="34" charset="0"/>
              </a:defRPr>
            </a:lvl2pPr>
            <a:lvl3pPr algn="ctr" rtl="0" eaLnBrk="0" fontAlgn="base" hangingPunct="0">
              <a:spcBef>
                <a:spcPct val="0"/>
              </a:spcBef>
              <a:spcAft>
                <a:spcPct val="0"/>
              </a:spcAft>
              <a:defRPr sz="4000">
                <a:solidFill>
                  <a:schemeClr val="tx1"/>
                </a:solidFill>
                <a:latin typeface="Calibri" pitchFamily="34" charset="0"/>
              </a:defRPr>
            </a:lvl3pPr>
            <a:lvl4pPr algn="ctr" rtl="0" eaLnBrk="0" fontAlgn="base" hangingPunct="0">
              <a:spcBef>
                <a:spcPct val="0"/>
              </a:spcBef>
              <a:spcAft>
                <a:spcPct val="0"/>
              </a:spcAft>
              <a:defRPr sz="4000">
                <a:solidFill>
                  <a:schemeClr val="tx1"/>
                </a:solidFill>
                <a:latin typeface="Calibri" pitchFamily="34" charset="0"/>
              </a:defRPr>
            </a:lvl4pPr>
            <a:lvl5pPr algn="ctr" rtl="0" eaLnBrk="0" fontAlgn="base" hangingPunct="0">
              <a:spcBef>
                <a:spcPct val="0"/>
              </a:spcBef>
              <a:spcAft>
                <a:spcPct val="0"/>
              </a:spcAft>
              <a:defRPr sz="40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ctr" defTabSz="914400" eaLnBrk="1" hangingPunct="1">
              <a:defRPr/>
            </a:pPr>
            <a:r>
              <a:rPr lang="tr-TR" sz="3600" dirty="0"/>
              <a:t>TASARIM DESTEĞİ - TANIMLAR</a:t>
            </a:r>
          </a:p>
        </p:txBody>
      </p:sp>
    </p:spTree>
    <p:extLst>
      <p:ext uri="{BB962C8B-B14F-4D97-AF65-F5344CB8AC3E}">
        <p14:creationId xmlns:p14="http://schemas.microsoft.com/office/powerpoint/2010/main" val="4086646776"/>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p:cNvSpPr>
          <p:nvPr/>
        </p:nvSpPr>
        <p:spPr bwMode="auto">
          <a:xfrm>
            <a:off x="857250" y="396875"/>
            <a:ext cx="8185150" cy="396875"/>
          </a:xfrm>
          <a:prstGeom prst="rect">
            <a:avLst/>
          </a:prstGeom>
          <a:noFill/>
          <a:ln w="9525">
            <a:noFill/>
            <a:miter lim="800000"/>
            <a:headEnd/>
            <a:tailEnd/>
          </a:ln>
        </p:spPr>
        <p:txBody>
          <a:bodyPr anchor="ctr"/>
          <a:lstStyle/>
          <a:p>
            <a:pPr algn="r" defTabSz="914400">
              <a:defRPr/>
            </a:pPr>
            <a:endParaRPr lang="tr-TR" sz="3200" b="1" dirty="0">
              <a:solidFill>
                <a:schemeClr val="bg1"/>
              </a:solidFill>
              <a:effectLst>
                <a:outerShdw blurRad="38100" dist="38100" dir="2700000" algn="tl">
                  <a:srgbClr val="000000">
                    <a:alpha val="43137"/>
                  </a:srgbClr>
                </a:outerShdw>
              </a:effectLst>
              <a:latin typeface="+mj-lt"/>
            </a:endParaRPr>
          </a:p>
        </p:txBody>
      </p:sp>
      <p:sp>
        <p:nvSpPr>
          <p:cNvPr id="21511" name="Text Box 7"/>
          <p:cNvSpPr txBox="1">
            <a:spLocks noChangeArrowheads="1"/>
          </p:cNvSpPr>
          <p:nvPr/>
        </p:nvSpPr>
        <p:spPr bwMode="auto">
          <a:xfrm>
            <a:off x="3451225" y="1323975"/>
            <a:ext cx="5187950" cy="1570038"/>
          </a:xfrm>
          <a:prstGeom prst="rect">
            <a:avLst/>
          </a:prstGeom>
          <a:noFill/>
          <a:ln>
            <a:noFill/>
          </a:ln>
          <a:effectLst/>
        </p:spPr>
        <p:txBody>
          <a:bodyPr>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eaLnBrk="0" hangingPunct="0">
              <a:defRPr>
                <a:solidFill>
                  <a:schemeClr val="tx1"/>
                </a:solidFill>
                <a:latin typeface="Arial" charset="0"/>
                <a:cs typeface="Arial" charset="0"/>
              </a:defRPr>
            </a:lvl3pPr>
            <a:lvl4pPr eaLnBrk="0" hangingPunct="0">
              <a:defRPr>
                <a:solidFill>
                  <a:schemeClr val="tx1"/>
                </a:solidFill>
                <a:latin typeface="Arial" charset="0"/>
                <a:cs typeface="Arial" charset="0"/>
              </a:defRPr>
            </a:lvl4pPr>
            <a:lvl5pPr eaLnBrk="0" hangingPunct="0">
              <a:defRPr>
                <a:solidFill>
                  <a:schemeClr val="tx1"/>
                </a:solidFill>
                <a:latin typeface="Arial" charset="0"/>
                <a:cs typeface="Arial" charset="0"/>
              </a:defRPr>
            </a:lvl5pPr>
            <a:lvl6pPr eaLnBrk="0" fontAlgn="base" hangingPunct="0">
              <a:spcBef>
                <a:spcPct val="0"/>
              </a:spcBef>
              <a:spcAft>
                <a:spcPct val="0"/>
              </a:spcAft>
              <a:defRPr>
                <a:solidFill>
                  <a:schemeClr val="tx1"/>
                </a:solidFill>
                <a:latin typeface="Arial" charset="0"/>
                <a:cs typeface="Arial" charset="0"/>
              </a:defRPr>
            </a:lvl6pPr>
            <a:lvl7pPr eaLnBrk="0" fontAlgn="base" hangingPunct="0">
              <a:spcBef>
                <a:spcPct val="0"/>
              </a:spcBef>
              <a:spcAft>
                <a:spcPct val="0"/>
              </a:spcAft>
              <a:defRPr>
                <a:solidFill>
                  <a:schemeClr val="tx1"/>
                </a:solidFill>
                <a:latin typeface="Arial" charset="0"/>
                <a:cs typeface="Arial" charset="0"/>
              </a:defRPr>
            </a:lvl7pPr>
            <a:lvl8pPr eaLnBrk="0" fontAlgn="base" hangingPunct="0">
              <a:spcBef>
                <a:spcPct val="0"/>
              </a:spcBef>
              <a:spcAft>
                <a:spcPct val="0"/>
              </a:spcAft>
              <a:defRPr>
                <a:solidFill>
                  <a:schemeClr val="tx1"/>
                </a:solidFill>
                <a:latin typeface="Arial" charset="0"/>
                <a:cs typeface="Arial" charset="0"/>
              </a:defRPr>
            </a:lvl8pPr>
            <a:lvl9pPr eaLnBrk="0" fontAlgn="base" hangingPunct="0">
              <a:spcBef>
                <a:spcPct val="0"/>
              </a:spcBef>
              <a:spcAft>
                <a:spcPct val="0"/>
              </a:spcAft>
              <a:defRPr>
                <a:solidFill>
                  <a:schemeClr val="tx1"/>
                </a:solidFill>
                <a:latin typeface="Arial" charset="0"/>
                <a:cs typeface="Arial" charset="0"/>
              </a:defRPr>
            </a:lvl9pPr>
          </a:lstStyle>
          <a:p>
            <a:pPr algn="just" defTabSz="914400" eaLnBrk="1" hangingPunct="1">
              <a:defRPr/>
            </a:pPr>
            <a:r>
              <a:rPr lang="tr-TR" sz="2400" b="1" dirty="0">
                <a:latin typeface="+mn-lt"/>
              </a:rPr>
              <a:t>2010/8 sayılı Uluslararası Rekabetçiliğin Geliştirilmesinin Desteklenmesi Hakkında Tebliğ</a:t>
            </a:r>
          </a:p>
          <a:p>
            <a:pPr defTabSz="914400" eaLnBrk="1" hangingPunct="1">
              <a:defRPr/>
            </a:pPr>
            <a:r>
              <a:rPr lang="tr-TR" sz="2400" b="1" dirty="0">
                <a:latin typeface="+mn-lt"/>
              </a:rPr>
              <a:t>	</a:t>
            </a:r>
          </a:p>
        </p:txBody>
      </p:sp>
      <p:sp>
        <p:nvSpPr>
          <p:cNvPr id="23556" name="AutoShape 6"/>
          <p:cNvSpPr>
            <a:spLocks/>
          </p:cNvSpPr>
          <p:nvPr/>
        </p:nvSpPr>
        <p:spPr bwMode="auto">
          <a:xfrm>
            <a:off x="2713038" y="3205163"/>
            <a:ext cx="360362"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21514" name="Text Box 10"/>
          <p:cNvSpPr txBox="1">
            <a:spLocks noChangeArrowheads="1"/>
          </p:cNvSpPr>
          <p:nvPr/>
        </p:nvSpPr>
        <p:spPr bwMode="auto">
          <a:xfrm>
            <a:off x="390525" y="3535363"/>
            <a:ext cx="2619375" cy="492125"/>
          </a:xfrm>
          <a:prstGeom prst="rect">
            <a:avLst/>
          </a:prstGeom>
          <a:noFill/>
          <a:ln>
            <a:noFill/>
          </a:ln>
          <a:effectLst/>
        </p:spPr>
        <p:txBody>
          <a:bodyPr>
            <a:spAutoFit/>
          </a:bodyPr>
          <a:lstStyle/>
          <a:p>
            <a:pPr>
              <a:defRPr/>
            </a:pPr>
            <a:r>
              <a:rPr lang="tr-TR" sz="2600" b="1" dirty="0">
                <a:latin typeface="+mn-lt"/>
              </a:rPr>
              <a:t>AMAÇ</a:t>
            </a:r>
          </a:p>
        </p:txBody>
      </p:sp>
      <p:sp>
        <p:nvSpPr>
          <p:cNvPr id="23558" name="AutoShape 6"/>
          <p:cNvSpPr>
            <a:spLocks/>
          </p:cNvSpPr>
          <p:nvPr/>
        </p:nvSpPr>
        <p:spPr bwMode="auto">
          <a:xfrm>
            <a:off x="2649538" y="1347788"/>
            <a:ext cx="360362"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21516" name="Text Box 12"/>
          <p:cNvSpPr txBox="1">
            <a:spLocks noChangeArrowheads="1"/>
          </p:cNvSpPr>
          <p:nvPr/>
        </p:nvSpPr>
        <p:spPr bwMode="auto">
          <a:xfrm>
            <a:off x="342900" y="1662113"/>
            <a:ext cx="2619375" cy="492125"/>
          </a:xfrm>
          <a:prstGeom prst="rect">
            <a:avLst/>
          </a:prstGeom>
          <a:noFill/>
          <a:ln>
            <a:noFill/>
          </a:ln>
          <a:effectLst/>
        </p:spPr>
        <p:txBody>
          <a:bodyPr>
            <a:spAutoFit/>
          </a:bodyPr>
          <a:lstStyle/>
          <a:p>
            <a:pPr>
              <a:defRPr/>
            </a:pPr>
            <a:r>
              <a:rPr lang="tr-TR" sz="2600" b="1" dirty="0">
                <a:latin typeface="+mn-lt"/>
              </a:rPr>
              <a:t>MEVZUAT</a:t>
            </a:r>
            <a:endParaRPr lang="tr-TR" sz="2600" dirty="0">
              <a:latin typeface="+mn-lt"/>
            </a:endParaRPr>
          </a:p>
        </p:txBody>
      </p:sp>
      <p:sp>
        <p:nvSpPr>
          <p:cNvPr id="21517" name="Text Box 13"/>
          <p:cNvSpPr txBox="1">
            <a:spLocks noChangeArrowheads="1"/>
          </p:cNvSpPr>
          <p:nvPr/>
        </p:nvSpPr>
        <p:spPr bwMode="auto">
          <a:xfrm>
            <a:off x="3533775" y="3305175"/>
            <a:ext cx="5105400" cy="830263"/>
          </a:xfrm>
          <a:prstGeom prst="rect">
            <a:avLst/>
          </a:prstGeom>
          <a:noFill/>
          <a:ln>
            <a:noFill/>
          </a:ln>
          <a:effectLst/>
        </p:spPr>
        <p:txBody>
          <a:bodyPr>
            <a:spAutoFit/>
          </a:bodyPr>
          <a:lstStyle/>
          <a:p>
            <a:pPr algn="just">
              <a:defRPr/>
            </a:pPr>
            <a:r>
              <a:rPr lang="tr-TR" sz="2400" b="1" dirty="0">
                <a:latin typeface="+mn-lt"/>
              </a:rPr>
              <a:t>Şirketlerin Uluslararası Rekabet Güçlerinin Geliştirilmesi</a:t>
            </a:r>
          </a:p>
        </p:txBody>
      </p:sp>
      <p:sp>
        <p:nvSpPr>
          <p:cNvPr id="23561" name="AutoShape 6"/>
          <p:cNvSpPr>
            <a:spLocks/>
          </p:cNvSpPr>
          <p:nvPr/>
        </p:nvSpPr>
        <p:spPr bwMode="auto">
          <a:xfrm>
            <a:off x="2686050" y="3205163"/>
            <a:ext cx="360363"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23562" name="AutoShape 6"/>
          <p:cNvSpPr>
            <a:spLocks/>
          </p:cNvSpPr>
          <p:nvPr/>
        </p:nvSpPr>
        <p:spPr bwMode="auto">
          <a:xfrm>
            <a:off x="2635250" y="1347788"/>
            <a:ext cx="360363"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12" name="Slayt Numarası Yer Tutucusu 4"/>
          <p:cNvSpPr txBox="1">
            <a:spLocks noGrp="1"/>
          </p:cNvSpPr>
          <p:nvPr/>
        </p:nvSpPr>
        <p:spPr>
          <a:xfrm>
            <a:off x="8429625" y="6524625"/>
            <a:ext cx="571500" cy="252413"/>
          </a:xfrm>
          <a:prstGeom prst="rect">
            <a:avLst/>
          </a:prstGeom>
          <a:noFill/>
        </p:spPr>
        <p:txBody>
          <a:bodyPr/>
          <a:lstStyle>
            <a:lvl1pPr defTabSz="457200">
              <a:defRPr sz="3200">
                <a:solidFill>
                  <a:schemeClr val="tx1"/>
                </a:solidFill>
                <a:latin typeface="Calibri" pitchFamily="34" charset="0"/>
              </a:defRPr>
            </a:lvl1pPr>
            <a:lvl2pPr defTabSz="457200">
              <a:defRPr sz="2800">
                <a:solidFill>
                  <a:schemeClr val="tx1"/>
                </a:solidFill>
                <a:latin typeface="Calibri" pitchFamily="34" charset="0"/>
              </a:defRPr>
            </a:lvl2pPr>
            <a:lvl3pPr defTabSz="457200">
              <a:defRPr sz="2400">
                <a:solidFill>
                  <a:schemeClr val="tx1"/>
                </a:solidFill>
                <a:latin typeface="Calibri" pitchFamily="34" charset="0"/>
              </a:defRPr>
            </a:lvl3pPr>
            <a:lvl4pPr defTabSz="457200">
              <a:defRPr sz="2000">
                <a:solidFill>
                  <a:schemeClr val="tx1"/>
                </a:solidFill>
                <a:latin typeface="Calibri" pitchFamily="34" charset="0"/>
              </a:defRPr>
            </a:lvl4pPr>
            <a:lvl5pPr defTabSz="457200">
              <a:defRPr sz="2000">
                <a:solidFill>
                  <a:schemeClr val="tx1"/>
                </a:solidFill>
                <a:latin typeface="Calibri" pitchFamily="34" charset="0"/>
              </a:defRPr>
            </a:lvl5pPr>
            <a:lvl6pPr defTabSz="457200" eaLnBrk="0" fontAlgn="base" hangingPunct="0">
              <a:spcAft>
                <a:spcPct val="0"/>
              </a:spcAft>
              <a:buChar char="»"/>
              <a:defRPr sz="2000">
                <a:solidFill>
                  <a:schemeClr val="tx1"/>
                </a:solidFill>
                <a:latin typeface="Calibri" pitchFamily="34" charset="0"/>
              </a:defRPr>
            </a:lvl6pPr>
            <a:lvl7pPr defTabSz="457200" eaLnBrk="0" fontAlgn="base" hangingPunct="0">
              <a:spcAft>
                <a:spcPct val="0"/>
              </a:spcAft>
              <a:buChar char="»"/>
              <a:defRPr sz="2000">
                <a:solidFill>
                  <a:schemeClr val="tx1"/>
                </a:solidFill>
                <a:latin typeface="Calibri" pitchFamily="34" charset="0"/>
              </a:defRPr>
            </a:lvl7pPr>
            <a:lvl8pPr defTabSz="457200" eaLnBrk="0" fontAlgn="base" hangingPunct="0">
              <a:spcAft>
                <a:spcPct val="0"/>
              </a:spcAft>
              <a:buChar char="»"/>
              <a:defRPr sz="2000">
                <a:solidFill>
                  <a:schemeClr val="tx1"/>
                </a:solidFill>
                <a:latin typeface="Calibri" pitchFamily="34" charset="0"/>
              </a:defRPr>
            </a:lvl8pPr>
            <a:lvl9pPr defTabSz="457200" eaLnBrk="0" fontAlgn="base" hangingPunct="0">
              <a:spcAft>
                <a:spcPct val="0"/>
              </a:spcAft>
              <a:buChar char="»"/>
              <a:defRPr sz="2000">
                <a:solidFill>
                  <a:schemeClr val="tx1"/>
                </a:solidFill>
                <a:latin typeface="Calibri" pitchFamily="34" charset="0"/>
              </a:defRPr>
            </a:lvl9pPr>
          </a:lstStyle>
          <a:p>
            <a:pPr algn="ctr" eaLnBrk="1" hangingPunct="1">
              <a:defRPr/>
            </a:pPr>
            <a:fld id="{31FCD556-ED71-4DDE-9C6B-315B04B09F3F}" type="slidenum">
              <a:rPr lang="en-US" altLang="tr-TR" sz="1600" smtClean="0">
                <a:solidFill>
                  <a:srgbClr val="D9D9D9"/>
                </a:solidFill>
                <a:effectLst>
                  <a:outerShdw blurRad="38100" dist="38100" dir="2700000" algn="tl">
                    <a:srgbClr val="000000"/>
                  </a:outerShdw>
                </a:effectLst>
                <a:cs typeface="Arial" pitchFamily="34" charset="0"/>
              </a:rPr>
              <a:pPr algn="ctr" eaLnBrk="1" hangingPunct="1">
                <a:defRPr/>
              </a:pPr>
              <a:t>5</a:t>
            </a:fld>
            <a:endParaRPr lang="en-US" altLang="tr-TR" sz="1600">
              <a:solidFill>
                <a:srgbClr val="D9D9D9"/>
              </a:solidFill>
              <a:effectLst>
                <a:outerShdw blurRad="38100" dist="38100" dir="2700000" algn="tl">
                  <a:srgbClr val="000000"/>
                </a:outerShdw>
              </a:effectLst>
              <a:cs typeface="Arial" pitchFamily="34" charset="0"/>
            </a:endParaRPr>
          </a:p>
        </p:txBody>
      </p:sp>
      <p:sp>
        <p:nvSpPr>
          <p:cNvPr id="23565" name="AutoShape 6"/>
          <p:cNvSpPr>
            <a:spLocks/>
          </p:cNvSpPr>
          <p:nvPr/>
        </p:nvSpPr>
        <p:spPr bwMode="auto">
          <a:xfrm>
            <a:off x="2713038" y="4897438"/>
            <a:ext cx="360362"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14" name="Text Box 10"/>
          <p:cNvSpPr txBox="1">
            <a:spLocks noChangeArrowheads="1"/>
          </p:cNvSpPr>
          <p:nvPr/>
        </p:nvSpPr>
        <p:spPr bwMode="auto">
          <a:xfrm>
            <a:off x="390525" y="5227638"/>
            <a:ext cx="2619375" cy="492125"/>
          </a:xfrm>
          <a:prstGeom prst="rect">
            <a:avLst/>
          </a:prstGeom>
          <a:noFill/>
          <a:ln>
            <a:noFill/>
          </a:ln>
          <a:effectLst/>
        </p:spPr>
        <p:txBody>
          <a:bodyPr>
            <a:spAutoFit/>
          </a:bodyPr>
          <a:lstStyle/>
          <a:p>
            <a:pPr>
              <a:defRPr/>
            </a:pPr>
            <a:r>
              <a:rPr lang="tr-TR" sz="2600" b="1" dirty="0">
                <a:latin typeface="+mn-lt"/>
              </a:rPr>
              <a:t>KAPSAM</a:t>
            </a:r>
          </a:p>
        </p:txBody>
      </p:sp>
      <p:sp>
        <p:nvSpPr>
          <p:cNvPr id="15" name="Text Box 13"/>
          <p:cNvSpPr txBox="1">
            <a:spLocks noChangeArrowheads="1"/>
          </p:cNvSpPr>
          <p:nvPr/>
        </p:nvSpPr>
        <p:spPr bwMode="auto">
          <a:xfrm>
            <a:off x="3533775" y="5139660"/>
            <a:ext cx="5105400" cy="830263"/>
          </a:xfrm>
          <a:prstGeom prst="rect">
            <a:avLst/>
          </a:prstGeom>
          <a:noFill/>
          <a:ln>
            <a:noFill/>
          </a:ln>
          <a:effectLst/>
        </p:spPr>
        <p:txBody>
          <a:bodyPr>
            <a:spAutoFit/>
          </a:bodyPr>
          <a:lstStyle/>
          <a:p>
            <a:pPr marL="342900" indent="-342900" algn="just">
              <a:buFont typeface="Arial" pitchFamily="34" charset="0"/>
              <a:buChar char="•"/>
              <a:defRPr/>
            </a:pPr>
            <a:r>
              <a:rPr lang="tr-TR" sz="2400" b="1" dirty="0">
                <a:latin typeface="+mn-lt"/>
              </a:rPr>
              <a:t>Şirketler</a:t>
            </a:r>
          </a:p>
          <a:p>
            <a:pPr marL="342900" indent="-342900" algn="just">
              <a:buFont typeface="Arial" pitchFamily="34" charset="0"/>
              <a:buChar char="•"/>
              <a:defRPr/>
            </a:pPr>
            <a:r>
              <a:rPr lang="tr-TR" sz="2400" b="1" dirty="0">
                <a:latin typeface="+mn-lt"/>
              </a:rPr>
              <a:t>İşbirliği Kuruluşları</a:t>
            </a:r>
          </a:p>
        </p:txBody>
      </p:sp>
      <p:sp>
        <p:nvSpPr>
          <p:cNvPr id="23568" name="AutoShape 6"/>
          <p:cNvSpPr>
            <a:spLocks/>
          </p:cNvSpPr>
          <p:nvPr/>
        </p:nvSpPr>
        <p:spPr bwMode="auto">
          <a:xfrm>
            <a:off x="2686050" y="4897438"/>
            <a:ext cx="360363"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2" name="Metin kutusu 1"/>
          <p:cNvSpPr txBox="1"/>
          <p:nvPr/>
        </p:nvSpPr>
        <p:spPr>
          <a:xfrm>
            <a:off x="1042988" y="220663"/>
            <a:ext cx="7604125" cy="708025"/>
          </a:xfrm>
          <a:prstGeom prst="rect">
            <a:avLst/>
          </a:prstGeom>
          <a:noFill/>
        </p:spPr>
        <p:txBody>
          <a:bodyPr>
            <a:spAutoFit/>
          </a:bodyPr>
          <a:lstStyle/>
          <a:p>
            <a:pPr algn="ctr">
              <a:defRPr/>
            </a:pPr>
            <a:r>
              <a:rPr lang="tr-TR" sz="4000" b="1" dirty="0">
                <a:solidFill>
                  <a:schemeClr val="bg1"/>
                </a:solidFill>
                <a:latin typeface="+mj-lt"/>
              </a:rPr>
              <a:t>UR-GE DESTEĞİ</a:t>
            </a:r>
          </a:p>
        </p:txBody>
      </p:sp>
      <p:sp>
        <p:nvSpPr>
          <p:cNvPr id="20" name="Altbilgi Yer Tutucusu 2"/>
          <p:cNvSpPr txBox="1">
            <a:spLocks/>
          </p:cNvSpPr>
          <p:nvPr/>
        </p:nvSpPr>
        <p:spPr>
          <a:xfrm>
            <a:off x="150358"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a:t>Ticaret Bakanlığı-İhracat Genel Müdürlüğü</a:t>
            </a:r>
          </a:p>
        </p:txBody>
      </p:sp>
      <p:pic>
        <p:nvPicPr>
          <p:cNvPr id="18"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Tree>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idx="4294967295"/>
          </p:nvPr>
        </p:nvSpPr>
        <p:spPr>
          <a:xfrm>
            <a:off x="777875" y="354013"/>
            <a:ext cx="7908925" cy="396875"/>
          </a:xfrm>
        </p:spPr>
        <p:txBody>
          <a:bodyPr/>
          <a:lstStyle/>
          <a:p>
            <a:pPr eaLnBrk="1" hangingPunct="1">
              <a:defRPr/>
            </a:pPr>
            <a:r>
              <a:rPr lang="tr-TR" sz="1800" b="1" dirty="0">
                <a:solidFill>
                  <a:schemeClr val="bg1"/>
                </a:solidFill>
                <a:effectLst>
                  <a:outerShdw blurRad="50800" dist="38100" dir="18900000" algn="bl" rotWithShape="0">
                    <a:srgbClr val="4D968B">
                      <a:alpha val="40000"/>
                    </a:srgbClr>
                  </a:outerShdw>
                </a:effectLst>
              </a:rPr>
              <a:t>TASARIMCI ŞİRKETLERİ, TASARIM OFİSLERİ VE İŞBİRLİĞİ KURULUŞLARININ DESTEKLENMESİ</a:t>
            </a:r>
          </a:p>
        </p:txBody>
      </p:sp>
      <p:sp>
        <p:nvSpPr>
          <p:cNvPr id="4" name="Slayt Numarası Yer Tutucusu 2"/>
          <p:cNvSpPr>
            <a:spLocks noGrp="1"/>
          </p:cNvSpPr>
          <p:nvPr>
            <p:ph type="sldNum" sz="quarter" idx="10"/>
          </p:nvPr>
        </p:nvSpPr>
        <p:spPr>
          <a:xfrm>
            <a:off x="8537004" y="6525344"/>
            <a:ext cx="571500" cy="252412"/>
          </a:xfrm>
        </p:spPr>
        <p:txBody>
          <a:bodyPr/>
          <a:lstStyle>
            <a:lvl1pPr>
              <a:defRPr sz="3200">
                <a:solidFill>
                  <a:schemeClr val="tx1"/>
                </a:solidFill>
                <a:latin typeface="Calibri" pitchFamily="34" charset="0"/>
                <a:ea typeface="MS PGothic" pitchFamily="34" charset="-128"/>
              </a:defRPr>
            </a:lvl1pPr>
            <a:lvl2pPr>
              <a:defRPr sz="2800">
                <a:solidFill>
                  <a:schemeClr val="tx1"/>
                </a:solidFill>
                <a:latin typeface="Calibri" pitchFamily="34" charset="0"/>
                <a:ea typeface="MS PGothic" pitchFamily="34" charset="-128"/>
              </a:defRPr>
            </a:lvl2pPr>
            <a:lvl3pPr>
              <a:defRPr sz="24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Font typeface="Arial" charset="0"/>
              <a:buChar char="»"/>
              <a:defRPr sz="2000">
                <a:solidFill>
                  <a:schemeClr val="tx1"/>
                </a:solidFill>
                <a:latin typeface="Calibri" pitchFamily="34" charset="0"/>
                <a:ea typeface="MS PGothic" pitchFamily="34" charset="-128"/>
              </a:defRPr>
            </a:lvl6pPr>
            <a:lvl7pPr eaLnBrk="0" fontAlgn="base" hangingPunct="0">
              <a:spcAft>
                <a:spcPct val="0"/>
              </a:spcAft>
              <a:buFont typeface="Arial" charset="0"/>
              <a:buChar char="»"/>
              <a:defRPr sz="2000">
                <a:solidFill>
                  <a:schemeClr val="tx1"/>
                </a:solidFill>
                <a:latin typeface="Calibri" pitchFamily="34" charset="0"/>
                <a:ea typeface="MS PGothic" pitchFamily="34" charset="-128"/>
              </a:defRPr>
            </a:lvl7pPr>
            <a:lvl8pPr eaLnBrk="0" fontAlgn="base" hangingPunct="0">
              <a:spcAft>
                <a:spcPct val="0"/>
              </a:spcAft>
              <a:buFont typeface="Arial" charset="0"/>
              <a:buChar char="»"/>
              <a:defRPr sz="2000">
                <a:solidFill>
                  <a:schemeClr val="tx1"/>
                </a:solidFill>
                <a:latin typeface="Calibri" pitchFamily="34" charset="0"/>
                <a:ea typeface="MS PGothic" pitchFamily="34" charset="-128"/>
              </a:defRPr>
            </a:lvl8pPr>
            <a:lvl9pPr eaLnBrk="0" fontAlgn="base" hangingPunct="0">
              <a:spcAft>
                <a:spcPct val="0"/>
              </a:spcAft>
              <a:buFont typeface="Arial" charset="0"/>
              <a:buChar char="»"/>
              <a:defRPr sz="2000">
                <a:solidFill>
                  <a:schemeClr val="tx1"/>
                </a:solidFill>
                <a:latin typeface="Calibri" pitchFamily="34" charset="0"/>
                <a:ea typeface="MS PGothic" pitchFamily="34" charset="-128"/>
              </a:defRPr>
            </a:lvl9pPr>
          </a:lstStyle>
          <a:p>
            <a:pPr defTabSz="914400">
              <a:defRPr/>
            </a:pPr>
            <a:r>
              <a:rPr lang="tr-TR" altLang="tr-TR" sz="1400" b="0" dirty="0">
                <a:solidFill>
                  <a:schemeClr val="bg1"/>
                </a:solidFill>
                <a:effectLst>
                  <a:outerShdw blurRad="38100" dist="38100" dir="2700000" algn="tl">
                    <a:srgbClr val="000000"/>
                  </a:outerShdw>
                </a:effectLst>
              </a:rPr>
              <a:t>30</a:t>
            </a:r>
            <a:endParaRPr lang="en-US" altLang="tr-TR" sz="1400" b="0" dirty="0">
              <a:solidFill>
                <a:schemeClr val="bg1"/>
              </a:solidFill>
              <a:effectLst>
                <a:outerShdw blurRad="38100" dist="38100" dir="2700000" algn="tl">
                  <a:srgbClr val="000000"/>
                </a:outerShdw>
              </a:effectLst>
            </a:endParaRPr>
          </a:p>
        </p:txBody>
      </p:sp>
      <p:graphicFrame>
        <p:nvGraphicFramePr>
          <p:cNvPr id="7" name="Tablo 6"/>
          <p:cNvGraphicFramePr>
            <a:graphicFrameLocks noGrp="1"/>
          </p:cNvGraphicFramePr>
          <p:nvPr>
            <p:extLst>
              <p:ext uri="{D42A27DB-BD31-4B8C-83A1-F6EECF244321}">
                <p14:modId xmlns:p14="http://schemas.microsoft.com/office/powerpoint/2010/main" val="1653165530"/>
              </p:ext>
            </p:extLst>
          </p:nvPr>
        </p:nvGraphicFramePr>
        <p:xfrm>
          <a:off x="558801" y="1206499"/>
          <a:ext cx="8127999" cy="5178950"/>
        </p:xfrm>
        <a:graphic>
          <a:graphicData uri="http://schemas.openxmlformats.org/drawingml/2006/table">
            <a:tbl>
              <a:tblPr/>
              <a:tblGrid>
                <a:gridCol w="1396221">
                  <a:extLst>
                    <a:ext uri="{9D8B030D-6E8A-4147-A177-3AD203B41FA5}">
                      <a16:colId xmlns:a16="http://schemas.microsoft.com/office/drawing/2014/main" val="20000"/>
                    </a:ext>
                  </a:extLst>
                </a:gridCol>
                <a:gridCol w="1129443">
                  <a:extLst>
                    <a:ext uri="{9D8B030D-6E8A-4147-A177-3AD203B41FA5}">
                      <a16:colId xmlns:a16="http://schemas.microsoft.com/office/drawing/2014/main" val="20001"/>
                    </a:ext>
                  </a:extLst>
                </a:gridCol>
                <a:gridCol w="1181801">
                  <a:extLst>
                    <a:ext uri="{9D8B030D-6E8A-4147-A177-3AD203B41FA5}">
                      <a16:colId xmlns:a16="http://schemas.microsoft.com/office/drawing/2014/main" val="20002"/>
                    </a:ext>
                  </a:extLst>
                </a:gridCol>
                <a:gridCol w="1428633">
                  <a:extLst>
                    <a:ext uri="{9D8B030D-6E8A-4147-A177-3AD203B41FA5}">
                      <a16:colId xmlns:a16="http://schemas.microsoft.com/office/drawing/2014/main" val="20003"/>
                    </a:ext>
                  </a:extLst>
                </a:gridCol>
                <a:gridCol w="977354">
                  <a:extLst>
                    <a:ext uri="{9D8B030D-6E8A-4147-A177-3AD203B41FA5}">
                      <a16:colId xmlns:a16="http://schemas.microsoft.com/office/drawing/2014/main" val="20004"/>
                    </a:ext>
                  </a:extLst>
                </a:gridCol>
                <a:gridCol w="2014547">
                  <a:extLst>
                    <a:ext uri="{9D8B030D-6E8A-4147-A177-3AD203B41FA5}">
                      <a16:colId xmlns:a16="http://schemas.microsoft.com/office/drawing/2014/main" val="20005"/>
                    </a:ext>
                  </a:extLst>
                </a:gridCol>
              </a:tblGrid>
              <a:tr h="311770">
                <a:tc gridSpan="6">
                  <a:txBody>
                    <a:bodyPr/>
                    <a:lstStyle/>
                    <a:p>
                      <a:pPr algn="ctr" rtl="0" fontAlgn="ctr"/>
                      <a:r>
                        <a:rPr lang="tr-TR" sz="1100" b="1" i="0" u="none" strike="noStrike" dirty="0">
                          <a:solidFill>
                            <a:srgbClr val="FFFFFF"/>
                          </a:solidFill>
                          <a:effectLst/>
                          <a:latin typeface="Calibri" panose="020F0502020204030204" pitchFamily="34" charset="0"/>
                        </a:rPr>
                        <a:t>TASARIM DESTEĞİ</a:t>
                      </a: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2"/>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623540">
                <a:tc>
                  <a:txBody>
                    <a:bodyPr/>
                    <a:lstStyle/>
                    <a:p>
                      <a:pPr algn="ctr" rtl="0" fontAlgn="ctr"/>
                      <a:r>
                        <a:rPr lang="tr-TR" sz="1100" b="1" i="0" u="none" strike="noStrike" dirty="0">
                          <a:solidFill>
                            <a:srgbClr val="FFFFFF"/>
                          </a:solidFill>
                          <a:effectLst/>
                          <a:latin typeface="Calibri" panose="020F0502020204030204" pitchFamily="34" charset="0"/>
                        </a:rPr>
                        <a:t>Destek Kalemi</a:t>
                      </a: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2"/>
                    </a:solidFill>
                  </a:tcPr>
                </a:tc>
                <a:tc>
                  <a:txBody>
                    <a:bodyPr/>
                    <a:lstStyle/>
                    <a:p>
                      <a:pPr algn="ctr" rtl="0" fontAlgn="ctr"/>
                      <a:r>
                        <a:rPr lang="tr-TR" sz="1100" b="1" i="0" u="none" strike="noStrike" dirty="0">
                          <a:solidFill>
                            <a:srgbClr val="FFFFFF"/>
                          </a:solidFill>
                          <a:effectLst/>
                          <a:latin typeface="Calibri" panose="020F0502020204030204" pitchFamily="34" charset="0"/>
                        </a:rPr>
                        <a:t>Destek Oranı % </a:t>
                      </a: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2"/>
                    </a:solidFill>
                  </a:tcPr>
                </a:tc>
                <a:tc gridSpan="2">
                  <a:txBody>
                    <a:bodyPr/>
                    <a:lstStyle/>
                    <a:p>
                      <a:pPr algn="ctr" rtl="0" fontAlgn="ctr"/>
                      <a:r>
                        <a:rPr lang="tr-TR" sz="1100" b="1" i="0" u="none" strike="noStrike" dirty="0">
                          <a:solidFill>
                            <a:srgbClr val="FFFFFF"/>
                          </a:solidFill>
                          <a:effectLst/>
                          <a:latin typeface="Calibri" panose="020F0502020204030204" pitchFamily="34" charset="0"/>
                        </a:rPr>
                        <a:t>Destek Limiti          </a:t>
                      </a: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2"/>
                    </a:solidFill>
                  </a:tcPr>
                </a:tc>
                <a:tc hMerge="1">
                  <a:txBody>
                    <a:bodyPr/>
                    <a:lstStyle/>
                    <a:p>
                      <a:endParaRPr lang="tr-TR"/>
                    </a:p>
                  </a:txBody>
                  <a:tcPr/>
                </a:tc>
                <a:tc>
                  <a:txBody>
                    <a:bodyPr/>
                    <a:lstStyle/>
                    <a:p>
                      <a:pPr algn="ctr" rtl="0" fontAlgn="ctr"/>
                      <a:r>
                        <a:rPr lang="tr-TR" sz="1100" b="1" i="0" u="none" strike="noStrike" dirty="0">
                          <a:solidFill>
                            <a:srgbClr val="FFFFFF"/>
                          </a:solidFill>
                          <a:effectLst/>
                          <a:latin typeface="Calibri" panose="020F0502020204030204" pitchFamily="34" charset="0"/>
                        </a:rPr>
                        <a:t>Süre/Adet</a:t>
                      </a: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2"/>
                    </a:solidFill>
                  </a:tcPr>
                </a:tc>
                <a:tc>
                  <a:txBody>
                    <a:bodyPr/>
                    <a:lstStyle/>
                    <a:p>
                      <a:pPr algn="ctr" rtl="0" fontAlgn="ctr"/>
                      <a:r>
                        <a:rPr lang="tr-TR" sz="1100" b="1" i="0" u="none" strike="noStrike" dirty="0">
                          <a:solidFill>
                            <a:srgbClr val="FFFFFF"/>
                          </a:solidFill>
                          <a:effectLst/>
                          <a:latin typeface="Calibri" panose="020F0502020204030204" pitchFamily="34" charset="0"/>
                        </a:rPr>
                        <a:t>Faydalanıcı</a:t>
                      </a: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0001"/>
                  </a:ext>
                </a:extLst>
              </a:tr>
              <a:tr h="190527">
                <a:tc>
                  <a:txBody>
                    <a:bodyPr/>
                    <a:lstStyle/>
                    <a:p>
                      <a:pPr algn="ctr" fontAlgn="ctr"/>
                      <a:r>
                        <a:rPr lang="tr-TR" sz="1050" b="1" i="0" u="none" strike="noStrike" dirty="0">
                          <a:solidFill>
                            <a:srgbClr val="000000"/>
                          </a:solidFill>
                          <a:effectLst/>
                          <a:latin typeface="Arial Tur" panose="020B0604020202020204" pitchFamily="34" charset="0"/>
                        </a:rPr>
                        <a:t> </a:t>
                      </a: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2"/>
                    </a:solidFill>
                  </a:tcPr>
                </a:tc>
                <a:tc>
                  <a:txBody>
                    <a:bodyPr/>
                    <a:lstStyle/>
                    <a:p>
                      <a:pPr algn="ctr" fontAlgn="ctr"/>
                      <a:r>
                        <a:rPr lang="tr-TR" sz="1050" b="1" i="0" u="none" strike="noStrike">
                          <a:solidFill>
                            <a:srgbClr val="000000"/>
                          </a:solidFill>
                          <a:effectLst/>
                          <a:latin typeface="Arial Tur" panose="020B0604020202020204" pitchFamily="34" charset="0"/>
                        </a:rPr>
                        <a:t> </a:t>
                      </a: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050" b="1" i="0" u="none" strike="noStrike" dirty="0">
                          <a:solidFill>
                            <a:schemeClr val="accent2"/>
                          </a:solidFill>
                          <a:effectLst/>
                          <a:latin typeface="Arial Tur" panose="020B0604020202020204" pitchFamily="34" charset="0"/>
                        </a:rPr>
                        <a:t>Tasarımcı Şirketleri </a:t>
                      </a: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050" b="1" i="0" u="none" strike="noStrike" dirty="0">
                          <a:solidFill>
                            <a:schemeClr val="accent2"/>
                          </a:solidFill>
                          <a:effectLst/>
                          <a:latin typeface="Arial Tur" panose="020B0604020202020204" pitchFamily="34" charset="0"/>
                        </a:rPr>
                        <a:t>Tasarım Ofisleri</a:t>
                      </a: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050" b="1" i="0" u="none" strike="noStrike">
                          <a:solidFill>
                            <a:srgbClr val="000000"/>
                          </a:solidFill>
                          <a:effectLst/>
                          <a:latin typeface="Arial Tur" panose="020B0604020202020204" pitchFamily="34" charset="0"/>
                        </a:rPr>
                        <a:t> </a:t>
                      </a: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050" b="1" i="0" u="none" strike="noStrike">
                          <a:solidFill>
                            <a:srgbClr val="000000"/>
                          </a:solidFill>
                          <a:effectLst/>
                          <a:latin typeface="Arial Tur" panose="020B0604020202020204" pitchFamily="34" charset="0"/>
                        </a:rPr>
                        <a:t> </a:t>
                      </a: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63732">
                <a:tc>
                  <a:txBody>
                    <a:bodyPr/>
                    <a:lstStyle/>
                    <a:p>
                      <a:pPr algn="ctr" fontAlgn="ctr"/>
                      <a:r>
                        <a:rPr lang="tr-TR" sz="1050" b="1" i="0" u="none" strike="noStrike" dirty="0">
                          <a:solidFill>
                            <a:schemeClr val="bg1"/>
                          </a:solidFill>
                          <a:effectLst/>
                          <a:latin typeface="Arial Tur" panose="020B0604020202020204" pitchFamily="34" charset="0"/>
                        </a:rPr>
                        <a:t>Reklam, Tanıtım, Pazarlama </a:t>
                      </a: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2"/>
                    </a:solidFill>
                  </a:tcPr>
                </a:tc>
                <a:tc rowSpan="6">
                  <a:txBody>
                    <a:bodyPr/>
                    <a:lstStyle/>
                    <a:p>
                      <a:pPr algn="ctr" fontAlgn="ctr"/>
                      <a:r>
                        <a:rPr lang="tr-TR" sz="1050" b="1" i="0" u="none" strike="noStrike">
                          <a:solidFill>
                            <a:srgbClr val="000000"/>
                          </a:solidFill>
                          <a:effectLst/>
                          <a:latin typeface="Arial Tur" panose="020B0604020202020204" pitchFamily="34" charset="0"/>
                        </a:rPr>
                        <a:t>50%</a:t>
                      </a: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050" b="1" i="0" u="none" strike="noStrike" dirty="0">
                          <a:solidFill>
                            <a:srgbClr val="000000"/>
                          </a:solidFill>
                          <a:effectLst/>
                          <a:latin typeface="Arial Tur" panose="020B0604020202020204" pitchFamily="34" charset="0"/>
                        </a:rPr>
                        <a:t>300.000 $/yıl</a:t>
                      </a: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050" b="1" i="0" u="none" strike="noStrike">
                          <a:solidFill>
                            <a:srgbClr val="000000"/>
                          </a:solidFill>
                          <a:effectLst/>
                          <a:latin typeface="Arial Tur" panose="020B0604020202020204" pitchFamily="34" charset="0"/>
                        </a:rPr>
                        <a:t>150.000 $/yıl</a:t>
                      </a: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rowSpan="6">
                  <a:txBody>
                    <a:bodyPr/>
                    <a:lstStyle/>
                    <a:p>
                      <a:pPr algn="ctr" fontAlgn="ctr"/>
                      <a:r>
                        <a:rPr lang="tr-TR" sz="1050" b="1" i="0" u="none" strike="noStrike">
                          <a:solidFill>
                            <a:srgbClr val="000000"/>
                          </a:solidFill>
                          <a:effectLst/>
                          <a:latin typeface="Arial Tur" panose="020B0604020202020204" pitchFamily="34" charset="0"/>
                        </a:rPr>
                        <a:t>4 Yıl</a:t>
                      </a: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rowSpan="6">
                  <a:txBody>
                    <a:bodyPr/>
                    <a:lstStyle/>
                    <a:p>
                      <a:pPr algn="ctr" fontAlgn="ctr"/>
                      <a:r>
                        <a:rPr lang="tr-TR" sz="1050" b="1" i="0" u="none" strike="noStrike">
                          <a:solidFill>
                            <a:srgbClr val="000000"/>
                          </a:solidFill>
                          <a:effectLst/>
                          <a:latin typeface="Arial Tur" panose="020B0604020202020204" pitchFamily="34" charset="0"/>
                        </a:rPr>
                        <a:t>Tasarımcı Şirketleri - Tasarım Ofisleri</a:t>
                      </a: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90527">
                <a:tc>
                  <a:txBody>
                    <a:bodyPr/>
                    <a:lstStyle/>
                    <a:p>
                      <a:pPr algn="ctr" fontAlgn="ctr"/>
                      <a:r>
                        <a:rPr lang="tr-TR" sz="1050" b="1" i="0" u="none" strike="noStrike" dirty="0">
                          <a:solidFill>
                            <a:schemeClr val="bg1"/>
                          </a:solidFill>
                          <a:effectLst/>
                          <a:latin typeface="Arial Tur" panose="020B0604020202020204" pitchFamily="34" charset="0"/>
                        </a:rPr>
                        <a:t>Kira</a:t>
                      </a: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2"/>
                    </a:solidFill>
                  </a:tcPr>
                </a:tc>
                <a:tc vMerge="1">
                  <a:txBody>
                    <a:bodyPr/>
                    <a:lstStyle/>
                    <a:p>
                      <a:endParaRPr lang="tr-TR"/>
                    </a:p>
                  </a:txBody>
                  <a:tcPr/>
                </a:tc>
                <a:tc>
                  <a:txBody>
                    <a:bodyPr/>
                    <a:lstStyle/>
                    <a:p>
                      <a:pPr algn="ctr" fontAlgn="ctr"/>
                      <a:r>
                        <a:rPr lang="tr-TR" sz="1050" b="1" i="0" u="none" strike="noStrike" dirty="0">
                          <a:solidFill>
                            <a:srgbClr val="000000"/>
                          </a:solidFill>
                          <a:effectLst/>
                          <a:latin typeface="Arial Tur" panose="020B0604020202020204" pitchFamily="34" charset="0"/>
                        </a:rPr>
                        <a:t>200.000 $/yıl</a:t>
                      </a: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050" b="1" i="0" u="none" strike="noStrike">
                          <a:solidFill>
                            <a:srgbClr val="000000"/>
                          </a:solidFill>
                          <a:effectLst/>
                          <a:latin typeface="Arial Tur" panose="020B0604020202020204" pitchFamily="34" charset="0"/>
                        </a:rPr>
                        <a:t>100.000 $/yıl</a:t>
                      </a: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04"/>
                  </a:ext>
                </a:extLst>
              </a:tr>
              <a:tr h="363732">
                <a:tc>
                  <a:txBody>
                    <a:bodyPr/>
                    <a:lstStyle/>
                    <a:p>
                      <a:pPr algn="ctr" fontAlgn="ctr"/>
                      <a:r>
                        <a:rPr lang="tr-TR" sz="1050" b="1" i="0" u="none" strike="noStrike" dirty="0">
                          <a:solidFill>
                            <a:schemeClr val="bg1"/>
                          </a:solidFill>
                          <a:effectLst/>
                          <a:latin typeface="Arial Tur" panose="020B0604020202020204" pitchFamily="34" charset="0"/>
                        </a:rPr>
                        <a:t> Kurulum/Dekorasyon  Giderleri</a:t>
                      </a: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2"/>
                    </a:solidFill>
                  </a:tcPr>
                </a:tc>
                <a:tc vMerge="1">
                  <a:txBody>
                    <a:bodyPr/>
                    <a:lstStyle/>
                    <a:p>
                      <a:endParaRPr lang="tr-TR"/>
                    </a:p>
                  </a:txBody>
                  <a:tcPr/>
                </a:tc>
                <a:tc>
                  <a:txBody>
                    <a:bodyPr/>
                    <a:lstStyle/>
                    <a:p>
                      <a:pPr algn="ctr" fontAlgn="ctr"/>
                      <a:r>
                        <a:rPr lang="tr-TR" sz="1050" b="1" i="0" u="none" strike="noStrike">
                          <a:solidFill>
                            <a:srgbClr val="000000"/>
                          </a:solidFill>
                          <a:effectLst/>
                          <a:latin typeface="Arial Tur" panose="020B0604020202020204" pitchFamily="34" charset="0"/>
                        </a:rPr>
                        <a:t>100.000 $/yıl</a:t>
                      </a: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050" b="1" i="0" u="none" strike="noStrike">
                          <a:solidFill>
                            <a:srgbClr val="000000"/>
                          </a:solidFill>
                          <a:effectLst/>
                          <a:latin typeface="Arial Tur" panose="020B0604020202020204" pitchFamily="34" charset="0"/>
                        </a:rPr>
                        <a:t>50.000 $/yıl</a:t>
                      </a: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05"/>
                  </a:ext>
                </a:extLst>
              </a:tr>
              <a:tr h="536937">
                <a:tc>
                  <a:txBody>
                    <a:bodyPr/>
                    <a:lstStyle/>
                    <a:p>
                      <a:pPr algn="ctr" fontAlgn="ctr"/>
                      <a:r>
                        <a:rPr lang="tr-TR" sz="1050" b="1" i="0" u="none" strike="noStrike" dirty="0">
                          <a:solidFill>
                            <a:schemeClr val="bg1"/>
                          </a:solidFill>
                          <a:effectLst/>
                          <a:latin typeface="Arial Tur" panose="020B0604020202020204" pitchFamily="34" charset="0"/>
                        </a:rPr>
                        <a:t>Patent, Faydalı Model ve Endüstriyel Tasarım </a:t>
                      </a:r>
                      <a:r>
                        <a:rPr lang="tr-TR" sz="1050" b="1" i="0" u="none" strike="noStrike">
                          <a:solidFill>
                            <a:schemeClr val="bg1"/>
                          </a:solidFill>
                          <a:effectLst/>
                          <a:latin typeface="Arial Tur" panose="020B0604020202020204" pitchFamily="34" charset="0"/>
                        </a:rPr>
                        <a:t>Tescili Giderleri</a:t>
                      </a:r>
                      <a:endParaRPr lang="tr-TR" sz="1050" b="1" i="0" u="none" strike="noStrike" dirty="0">
                        <a:solidFill>
                          <a:schemeClr val="bg1"/>
                        </a:solidFill>
                        <a:effectLst/>
                        <a:latin typeface="Arial Tur" panose="020B0604020202020204" pitchFamily="34" charset="0"/>
                      </a:endParaRP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2"/>
                    </a:solidFill>
                  </a:tcPr>
                </a:tc>
                <a:tc vMerge="1">
                  <a:txBody>
                    <a:bodyPr/>
                    <a:lstStyle/>
                    <a:p>
                      <a:endParaRPr lang="tr-TR"/>
                    </a:p>
                  </a:txBody>
                  <a:tcPr/>
                </a:tc>
                <a:tc>
                  <a:txBody>
                    <a:bodyPr/>
                    <a:lstStyle/>
                    <a:p>
                      <a:pPr algn="ctr" fontAlgn="ctr"/>
                      <a:r>
                        <a:rPr lang="tr-TR" sz="1050" b="1" i="0" u="none" strike="noStrike">
                          <a:solidFill>
                            <a:srgbClr val="000000"/>
                          </a:solidFill>
                          <a:effectLst/>
                          <a:latin typeface="Arial Tur" panose="020B0604020202020204" pitchFamily="34" charset="0"/>
                        </a:rPr>
                        <a:t>50.000 $/yıl</a:t>
                      </a: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050" b="1" i="0" u="none" strike="noStrike">
                          <a:solidFill>
                            <a:srgbClr val="000000"/>
                          </a:solidFill>
                          <a:effectLst/>
                          <a:latin typeface="Arial Tur" panose="020B0604020202020204" pitchFamily="34" charset="0"/>
                        </a:rPr>
                        <a:t>50.000 $/yıl</a:t>
                      </a: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06"/>
                  </a:ext>
                </a:extLst>
              </a:tr>
              <a:tr h="363732">
                <a:tc>
                  <a:txBody>
                    <a:bodyPr/>
                    <a:lstStyle/>
                    <a:p>
                      <a:pPr algn="ctr" fontAlgn="ctr"/>
                      <a:r>
                        <a:rPr lang="tr-TR" sz="1050" b="1" i="0" u="none" strike="noStrike" dirty="0">
                          <a:solidFill>
                            <a:schemeClr val="bg1"/>
                          </a:solidFill>
                          <a:effectLst/>
                          <a:latin typeface="Arial Tur" panose="020B0604020202020204" pitchFamily="34" charset="0"/>
                        </a:rPr>
                        <a:t> Tasarımcıların Brüt Maaş Giderleri  </a:t>
                      </a: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2"/>
                    </a:solidFill>
                  </a:tcPr>
                </a:tc>
                <a:tc vMerge="1">
                  <a:txBody>
                    <a:bodyPr/>
                    <a:lstStyle/>
                    <a:p>
                      <a:endParaRPr lang="tr-TR"/>
                    </a:p>
                  </a:txBody>
                  <a:tcPr/>
                </a:tc>
                <a:tc>
                  <a:txBody>
                    <a:bodyPr/>
                    <a:lstStyle/>
                    <a:p>
                      <a:pPr algn="ctr" fontAlgn="ctr"/>
                      <a:r>
                        <a:rPr lang="tr-TR" sz="1050" b="1" i="0" u="none" strike="noStrike" dirty="0">
                          <a:solidFill>
                            <a:srgbClr val="000000"/>
                          </a:solidFill>
                          <a:effectLst/>
                          <a:latin typeface="Arial Tur" panose="020B0604020202020204" pitchFamily="34" charset="0"/>
                        </a:rPr>
                        <a:t>150.000 $/yıl</a:t>
                      </a: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050" b="1" i="0" u="none" strike="noStrike">
                          <a:solidFill>
                            <a:srgbClr val="000000"/>
                          </a:solidFill>
                          <a:effectLst/>
                          <a:latin typeface="Arial Tur" panose="020B0604020202020204" pitchFamily="34" charset="0"/>
                        </a:rPr>
                        <a:t>200.000 $/yıl</a:t>
                      </a: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07"/>
                  </a:ext>
                </a:extLst>
              </a:tr>
              <a:tr h="190527">
                <a:tc>
                  <a:txBody>
                    <a:bodyPr/>
                    <a:lstStyle/>
                    <a:p>
                      <a:pPr algn="ctr" fontAlgn="ctr"/>
                      <a:r>
                        <a:rPr lang="tr-TR" sz="1050" b="1" i="0" u="none" strike="noStrike" dirty="0">
                          <a:solidFill>
                            <a:schemeClr val="bg1"/>
                          </a:solidFill>
                          <a:effectLst/>
                          <a:latin typeface="Arial Tur" panose="020B0604020202020204" pitchFamily="34" charset="0"/>
                        </a:rPr>
                        <a:t>Danışmanlık Giderleri</a:t>
                      </a: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2"/>
                    </a:solidFill>
                  </a:tcPr>
                </a:tc>
                <a:tc vMerge="1">
                  <a:txBody>
                    <a:bodyPr/>
                    <a:lstStyle/>
                    <a:p>
                      <a:endParaRPr lang="tr-TR"/>
                    </a:p>
                  </a:txBody>
                  <a:tcPr/>
                </a:tc>
                <a:tc>
                  <a:txBody>
                    <a:bodyPr/>
                    <a:lstStyle/>
                    <a:p>
                      <a:pPr algn="ctr" fontAlgn="ctr"/>
                      <a:r>
                        <a:rPr lang="tr-TR" sz="1050" b="1" i="0" u="none" strike="noStrike">
                          <a:solidFill>
                            <a:srgbClr val="000000"/>
                          </a:solidFill>
                          <a:effectLst/>
                          <a:latin typeface="Arial Tur" panose="020B0604020202020204" pitchFamily="34" charset="0"/>
                        </a:rPr>
                        <a:t>200.000 $/yıl</a:t>
                      </a: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050" b="1" i="0" u="none" strike="noStrike">
                          <a:solidFill>
                            <a:srgbClr val="000000"/>
                          </a:solidFill>
                          <a:effectLst/>
                          <a:latin typeface="Arial Tur" panose="020B0604020202020204" pitchFamily="34" charset="0"/>
                        </a:rPr>
                        <a:t>100.000 $/yıl</a:t>
                      </a: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08"/>
                  </a:ext>
                </a:extLst>
              </a:tr>
              <a:tr h="165507">
                <a:tc gridSpan="6">
                  <a:txBody>
                    <a:bodyPr/>
                    <a:lstStyle/>
                    <a:p>
                      <a:pPr algn="ctr" fontAlgn="ctr"/>
                      <a:r>
                        <a:rPr lang="tr-TR" sz="1050" b="1" i="0" u="none" strike="noStrike" dirty="0">
                          <a:solidFill>
                            <a:schemeClr val="bg1"/>
                          </a:solidFill>
                          <a:effectLst/>
                          <a:latin typeface="Arial Tur" panose="020B0604020202020204" pitchFamily="34" charset="0"/>
                        </a:rPr>
                        <a:t> </a:t>
                      </a: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2"/>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9"/>
                  </a:ext>
                </a:extLst>
              </a:tr>
              <a:tr h="536937">
                <a:tc>
                  <a:txBody>
                    <a:bodyPr/>
                    <a:lstStyle/>
                    <a:p>
                      <a:pPr algn="ctr" fontAlgn="ctr"/>
                      <a:r>
                        <a:rPr lang="tr-TR" sz="1050" b="1" i="0" u="none" strike="noStrike" dirty="0">
                          <a:solidFill>
                            <a:schemeClr val="bg1"/>
                          </a:solidFill>
                          <a:effectLst/>
                          <a:latin typeface="Arial Tur" panose="020B0604020202020204" pitchFamily="34" charset="0"/>
                        </a:rPr>
                        <a:t>Tanıtım (Tasarım Yarışmaları Organizasyonları vb.)</a:t>
                      </a: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2"/>
                    </a:solidFill>
                  </a:tcPr>
                </a:tc>
                <a:tc>
                  <a:txBody>
                    <a:bodyPr/>
                    <a:lstStyle/>
                    <a:p>
                      <a:pPr algn="ctr" rtl="0" fontAlgn="ctr"/>
                      <a:r>
                        <a:rPr lang="tr-TR" sz="1050" b="1" i="0" u="none" strike="noStrike">
                          <a:solidFill>
                            <a:srgbClr val="020010"/>
                          </a:solidFill>
                          <a:effectLst/>
                          <a:latin typeface="Calibri" panose="020F0502020204030204" pitchFamily="34" charset="0"/>
                        </a:rPr>
                        <a:t>50%</a:t>
                      </a: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gridSpan="2">
                  <a:txBody>
                    <a:bodyPr/>
                    <a:lstStyle/>
                    <a:p>
                      <a:pPr algn="ctr" rtl="0" fontAlgn="ctr"/>
                      <a:r>
                        <a:rPr lang="tr-TR" sz="1050" b="1" i="0" u="none" strike="noStrike">
                          <a:solidFill>
                            <a:srgbClr val="020010"/>
                          </a:solidFill>
                          <a:effectLst/>
                          <a:latin typeface="Calibri" panose="020F0502020204030204" pitchFamily="34" charset="0"/>
                        </a:rPr>
                        <a:t>300.000 $/yıl</a:t>
                      </a: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hMerge="1">
                  <a:txBody>
                    <a:bodyPr/>
                    <a:lstStyle/>
                    <a:p>
                      <a:endParaRPr lang="tr-TR"/>
                    </a:p>
                  </a:txBody>
                  <a:tcPr/>
                </a:tc>
                <a:tc rowSpan="2">
                  <a:txBody>
                    <a:bodyPr/>
                    <a:lstStyle/>
                    <a:p>
                      <a:pPr algn="ctr" rtl="0" fontAlgn="ctr"/>
                      <a:r>
                        <a:rPr lang="tr-TR" sz="1050" b="1" i="0" u="none" strike="noStrike">
                          <a:solidFill>
                            <a:srgbClr val="020010"/>
                          </a:solidFill>
                          <a:effectLst/>
                          <a:latin typeface="Calibri" panose="020F0502020204030204" pitchFamily="34" charset="0"/>
                        </a:rPr>
                        <a:t>Faaliyet Bazında Destek</a:t>
                      </a: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rowSpan="2">
                  <a:txBody>
                    <a:bodyPr/>
                    <a:lstStyle/>
                    <a:p>
                      <a:pPr algn="ctr" rtl="0" fontAlgn="ctr"/>
                      <a:r>
                        <a:rPr lang="tr-TR" sz="1050" b="1" i="0" u="none" strike="noStrike" dirty="0">
                          <a:solidFill>
                            <a:srgbClr val="020010"/>
                          </a:solidFill>
                          <a:effectLst/>
                          <a:latin typeface="Calibri" panose="020F0502020204030204" pitchFamily="34" charset="0"/>
                        </a:rPr>
                        <a:t>İşbirliği Kuruluşları</a:t>
                      </a: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883348">
                <a:tc>
                  <a:txBody>
                    <a:bodyPr/>
                    <a:lstStyle/>
                    <a:p>
                      <a:pPr algn="ctr" fontAlgn="ctr"/>
                      <a:r>
                        <a:rPr lang="tr-TR" sz="1050" b="1" i="0" u="none" strike="noStrike" dirty="0">
                          <a:solidFill>
                            <a:schemeClr val="bg1"/>
                          </a:solidFill>
                          <a:effectLst/>
                          <a:latin typeface="Arial Tur" panose="020B0604020202020204" pitchFamily="34" charset="0"/>
                        </a:rPr>
                        <a:t>Tasarım Yarışmalarında Dereceye Giren Tasarımcıların Yurtdışı Eğitim ve Yaşam Giderleri</a:t>
                      </a: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2"/>
                    </a:solidFill>
                  </a:tcPr>
                </a:tc>
                <a:tc>
                  <a:txBody>
                    <a:bodyPr/>
                    <a:lstStyle/>
                    <a:p>
                      <a:pPr algn="ctr" fontAlgn="ctr"/>
                      <a:r>
                        <a:rPr lang="tr-TR" sz="1050" b="1" i="0" u="none" strike="noStrike" dirty="0">
                          <a:solidFill>
                            <a:srgbClr val="000000"/>
                          </a:solidFill>
                          <a:effectLst/>
                          <a:latin typeface="Arial Tur" panose="020B0604020202020204" pitchFamily="34" charset="0"/>
                        </a:rPr>
                        <a:t>Yıllık Azami 60 Adet Tasarımcı</a:t>
                      </a: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gridSpan="2">
                  <a:txBody>
                    <a:bodyPr/>
                    <a:lstStyle/>
                    <a:p>
                      <a:pPr algn="ctr" rtl="0" fontAlgn="ctr"/>
                      <a:r>
                        <a:rPr lang="tr-TR" sz="1050" b="1" i="0" u="none" strike="noStrike" dirty="0">
                          <a:solidFill>
                            <a:srgbClr val="020010"/>
                          </a:solidFill>
                          <a:effectLst/>
                          <a:latin typeface="Calibri" panose="020F0502020204030204" pitchFamily="34" charset="0"/>
                        </a:rPr>
                        <a:t>Eğitim masrafları+ 1.500 $/ay </a:t>
                      </a: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h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11"/>
                  </a:ext>
                </a:extLst>
              </a:tr>
            </a:tbl>
          </a:graphicData>
        </a:graphic>
      </p:graphicFrame>
      <p:pic>
        <p:nvPicPr>
          <p:cNvPr id="8" name="Resim 7"/>
          <p:cNvPicPr>
            <a:picLocks noChangeAspect="1"/>
          </p:cNvPicPr>
          <p:nvPr/>
        </p:nvPicPr>
        <p:blipFill>
          <a:blip r:embed="rId3"/>
          <a:stretch>
            <a:fillRect/>
          </a:stretch>
        </p:blipFill>
        <p:spPr>
          <a:xfrm>
            <a:off x="8320969" y="340223"/>
            <a:ext cx="823031" cy="536494"/>
          </a:xfrm>
          <a:prstGeom prst="rect">
            <a:avLst/>
          </a:prstGeom>
        </p:spPr>
      </p:pic>
      <p:sp>
        <p:nvSpPr>
          <p:cNvPr id="9"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a:t>Ticaret Bakanlığı-İhracat Genel Müdürlüğü</a:t>
            </a:r>
          </a:p>
        </p:txBody>
      </p:sp>
      <p:pic>
        <p:nvPicPr>
          <p:cNvPr id="10" name="Resim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Tree>
    <p:extLst>
      <p:ext uri="{BB962C8B-B14F-4D97-AF65-F5344CB8AC3E}">
        <p14:creationId xmlns:p14="http://schemas.microsoft.com/office/powerpoint/2010/main" val="488363456"/>
      </p:ext>
    </p:extLst>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2"/>
          <p:cNvSpPr txBox="1">
            <a:spLocks/>
          </p:cNvSpPr>
          <p:nvPr/>
        </p:nvSpPr>
        <p:spPr bwMode="auto">
          <a:xfrm>
            <a:off x="0" y="332656"/>
            <a:ext cx="9143999" cy="538262"/>
          </a:xfrm>
          <a:prstGeom prst="rect">
            <a:avLst/>
          </a:prstGeom>
          <a:noFill/>
          <a:ln w="9525">
            <a:noFill/>
            <a:miter lim="800000"/>
            <a:headEnd/>
            <a:tailEnd/>
          </a:ln>
        </p:spPr>
        <p:txBody>
          <a:bodyPr anchor="ctr"/>
          <a:lstStyle>
            <a:lvl1pPr defTabSz="457200">
              <a:defRPr sz="2400">
                <a:solidFill>
                  <a:schemeClr val="tx1"/>
                </a:solidFill>
                <a:latin typeface="Calibri" panose="020F0502020204030204" pitchFamily="34" charset="0"/>
                <a:ea typeface="MS PGothic" panose="020B0600070205080204" pitchFamily="34" charset="-128"/>
              </a:defRPr>
            </a:lvl1pPr>
            <a:lvl2pPr marL="742950" indent="-285750" defTabSz="457200">
              <a:defRPr sz="2400">
                <a:solidFill>
                  <a:schemeClr val="tx1"/>
                </a:solidFill>
                <a:latin typeface="Calibri" panose="020F0502020204030204" pitchFamily="34" charset="0"/>
                <a:ea typeface="MS PGothic" panose="020B0600070205080204" pitchFamily="34" charset="-128"/>
              </a:defRPr>
            </a:lvl2pPr>
            <a:lvl3pPr marL="1143000" indent="-228600" defTabSz="457200">
              <a:defRPr sz="2400">
                <a:solidFill>
                  <a:schemeClr val="tx1"/>
                </a:solidFill>
                <a:latin typeface="Calibri" panose="020F0502020204030204" pitchFamily="34" charset="0"/>
                <a:ea typeface="MS PGothic" panose="020B0600070205080204" pitchFamily="34" charset="-128"/>
              </a:defRPr>
            </a:lvl3pPr>
            <a:lvl4pPr marL="1600200" indent="-228600" defTabSz="457200">
              <a:defRPr sz="2400">
                <a:solidFill>
                  <a:schemeClr val="tx1"/>
                </a:solidFill>
                <a:latin typeface="Calibri" panose="020F0502020204030204" pitchFamily="34" charset="0"/>
                <a:ea typeface="MS PGothic" panose="020B0600070205080204" pitchFamily="34" charset="-128"/>
              </a:defRPr>
            </a:lvl4pPr>
            <a:lvl5pPr marL="2057400" indent="-228600" defTabSz="4572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tr-TR" altLang="tr-TR" sz="3200" b="1" dirty="0">
                <a:solidFill>
                  <a:prstClr val="white"/>
                </a:solidFill>
              </a:rPr>
              <a:t>TASARIM DESTEĞİ</a:t>
            </a:r>
          </a:p>
        </p:txBody>
      </p:sp>
      <p:sp>
        <p:nvSpPr>
          <p:cNvPr id="16" name="Slayt Numarası Yer Tutucusu 2"/>
          <p:cNvSpPr>
            <a:spLocks noGrp="1"/>
          </p:cNvSpPr>
          <p:nvPr>
            <p:ph type="sldNum" sz="quarter" idx="10"/>
          </p:nvPr>
        </p:nvSpPr>
        <p:spPr>
          <a:xfrm>
            <a:off x="8537004" y="6525344"/>
            <a:ext cx="571500" cy="252412"/>
          </a:xfrm>
        </p:spPr>
        <p:txBody>
          <a:bodyPr/>
          <a:lstStyle>
            <a:lvl1pPr>
              <a:defRPr sz="3200">
                <a:solidFill>
                  <a:schemeClr val="tx1"/>
                </a:solidFill>
                <a:latin typeface="Calibri" pitchFamily="34" charset="0"/>
                <a:ea typeface="MS PGothic" pitchFamily="34" charset="-128"/>
              </a:defRPr>
            </a:lvl1pPr>
            <a:lvl2pPr>
              <a:defRPr sz="2800">
                <a:solidFill>
                  <a:schemeClr val="tx1"/>
                </a:solidFill>
                <a:latin typeface="Calibri" pitchFamily="34" charset="0"/>
                <a:ea typeface="MS PGothic" pitchFamily="34" charset="-128"/>
              </a:defRPr>
            </a:lvl2pPr>
            <a:lvl3pPr>
              <a:defRPr sz="24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Font typeface="Arial" charset="0"/>
              <a:buChar char="»"/>
              <a:defRPr sz="2000">
                <a:solidFill>
                  <a:schemeClr val="tx1"/>
                </a:solidFill>
                <a:latin typeface="Calibri" pitchFamily="34" charset="0"/>
                <a:ea typeface="MS PGothic" pitchFamily="34" charset="-128"/>
              </a:defRPr>
            </a:lvl6pPr>
            <a:lvl7pPr eaLnBrk="0" fontAlgn="base" hangingPunct="0">
              <a:spcAft>
                <a:spcPct val="0"/>
              </a:spcAft>
              <a:buFont typeface="Arial" charset="0"/>
              <a:buChar char="»"/>
              <a:defRPr sz="2000">
                <a:solidFill>
                  <a:schemeClr val="tx1"/>
                </a:solidFill>
                <a:latin typeface="Calibri" pitchFamily="34" charset="0"/>
                <a:ea typeface="MS PGothic" pitchFamily="34" charset="-128"/>
              </a:defRPr>
            </a:lvl7pPr>
            <a:lvl8pPr eaLnBrk="0" fontAlgn="base" hangingPunct="0">
              <a:spcAft>
                <a:spcPct val="0"/>
              </a:spcAft>
              <a:buFont typeface="Arial" charset="0"/>
              <a:buChar char="»"/>
              <a:defRPr sz="2000">
                <a:solidFill>
                  <a:schemeClr val="tx1"/>
                </a:solidFill>
                <a:latin typeface="Calibri" pitchFamily="34" charset="0"/>
                <a:ea typeface="MS PGothic" pitchFamily="34" charset="-128"/>
              </a:defRPr>
            </a:lvl8pPr>
            <a:lvl9pPr eaLnBrk="0" fontAlgn="base" hangingPunct="0">
              <a:spcAft>
                <a:spcPct val="0"/>
              </a:spcAft>
              <a:buFont typeface="Arial" charset="0"/>
              <a:buChar char="»"/>
              <a:defRPr sz="2000">
                <a:solidFill>
                  <a:schemeClr val="tx1"/>
                </a:solidFill>
                <a:latin typeface="Calibri" pitchFamily="34" charset="0"/>
                <a:ea typeface="MS PGothic" pitchFamily="34" charset="-128"/>
              </a:defRPr>
            </a:lvl9pPr>
          </a:lstStyle>
          <a:p>
            <a:pPr defTabSz="914400">
              <a:defRPr/>
            </a:pPr>
            <a:fld id="{F334BFE6-68EA-4803-BC8D-1FF09260BDCF}" type="slidenum">
              <a:rPr lang="en-US" altLang="tr-TR" sz="1400" b="0" smtClean="0">
                <a:solidFill>
                  <a:prstClr val="white"/>
                </a:solidFill>
                <a:effectLst>
                  <a:outerShdw blurRad="38100" dist="38100" dir="2700000" algn="tl">
                    <a:srgbClr val="000000"/>
                  </a:outerShdw>
                </a:effectLst>
              </a:rPr>
              <a:pPr defTabSz="914400">
                <a:defRPr/>
              </a:pPr>
              <a:t>51</a:t>
            </a:fld>
            <a:endParaRPr lang="en-US" altLang="tr-TR" sz="1400" b="0" dirty="0">
              <a:solidFill>
                <a:prstClr val="white"/>
              </a:solidFill>
              <a:effectLst>
                <a:outerShdw blurRad="38100" dist="38100" dir="2700000" algn="tl">
                  <a:srgbClr val="000000"/>
                </a:outerShdw>
              </a:effectLst>
            </a:endParaRPr>
          </a:p>
        </p:txBody>
      </p:sp>
      <p:pic>
        <p:nvPicPr>
          <p:cNvPr id="17" name="Resim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8703" y="332656"/>
            <a:ext cx="939801" cy="619804"/>
          </a:xfrm>
          <a:prstGeom prst="rect">
            <a:avLst/>
          </a:prstGeom>
        </p:spPr>
      </p:pic>
      <p:graphicFrame>
        <p:nvGraphicFramePr>
          <p:cNvPr id="2" name="Tablo 1"/>
          <p:cNvGraphicFramePr>
            <a:graphicFrameLocks noGrp="1"/>
          </p:cNvGraphicFramePr>
          <p:nvPr>
            <p:extLst>
              <p:ext uri="{D42A27DB-BD31-4B8C-83A1-F6EECF244321}">
                <p14:modId xmlns:p14="http://schemas.microsoft.com/office/powerpoint/2010/main" val="1231087293"/>
              </p:ext>
            </p:extLst>
          </p:nvPr>
        </p:nvGraphicFramePr>
        <p:xfrm>
          <a:off x="457200" y="1422401"/>
          <a:ext cx="8229601" cy="4571998"/>
        </p:xfrm>
        <a:graphic>
          <a:graphicData uri="http://schemas.openxmlformats.org/drawingml/2006/table">
            <a:tbl>
              <a:tblPr/>
              <a:tblGrid>
                <a:gridCol w="1413674">
                  <a:extLst>
                    <a:ext uri="{9D8B030D-6E8A-4147-A177-3AD203B41FA5}">
                      <a16:colId xmlns:a16="http://schemas.microsoft.com/office/drawing/2014/main" val="20000"/>
                    </a:ext>
                  </a:extLst>
                </a:gridCol>
                <a:gridCol w="2340135">
                  <a:extLst>
                    <a:ext uri="{9D8B030D-6E8A-4147-A177-3AD203B41FA5}">
                      <a16:colId xmlns:a16="http://schemas.microsoft.com/office/drawing/2014/main" val="20001"/>
                    </a:ext>
                  </a:extLst>
                </a:gridCol>
                <a:gridCol w="1446491">
                  <a:extLst>
                    <a:ext uri="{9D8B030D-6E8A-4147-A177-3AD203B41FA5}">
                      <a16:colId xmlns:a16="http://schemas.microsoft.com/office/drawing/2014/main" val="20002"/>
                    </a:ext>
                  </a:extLst>
                </a:gridCol>
                <a:gridCol w="989572">
                  <a:extLst>
                    <a:ext uri="{9D8B030D-6E8A-4147-A177-3AD203B41FA5}">
                      <a16:colId xmlns:a16="http://schemas.microsoft.com/office/drawing/2014/main" val="20003"/>
                    </a:ext>
                  </a:extLst>
                </a:gridCol>
                <a:gridCol w="2039729">
                  <a:extLst>
                    <a:ext uri="{9D8B030D-6E8A-4147-A177-3AD203B41FA5}">
                      <a16:colId xmlns:a16="http://schemas.microsoft.com/office/drawing/2014/main" val="20004"/>
                    </a:ext>
                  </a:extLst>
                </a:gridCol>
              </a:tblGrid>
              <a:tr h="450937">
                <a:tc gridSpan="5">
                  <a:txBody>
                    <a:bodyPr/>
                    <a:lstStyle/>
                    <a:p>
                      <a:pPr algn="ctr" rtl="0" fontAlgn="ctr"/>
                      <a:r>
                        <a:rPr lang="tr-TR" sz="1600" b="1" i="0" u="none" strike="noStrike" dirty="0">
                          <a:solidFill>
                            <a:srgbClr val="FFFFFF"/>
                          </a:solidFill>
                          <a:effectLst/>
                          <a:latin typeface="Calibri" panose="020F0502020204030204" pitchFamily="34" charset="0"/>
                        </a:rPr>
                        <a:t>TASARIM ve ÜRÜN GELİŞTİRME PROJELERİNİN DESTEKLENMESİ</a:t>
                      </a: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2"/>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889347">
                <a:tc>
                  <a:txBody>
                    <a:bodyPr/>
                    <a:lstStyle/>
                    <a:p>
                      <a:pPr algn="ctr" rtl="0" fontAlgn="ctr"/>
                      <a:r>
                        <a:rPr lang="tr-TR" sz="1600" b="1" i="0" u="none" strike="noStrike">
                          <a:solidFill>
                            <a:srgbClr val="FFFFFF"/>
                          </a:solidFill>
                          <a:effectLst/>
                          <a:latin typeface="Calibri" panose="020F0502020204030204" pitchFamily="34" charset="0"/>
                        </a:rPr>
                        <a:t>Destek Kalemi</a:t>
                      </a: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2"/>
                    </a:solidFill>
                  </a:tcPr>
                </a:tc>
                <a:tc>
                  <a:txBody>
                    <a:bodyPr/>
                    <a:lstStyle/>
                    <a:p>
                      <a:pPr algn="ctr" rtl="0" fontAlgn="ctr"/>
                      <a:r>
                        <a:rPr lang="tr-TR" sz="1600" b="1" i="0" u="none" strike="noStrike">
                          <a:solidFill>
                            <a:srgbClr val="FFFFFF"/>
                          </a:solidFill>
                          <a:effectLst/>
                          <a:latin typeface="Calibri" panose="020F0502020204030204" pitchFamily="34" charset="0"/>
                        </a:rPr>
                        <a:t>Destek Oranı % </a:t>
                      </a: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2"/>
                    </a:solidFill>
                  </a:tcPr>
                </a:tc>
                <a:tc>
                  <a:txBody>
                    <a:bodyPr/>
                    <a:lstStyle/>
                    <a:p>
                      <a:pPr algn="ctr" rtl="0" fontAlgn="ctr"/>
                      <a:r>
                        <a:rPr lang="tr-TR" sz="1600" b="1" i="0" u="none" strike="noStrike">
                          <a:solidFill>
                            <a:srgbClr val="FFFFFF"/>
                          </a:solidFill>
                          <a:effectLst/>
                          <a:latin typeface="Calibri" panose="020F0502020204030204" pitchFamily="34" charset="0"/>
                        </a:rPr>
                        <a:t>Destek Limiti</a:t>
                      </a: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2"/>
                    </a:solidFill>
                  </a:tcPr>
                </a:tc>
                <a:tc>
                  <a:txBody>
                    <a:bodyPr/>
                    <a:lstStyle/>
                    <a:p>
                      <a:pPr algn="ctr" rtl="0" fontAlgn="ctr"/>
                      <a:r>
                        <a:rPr lang="tr-TR" sz="1600" b="1" i="0" u="none" strike="noStrike">
                          <a:solidFill>
                            <a:srgbClr val="FFFFFF"/>
                          </a:solidFill>
                          <a:effectLst/>
                          <a:latin typeface="Calibri" panose="020F0502020204030204" pitchFamily="34" charset="0"/>
                        </a:rPr>
                        <a:t>Süre/Adet</a:t>
                      </a: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2"/>
                    </a:solidFill>
                  </a:tcPr>
                </a:tc>
                <a:tc>
                  <a:txBody>
                    <a:bodyPr/>
                    <a:lstStyle/>
                    <a:p>
                      <a:pPr algn="ctr" rtl="0" fontAlgn="ctr"/>
                      <a:r>
                        <a:rPr lang="tr-TR" sz="1600" b="1" i="0" u="none" strike="noStrike" dirty="0">
                          <a:solidFill>
                            <a:srgbClr val="FFFFFF"/>
                          </a:solidFill>
                          <a:effectLst/>
                          <a:latin typeface="Calibri" panose="020F0502020204030204" pitchFamily="34" charset="0"/>
                        </a:rPr>
                        <a:t>Faydalanıcı</a:t>
                      </a: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0001"/>
                  </a:ext>
                </a:extLst>
              </a:tr>
              <a:tr h="1077238">
                <a:tc>
                  <a:txBody>
                    <a:bodyPr/>
                    <a:lstStyle/>
                    <a:p>
                      <a:pPr algn="ctr" rtl="0" fontAlgn="ctr"/>
                      <a:r>
                        <a:rPr lang="tr-TR" sz="1600" b="1" i="0" u="none" strike="noStrike" dirty="0">
                          <a:solidFill>
                            <a:schemeClr val="bg1"/>
                          </a:solidFill>
                          <a:effectLst/>
                          <a:latin typeface="Calibri" panose="020F0502020204030204" pitchFamily="34" charset="0"/>
                        </a:rPr>
                        <a:t>Tasarımcı Modelist Mühendis Brüt Maaş Giderleri  </a:t>
                      </a: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2"/>
                    </a:solidFill>
                  </a:tcPr>
                </a:tc>
                <a:tc rowSpan="3">
                  <a:txBody>
                    <a:bodyPr/>
                    <a:lstStyle/>
                    <a:p>
                      <a:pPr algn="ctr" rtl="0" fontAlgn="ctr"/>
                      <a:r>
                        <a:rPr lang="tr-TR" sz="1600" b="1" i="0" u="none" strike="noStrike" dirty="0">
                          <a:solidFill>
                            <a:srgbClr val="020010"/>
                          </a:solidFill>
                          <a:effectLst/>
                          <a:latin typeface="Calibri" panose="020F0502020204030204" pitchFamily="34" charset="0"/>
                        </a:rPr>
                        <a:t>50%</a:t>
                      </a: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tr-TR" sz="1600" b="1" i="0" u="none" strike="noStrike" dirty="0">
                          <a:solidFill>
                            <a:srgbClr val="020010"/>
                          </a:solidFill>
                          <a:effectLst/>
                          <a:latin typeface="Calibri" panose="020F0502020204030204" pitchFamily="34" charset="0"/>
                        </a:rPr>
                        <a:t>1.000.000 $ / Proje Başına</a:t>
                      </a: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rowSpan="3">
                  <a:txBody>
                    <a:bodyPr/>
                    <a:lstStyle/>
                    <a:p>
                      <a:pPr algn="ctr" rtl="0" fontAlgn="ctr"/>
                      <a:r>
                        <a:rPr lang="tr-TR" sz="1600" b="1" i="0" u="none" strike="noStrike">
                          <a:solidFill>
                            <a:srgbClr val="020010"/>
                          </a:solidFill>
                          <a:effectLst/>
                          <a:latin typeface="Calibri" panose="020F0502020204030204" pitchFamily="34" charset="0"/>
                        </a:rPr>
                        <a:t>3+2 Yıl</a:t>
                      </a: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rowSpan="3">
                  <a:txBody>
                    <a:bodyPr/>
                    <a:lstStyle/>
                    <a:p>
                      <a:pPr algn="ctr" rtl="0" fontAlgn="ctr"/>
                      <a:r>
                        <a:rPr lang="tr-TR" sz="1600" b="1" i="0" u="none" strike="noStrike" dirty="0">
                          <a:solidFill>
                            <a:srgbClr val="020010"/>
                          </a:solidFill>
                          <a:effectLst/>
                          <a:latin typeface="Calibri" panose="020F0502020204030204" pitchFamily="34" charset="0"/>
                        </a:rPr>
                        <a:t>Şirketler</a:t>
                      </a: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077238">
                <a:tc>
                  <a:txBody>
                    <a:bodyPr/>
                    <a:lstStyle/>
                    <a:p>
                      <a:pPr algn="ctr" rtl="0" fontAlgn="ctr"/>
                      <a:r>
                        <a:rPr lang="tr-TR" sz="1600" b="1" i="0" u="none" strike="noStrike" dirty="0">
                          <a:solidFill>
                            <a:schemeClr val="bg1"/>
                          </a:solidFill>
                          <a:effectLst/>
                          <a:latin typeface="Calibri" panose="020F0502020204030204" pitchFamily="34" charset="0"/>
                        </a:rPr>
                        <a:t>Alet </a:t>
                      </a:r>
                      <a:r>
                        <a:rPr lang="tr-TR" sz="1600" b="1" i="0" u="none" strike="noStrike" dirty="0" err="1">
                          <a:solidFill>
                            <a:schemeClr val="bg1"/>
                          </a:solidFill>
                          <a:effectLst/>
                          <a:latin typeface="Calibri" panose="020F0502020204030204" pitchFamily="34" charset="0"/>
                        </a:rPr>
                        <a:t>Techizat</a:t>
                      </a:r>
                      <a:r>
                        <a:rPr lang="tr-TR" sz="1600" b="1" i="0" u="none" strike="noStrike" dirty="0">
                          <a:solidFill>
                            <a:schemeClr val="bg1"/>
                          </a:solidFill>
                          <a:effectLst/>
                          <a:latin typeface="Calibri" panose="020F0502020204030204" pitchFamily="34" charset="0"/>
                        </a:rPr>
                        <a:t> Malzeme Yazılım Giderleri</a:t>
                      </a: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2"/>
                    </a:solidFill>
                  </a:tcPr>
                </a:tc>
                <a:tc vMerge="1">
                  <a:txBody>
                    <a:bodyPr/>
                    <a:lstStyle/>
                    <a:p>
                      <a:endParaRPr lang="tr-TR"/>
                    </a:p>
                  </a:txBody>
                  <a:tcPr/>
                </a:tc>
                <a:tc>
                  <a:txBody>
                    <a:bodyPr/>
                    <a:lstStyle/>
                    <a:p>
                      <a:pPr algn="ctr" rtl="0" fontAlgn="ctr"/>
                      <a:r>
                        <a:rPr lang="tr-TR" sz="1600" b="1" i="0" u="none" strike="noStrike">
                          <a:solidFill>
                            <a:srgbClr val="020010"/>
                          </a:solidFill>
                          <a:effectLst/>
                          <a:latin typeface="Calibri" panose="020F0502020204030204" pitchFamily="34" charset="0"/>
                        </a:rPr>
                        <a:t>250.000 $ / Proje Başına</a:t>
                      </a: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03"/>
                  </a:ext>
                </a:extLst>
              </a:tr>
              <a:tr h="1077238">
                <a:tc>
                  <a:txBody>
                    <a:bodyPr/>
                    <a:lstStyle/>
                    <a:p>
                      <a:pPr algn="ctr" rtl="0" fontAlgn="ctr"/>
                      <a:r>
                        <a:rPr lang="tr-TR" sz="1600" b="1" i="0" u="none" strike="noStrike" dirty="0">
                          <a:solidFill>
                            <a:schemeClr val="bg1"/>
                          </a:solidFill>
                          <a:effectLst/>
                          <a:latin typeface="Calibri" panose="020F0502020204030204" pitchFamily="34" charset="0"/>
                        </a:rPr>
                        <a:t>Seyahat ve Web Sitesi Üyeliği Giderleri</a:t>
                      </a: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2"/>
                    </a:solidFill>
                  </a:tcPr>
                </a:tc>
                <a:tc vMerge="1">
                  <a:txBody>
                    <a:bodyPr/>
                    <a:lstStyle/>
                    <a:p>
                      <a:endParaRPr lang="tr-TR"/>
                    </a:p>
                  </a:txBody>
                  <a:tcPr/>
                </a:tc>
                <a:tc>
                  <a:txBody>
                    <a:bodyPr/>
                    <a:lstStyle/>
                    <a:p>
                      <a:pPr algn="ctr" rtl="0" fontAlgn="ctr"/>
                      <a:r>
                        <a:rPr lang="tr-TR" sz="1600" b="1" i="0" u="none" strike="noStrike" dirty="0">
                          <a:solidFill>
                            <a:srgbClr val="020010"/>
                          </a:solidFill>
                          <a:effectLst/>
                          <a:latin typeface="Calibri" panose="020F0502020204030204" pitchFamily="34" charset="0"/>
                        </a:rPr>
                        <a:t>150.000 $ / Proje Başına</a:t>
                      </a: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04"/>
                  </a:ext>
                </a:extLst>
              </a:tr>
            </a:tbl>
          </a:graphicData>
        </a:graphic>
      </p:graphicFrame>
      <p:sp>
        <p:nvSpPr>
          <p:cNvPr id="7"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a:t>Ticaret Bakanlığı-İhracat Genel Müdürlüğü</a:t>
            </a:r>
          </a:p>
        </p:txBody>
      </p:sp>
      <p:pic>
        <p:nvPicPr>
          <p:cNvPr id="8" name="Resim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Tree>
    <p:extLst>
      <p:ext uri="{BB962C8B-B14F-4D97-AF65-F5344CB8AC3E}">
        <p14:creationId xmlns:p14="http://schemas.microsoft.com/office/powerpoint/2010/main" val="2105091289"/>
      </p:ext>
    </p:extLst>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val="758584224"/>
              </p:ext>
            </p:extLst>
          </p:nvPr>
        </p:nvGraphicFramePr>
        <p:xfrm>
          <a:off x="1337529" y="1465118"/>
          <a:ext cx="6686587" cy="4236422"/>
        </p:xfrm>
        <a:graphic>
          <a:graphicData uri="http://schemas.openxmlformats.org/drawingml/2006/table">
            <a:tbl>
              <a:tblPr firstRow="1" firstCol="1" bandRow="1"/>
              <a:tblGrid>
                <a:gridCol w="1372670">
                  <a:extLst>
                    <a:ext uri="{9D8B030D-6E8A-4147-A177-3AD203B41FA5}">
                      <a16:colId xmlns:a16="http://schemas.microsoft.com/office/drawing/2014/main" val="20000"/>
                    </a:ext>
                  </a:extLst>
                </a:gridCol>
                <a:gridCol w="997700">
                  <a:extLst>
                    <a:ext uri="{9D8B030D-6E8A-4147-A177-3AD203B41FA5}">
                      <a16:colId xmlns:a16="http://schemas.microsoft.com/office/drawing/2014/main" val="20001"/>
                    </a:ext>
                  </a:extLst>
                </a:gridCol>
                <a:gridCol w="1347524">
                  <a:extLst>
                    <a:ext uri="{9D8B030D-6E8A-4147-A177-3AD203B41FA5}">
                      <a16:colId xmlns:a16="http://schemas.microsoft.com/office/drawing/2014/main" val="20002"/>
                    </a:ext>
                  </a:extLst>
                </a:gridCol>
                <a:gridCol w="1409649">
                  <a:extLst>
                    <a:ext uri="{9D8B030D-6E8A-4147-A177-3AD203B41FA5}">
                      <a16:colId xmlns:a16="http://schemas.microsoft.com/office/drawing/2014/main" val="20003"/>
                    </a:ext>
                  </a:extLst>
                </a:gridCol>
                <a:gridCol w="1559044">
                  <a:extLst>
                    <a:ext uri="{9D8B030D-6E8A-4147-A177-3AD203B41FA5}">
                      <a16:colId xmlns:a16="http://schemas.microsoft.com/office/drawing/2014/main" val="20004"/>
                    </a:ext>
                  </a:extLst>
                </a:gridCol>
              </a:tblGrid>
              <a:tr h="386185">
                <a:tc gridSpan="5">
                  <a:txBody>
                    <a:bodyPr/>
                    <a:lstStyle/>
                    <a:p>
                      <a:pPr algn="ctr">
                        <a:lnSpc>
                          <a:spcPct val="115000"/>
                        </a:lnSpc>
                        <a:spcAft>
                          <a:spcPts val="0"/>
                        </a:spcAft>
                      </a:pPr>
                      <a:endParaRPr lang="tr-TR" sz="20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tr-TR" sz="20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GEMİ VE YAT SEKTÖRÜNDE FAALİYET GÖSTEREN ŞİRKETLERİN DESTEKLENMESİ</a:t>
                      </a:r>
                    </a:p>
                    <a:p>
                      <a:pPr algn="ctr">
                        <a:lnSpc>
                          <a:spcPct val="115000"/>
                        </a:lnSpc>
                        <a:spcAft>
                          <a:spcPts val="0"/>
                        </a:spcAft>
                      </a:pP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772370">
                <a:tc>
                  <a:txBody>
                    <a:bodyPr/>
                    <a:lstStyle/>
                    <a:p>
                      <a:pPr algn="ctr">
                        <a:lnSpc>
                          <a:spcPct val="115000"/>
                        </a:lnSpc>
                        <a:spcAft>
                          <a:spcPts val="0"/>
                        </a:spcAft>
                      </a:pPr>
                      <a:r>
                        <a:rPr lang="tr-TR" sz="20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Destek Kalemi</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a:lnSpc>
                          <a:spcPct val="115000"/>
                        </a:lnSpc>
                        <a:spcAft>
                          <a:spcPts val="0"/>
                        </a:spcAft>
                      </a:pPr>
                      <a:r>
                        <a:rPr lang="tr-TR" sz="20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Destek Oranı % </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a:lnSpc>
                          <a:spcPct val="115000"/>
                        </a:lnSpc>
                        <a:spcAft>
                          <a:spcPts val="0"/>
                        </a:spcAft>
                      </a:pPr>
                      <a:r>
                        <a:rPr lang="tr-TR" sz="20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Destek Limiti</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a:lnSpc>
                          <a:spcPct val="115000"/>
                        </a:lnSpc>
                        <a:spcAft>
                          <a:spcPts val="0"/>
                        </a:spcAft>
                      </a:pPr>
                      <a:r>
                        <a:rPr lang="tr-TR" sz="20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Süre/Adet</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a:lnSpc>
                          <a:spcPct val="115000"/>
                        </a:lnSpc>
                        <a:spcAft>
                          <a:spcPts val="0"/>
                        </a:spcAft>
                      </a:pPr>
                      <a:r>
                        <a:rPr lang="tr-TR" sz="20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Faydalanıcı</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extLst>
                  <a:ext uri="{0D108BD9-81ED-4DB2-BD59-A6C34878D82A}">
                    <a16:rowId xmlns:a16="http://schemas.microsoft.com/office/drawing/2014/main" val="10001"/>
                  </a:ext>
                </a:extLst>
              </a:tr>
              <a:tr h="1544739">
                <a:tc>
                  <a:txBody>
                    <a:bodyPr/>
                    <a:lstStyle/>
                    <a:p>
                      <a:pPr algn="ctr">
                        <a:lnSpc>
                          <a:spcPct val="115000"/>
                        </a:lnSpc>
                        <a:spcAft>
                          <a:spcPts val="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Yurt</a:t>
                      </a:r>
                      <a:r>
                        <a:rPr lang="tr-TR" sz="2000" b="1" baseline="0" dirty="0">
                          <a:effectLst/>
                          <a:latin typeface="Calibri" panose="020F0502020204030204" pitchFamily="34" charset="0"/>
                          <a:ea typeface="Calibri" panose="020F0502020204030204" pitchFamily="34" charset="0"/>
                          <a:cs typeface="Times New Roman" panose="02020603050405020304" pitchFamily="18" charset="0"/>
                        </a:rPr>
                        <a:t> içinde yerleşik şirketlerden alınan tasarım hizmeti</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b="1" dirty="0">
                          <a:solidFill>
                            <a:srgbClr val="020010"/>
                          </a:solidFill>
                          <a:effectLst/>
                          <a:latin typeface="Calibri" panose="020F0502020204030204" pitchFamily="34" charset="0"/>
                          <a:ea typeface="Times New Roman" panose="02020603050405020304" pitchFamily="18" charset="0"/>
                          <a:cs typeface="Times New Roman" panose="02020603050405020304" pitchFamily="18" charset="0"/>
                        </a:rPr>
                        <a:t>50%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b="1">
                          <a:solidFill>
                            <a:srgbClr val="020010"/>
                          </a:solidFill>
                          <a:effectLst/>
                          <a:latin typeface="Calibri" panose="020F0502020204030204" pitchFamily="34" charset="0"/>
                          <a:ea typeface="Times New Roman" panose="02020603050405020304" pitchFamily="18" charset="0"/>
                          <a:cs typeface="Times New Roman" panose="02020603050405020304" pitchFamily="18" charset="0"/>
                        </a:rPr>
                        <a:t>200.000 $ / Yıllık</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b="1">
                          <a:solidFill>
                            <a:srgbClr val="020010"/>
                          </a:solidFill>
                          <a:effectLst/>
                          <a:latin typeface="Calibri" panose="020F0502020204030204" pitchFamily="34" charset="0"/>
                          <a:ea typeface="Times New Roman" panose="02020603050405020304" pitchFamily="18" charset="0"/>
                          <a:cs typeface="Times New Roman" panose="02020603050405020304" pitchFamily="18" charset="0"/>
                        </a:rPr>
                        <a:t>5 Yıl</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b="1" dirty="0">
                          <a:solidFill>
                            <a:srgbClr val="020010"/>
                          </a:solidFill>
                          <a:effectLst/>
                          <a:latin typeface="Calibri" panose="020F0502020204030204" pitchFamily="34" charset="0"/>
                          <a:ea typeface="Times New Roman" panose="02020603050405020304" pitchFamily="18" charset="0"/>
                          <a:cs typeface="Times New Roman" panose="02020603050405020304" pitchFamily="18" charset="0"/>
                        </a:rPr>
                        <a:t>Gemi ve Yat Sektöründe Faaliyet Gösteren Şirketler</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 name="Unvan 2"/>
          <p:cNvSpPr>
            <a:spLocks noGrp="1"/>
          </p:cNvSpPr>
          <p:nvPr>
            <p:ph type="title"/>
          </p:nvPr>
        </p:nvSpPr>
        <p:spPr/>
        <p:txBody>
          <a:bodyPr/>
          <a:lstStyle/>
          <a:p>
            <a:pPr algn="ctr"/>
            <a:r>
              <a:rPr lang="tr-TR" altLang="tr-TR" dirty="0">
                <a:solidFill>
                  <a:prstClr val="white"/>
                </a:solidFill>
              </a:rPr>
              <a:t>TASARIM DESTEĞİ</a:t>
            </a:r>
            <a:endParaRPr lang="tr-TR" dirty="0"/>
          </a:p>
        </p:txBody>
      </p:sp>
      <p:sp>
        <p:nvSpPr>
          <p:cNvPr id="4"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a:t>Ticaret Bakanlığı-İhracat Genel Müdürlüğü</a:t>
            </a:r>
          </a:p>
        </p:txBody>
      </p:sp>
      <p:pic>
        <p:nvPicPr>
          <p:cNvPr id="6"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Tree>
    <p:extLst>
      <p:ext uri="{BB962C8B-B14F-4D97-AF65-F5344CB8AC3E}">
        <p14:creationId xmlns:p14="http://schemas.microsoft.com/office/powerpoint/2010/main" val="3284794928"/>
      </p:ext>
    </p:extLst>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n İki Kenarlı 7"/>
          <p:cNvSpPr/>
          <p:nvPr/>
        </p:nvSpPr>
        <p:spPr>
          <a:xfrm>
            <a:off x="7780421" y="382588"/>
            <a:ext cx="1050758" cy="461962"/>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4400" dirty="0"/>
              <a:t>8</a:t>
            </a:r>
          </a:p>
        </p:txBody>
      </p:sp>
      <p:sp>
        <p:nvSpPr>
          <p:cNvPr id="9" name="Yuvarlatılmış Dikdörtgen 8"/>
          <p:cNvSpPr/>
          <p:nvPr/>
        </p:nvSpPr>
        <p:spPr>
          <a:xfrm>
            <a:off x="577850" y="2012950"/>
            <a:ext cx="7994650" cy="34401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5400" dirty="0"/>
              <a:t>MARKA VE TURQUALITY DESTEĞİ</a:t>
            </a:r>
          </a:p>
        </p:txBody>
      </p:sp>
      <p:sp>
        <p:nvSpPr>
          <p:cNvPr id="4" name="Slayt Numarası Yer Tutucusu 3"/>
          <p:cNvSpPr txBox="1">
            <a:spLocks/>
          </p:cNvSpPr>
          <p:nvPr/>
        </p:nvSpPr>
        <p:spPr>
          <a:xfrm>
            <a:off x="8429625" y="6553200"/>
            <a:ext cx="571500" cy="252413"/>
          </a:xfrm>
          <a:prstGeom prst="rect">
            <a:avLst/>
          </a:prstGeom>
        </p:spPr>
        <p:txBody>
          <a:bodyPr/>
          <a:lstStyle>
            <a:defPPr>
              <a:defRPr lang="tr-TR"/>
            </a:defPPr>
            <a:lvl1pPr algn="ctr" rtl="0" eaLnBrk="0" fontAlgn="base" hangingPunct="0">
              <a:spcBef>
                <a:spcPct val="0"/>
              </a:spcBef>
              <a:spcAft>
                <a:spcPct val="0"/>
              </a:spcAft>
              <a:defRPr sz="1200" kern="1200">
                <a:solidFill>
                  <a:prstClr val="white">
                    <a:lumMod val="85000"/>
                  </a:prstClr>
                </a:solidFill>
                <a:effectLst>
                  <a:outerShdw blurRad="38100" dist="38100" dir="2700000" algn="tl">
                    <a:srgbClr val="000000">
                      <a:alpha val="43137"/>
                    </a:srgbClr>
                  </a:outerShdw>
                </a:effectLst>
                <a:latin typeface="Calibri"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fld id="{3C5A7D2A-A6CC-491E-9572-17D0D067E594}" type="slidenum">
              <a:rPr lang="en-US" altLang="tr-TR" smtClean="0"/>
              <a:pPr defTabSz="914400">
                <a:defRPr/>
              </a:pPr>
              <a:t>53</a:t>
            </a:fld>
            <a:endParaRPr lang="en-US" altLang="tr-TR" dirty="0"/>
          </a:p>
        </p:txBody>
      </p:sp>
      <p:sp>
        <p:nvSpPr>
          <p:cNvPr id="6"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a:t>Ticaret Bakanlığı-İhracat Genel Müdürlüğü</a:t>
            </a:r>
          </a:p>
        </p:txBody>
      </p:sp>
      <p:pic>
        <p:nvPicPr>
          <p:cNvPr id="7"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Tree>
    <p:extLst>
      <p:ext uri="{BB962C8B-B14F-4D97-AF65-F5344CB8AC3E}">
        <p14:creationId xmlns:p14="http://schemas.microsoft.com/office/powerpoint/2010/main" val="1256503390"/>
      </p:ext>
    </p:extLst>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p:cNvSpPr>
          <p:nvPr/>
        </p:nvSpPr>
        <p:spPr bwMode="auto">
          <a:xfrm>
            <a:off x="857250" y="365125"/>
            <a:ext cx="7858125" cy="396875"/>
          </a:xfrm>
          <a:prstGeom prst="rect">
            <a:avLst/>
          </a:prstGeom>
          <a:noFill/>
          <a:ln w="9525">
            <a:noFill/>
            <a:miter lim="800000"/>
            <a:headEnd/>
            <a:tailEnd/>
          </a:ln>
        </p:spPr>
        <p:txBody>
          <a:bodyPr anchor="ctr"/>
          <a:lstStyle/>
          <a:p>
            <a:pPr algn="ctr" defTabSz="914400">
              <a:defRPr/>
            </a:pPr>
            <a:r>
              <a:rPr lang="tr-TR" sz="3600" b="1" dirty="0">
                <a:solidFill>
                  <a:schemeClr val="bg1"/>
                </a:solidFill>
                <a:effectLst>
                  <a:outerShdw blurRad="38100" dist="38100" dir="2700000" algn="tl">
                    <a:srgbClr val="000000">
                      <a:alpha val="43137"/>
                    </a:srgbClr>
                  </a:outerShdw>
                </a:effectLst>
                <a:latin typeface="+mj-lt"/>
              </a:rPr>
              <a:t>MARKA VE TURQUALITY DESTEĞİ</a:t>
            </a:r>
          </a:p>
        </p:txBody>
      </p:sp>
      <p:sp>
        <p:nvSpPr>
          <p:cNvPr id="54275" name="Text Box 7"/>
          <p:cNvSpPr txBox="1">
            <a:spLocks noChangeArrowheads="1"/>
          </p:cNvSpPr>
          <p:nvPr/>
        </p:nvSpPr>
        <p:spPr bwMode="auto">
          <a:xfrm>
            <a:off x="3451225" y="893261"/>
            <a:ext cx="5264150" cy="1508125"/>
          </a:xfrm>
          <a:prstGeom prst="rect">
            <a:avLst/>
          </a:prstGeom>
          <a:noFill/>
          <a:ln w="9525">
            <a:noFill/>
            <a:miter lim="800000"/>
            <a:headEnd/>
            <a:tailEnd/>
          </a:ln>
        </p:spPr>
        <p:txBody>
          <a:bodyPr>
            <a:spAutoFit/>
          </a:bodyPr>
          <a:lstStyle/>
          <a:p>
            <a:pPr algn="just"/>
            <a:r>
              <a:rPr lang="tr-TR" altLang="tr-TR" sz="2300" b="1" dirty="0">
                <a:latin typeface="Calibri" pitchFamily="34" charset="0"/>
                <a:cs typeface="Arial" pitchFamily="34" charset="0"/>
              </a:rPr>
              <a:t>2006/4 Sayılı Türk Ürünlerinin Yurtdışında Markalaşması, Türk Malı İmajının Yerleştirilmesi ve </a:t>
            </a:r>
            <a:r>
              <a:rPr lang="tr-TR" altLang="tr-TR" sz="2300" b="1" dirty="0" err="1">
                <a:latin typeface="Calibri" pitchFamily="34" charset="0"/>
                <a:cs typeface="Arial" pitchFamily="34" charset="0"/>
              </a:rPr>
              <a:t>Turquality’nin</a:t>
            </a:r>
            <a:r>
              <a:rPr lang="tr-TR" altLang="tr-TR" sz="2300" b="1" dirty="0">
                <a:latin typeface="Calibri" pitchFamily="34" charset="0"/>
                <a:cs typeface="Arial" pitchFamily="34" charset="0"/>
              </a:rPr>
              <a:t> Desteklenmesi Hakkında Tebliğ	</a:t>
            </a:r>
          </a:p>
        </p:txBody>
      </p:sp>
      <p:sp>
        <p:nvSpPr>
          <p:cNvPr id="54276" name="AutoShape 6"/>
          <p:cNvSpPr>
            <a:spLocks/>
          </p:cNvSpPr>
          <p:nvPr/>
        </p:nvSpPr>
        <p:spPr bwMode="auto">
          <a:xfrm>
            <a:off x="2713038" y="2638425"/>
            <a:ext cx="360362" cy="2206625"/>
          </a:xfrm>
          <a:prstGeom prst="leftBrace">
            <a:avLst>
              <a:gd name="adj1" fmla="val 26648"/>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21514" name="Text Box 10"/>
          <p:cNvSpPr txBox="1">
            <a:spLocks noChangeArrowheads="1"/>
          </p:cNvSpPr>
          <p:nvPr/>
        </p:nvSpPr>
        <p:spPr bwMode="auto">
          <a:xfrm>
            <a:off x="342900" y="3467100"/>
            <a:ext cx="2755900" cy="492125"/>
          </a:xfrm>
          <a:prstGeom prst="rect">
            <a:avLst/>
          </a:prstGeom>
          <a:noFill/>
          <a:ln>
            <a:noFill/>
          </a:ln>
          <a:effectLst/>
        </p:spPr>
        <p:txBody>
          <a:bodyPr>
            <a:spAutoFit/>
          </a:bodyPr>
          <a:lstStyle/>
          <a:p>
            <a:pPr>
              <a:defRPr/>
            </a:pPr>
            <a:r>
              <a:rPr lang="tr-TR" sz="2600" b="1" dirty="0">
                <a:latin typeface="+mn-lt"/>
              </a:rPr>
              <a:t>AMAÇ</a:t>
            </a:r>
          </a:p>
        </p:txBody>
      </p:sp>
      <p:sp>
        <p:nvSpPr>
          <p:cNvPr id="54278" name="AutoShape 6"/>
          <p:cNvSpPr>
            <a:spLocks/>
          </p:cNvSpPr>
          <p:nvPr/>
        </p:nvSpPr>
        <p:spPr bwMode="auto">
          <a:xfrm>
            <a:off x="2649538" y="1075740"/>
            <a:ext cx="360362"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21516" name="Text Box 12"/>
          <p:cNvSpPr txBox="1">
            <a:spLocks noChangeArrowheads="1"/>
          </p:cNvSpPr>
          <p:nvPr/>
        </p:nvSpPr>
        <p:spPr bwMode="auto">
          <a:xfrm>
            <a:off x="342900" y="1301750"/>
            <a:ext cx="2619375" cy="492125"/>
          </a:xfrm>
          <a:prstGeom prst="rect">
            <a:avLst/>
          </a:prstGeom>
          <a:noFill/>
          <a:ln>
            <a:noFill/>
          </a:ln>
          <a:effectLst/>
        </p:spPr>
        <p:txBody>
          <a:bodyPr>
            <a:spAutoFit/>
          </a:bodyPr>
          <a:lstStyle/>
          <a:p>
            <a:pPr>
              <a:defRPr/>
            </a:pPr>
            <a:r>
              <a:rPr lang="tr-TR" sz="2600" b="1" dirty="0">
                <a:latin typeface="+mn-lt"/>
              </a:rPr>
              <a:t>MEVZUAT</a:t>
            </a:r>
            <a:endParaRPr lang="tr-TR" sz="2600" dirty="0">
              <a:latin typeface="+mn-lt"/>
            </a:endParaRPr>
          </a:p>
        </p:txBody>
      </p:sp>
      <p:sp>
        <p:nvSpPr>
          <p:cNvPr id="21517" name="Text Box 13"/>
          <p:cNvSpPr txBox="1">
            <a:spLocks noChangeArrowheads="1"/>
          </p:cNvSpPr>
          <p:nvPr/>
        </p:nvSpPr>
        <p:spPr bwMode="auto">
          <a:xfrm>
            <a:off x="3451225" y="2201361"/>
            <a:ext cx="5264150" cy="2924175"/>
          </a:xfrm>
          <a:prstGeom prst="rect">
            <a:avLst/>
          </a:prstGeom>
          <a:noFill/>
          <a:ln>
            <a:noFill/>
          </a:ln>
          <a:effectLst/>
        </p:spPr>
        <p:txBody>
          <a:bodyPr>
            <a:spAutoFit/>
          </a:bodyPr>
          <a:lstStyle/>
          <a:p>
            <a:pPr algn="just">
              <a:defRPr/>
            </a:pPr>
            <a:endParaRPr lang="tr-TR" sz="2300" b="1" dirty="0">
              <a:latin typeface="+mj-lt"/>
            </a:endParaRPr>
          </a:p>
          <a:p>
            <a:pPr marL="342900" indent="-342900" algn="just">
              <a:buFont typeface="Arial" pitchFamily="34" charset="0"/>
              <a:buChar char="•"/>
              <a:defRPr/>
            </a:pPr>
            <a:r>
              <a:rPr lang="tr-TR" sz="2300" b="1" dirty="0">
                <a:latin typeface="+mj-lt"/>
              </a:rPr>
              <a:t>Markalaşma bilinci ve sürecini hızlandırmak</a:t>
            </a:r>
          </a:p>
          <a:p>
            <a:pPr marL="342900" indent="-342900" algn="just">
              <a:buFont typeface="Arial" pitchFamily="34" charset="0"/>
              <a:buChar char="•"/>
              <a:defRPr/>
            </a:pPr>
            <a:r>
              <a:rPr lang="tr-TR" sz="2300" b="1" dirty="0">
                <a:latin typeface="+mj-lt"/>
              </a:rPr>
              <a:t>Mallarımızın dış pazarlara girişini ve tutundurulmalarını kolaylaştırmak</a:t>
            </a:r>
          </a:p>
          <a:p>
            <a:pPr marL="342900" indent="-342900" algn="just">
              <a:buFont typeface="Arial" pitchFamily="34" charset="0"/>
              <a:buChar char="•"/>
              <a:defRPr/>
            </a:pPr>
            <a:r>
              <a:rPr lang="tr-TR" sz="2300" b="1" dirty="0">
                <a:latin typeface="+mj-lt"/>
              </a:rPr>
              <a:t>Olumlu Türk malı imajı sağlamak ve yerleştirmek</a:t>
            </a:r>
          </a:p>
          <a:p>
            <a:pPr marL="342900" indent="-342900" algn="just">
              <a:buFont typeface="Arial" pitchFamily="34" charset="0"/>
              <a:buChar char="•"/>
              <a:defRPr/>
            </a:pPr>
            <a:r>
              <a:rPr lang="tr-TR" sz="2300" b="1" dirty="0">
                <a:latin typeface="+mj-lt"/>
              </a:rPr>
              <a:t>Dünya çapında markalar oluşturmak</a:t>
            </a:r>
          </a:p>
        </p:txBody>
      </p:sp>
      <p:sp>
        <p:nvSpPr>
          <p:cNvPr id="12" name="Slayt Numarası Yer Tutucusu 4"/>
          <p:cNvSpPr txBox="1">
            <a:spLocks noGrp="1"/>
          </p:cNvSpPr>
          <p:nvPr/>
        </p:nvSpPr>
        <p:spPr>
          <a:xfrm>
            <a:off x="8429625" y="6524625"/>
            <a:ext cx="571500" cy="252413"/>
          </a:xfrm>
          <a:prstGeom prst="rect">
            <a:avLst/>
          </a:prstGeom>
          <a:noFill/>
        </p:spPr>
        <p:txBody>
          <a:bodyPr/>
          <a:lstStyle>
            <a:lvl1pPr defTabSz="457200">
              <a:defRPr sz="3200">
                <a:solidFill>
                  <a:schemeClr val="tx1"/>
                </a:solidFill>
                <a:latin typeface="Calibri" pitchFamily="34" charset="0"/>
              </a:defRPr>
            </a:lvl1pPr>
            <a:lvl2pPr defTabSz="457200">
              <a:defRPr sz="2800">
                <a:solidFill>
                  <a:schemeClr val="tx1"/>
                </a:solidFill>
                <a:latin typeface="Calibri" pitchFamily="34" charset="0"/>
              </a:defRPr>
            </a:lvl2pPr>
            <a:lvl3pPr defTabSz="457200">
              <a:defRPr sz="2400">
                <a:solidFill>
                  <a:schemeClr val="tx1"/>
                </a:solidFill>
                <a:latin typeface="Calibri" pitchFamily="34" charset="0"/>
              </a:defRPr>
            </a:lvl3pPr>
            <a:lvl4pPr defTabSz="457200">
              <a:defRPr sz="2000">
                <a:solidFill>
                  <a:schemeClr val="tx1"/>
                </a:solidFill>
                <a:latin typeface="Calibri" pitchFamily="34" charset="0"/>
              </a:defRPr>
            </a:lvl4pPr>
            <a:lvl5pPr defTabSz="457200">
              <a:defRPr sz="2000">
                <a:solidFill>
                  <a:schemeClr val="tx1"/>
                </a:solidFill>
                <a:latin typeface="Calibri" pitchFamily="34" charset="0"/>
              </a:defRPr>
            </a:lvl5pPr>
            <a:lvl6pPr defTabSz="457200" eaLnBrk="0" fontAlgn="base" hangingPunct="0">
              <a:spcAft>
                <a:spcPct val="0"/>
              </a:spcAft>
              <a:buChar char="»"/>
              <a:defRPr sz="2000">
                <a:solidFill>
                  <a:schemeClr val="tx1"/>
                </a:solidFill>
                <a:latin typeface="Calibri" pitchFamily="34" charset="0"/>
              </a:defRPr>
            </a:lvl6pPr>
            <a:lvl7pPr defTabSz="457200" eaLnBrk="0" fontAlgn="base" hangingPunct="0">
              <a:spcAft>
                <a:spcPct val="0"/>
              </a:spcAft>
              <a:buChar char="»"/>
              <a:defRPr sz="2000">
                <a:solidFill>
                  <a:schemeClr val="tx1"/>
                </a:solidFill>
                <a:latin typeface="Calibri" pitchFamily="34" charset="0"/>
              </a:defRPr>
            </a:lvl7pPr>
            <a:lvl8pPr defTabSz="457200" eaLnBrk="0" fontAlgn="base" hangingPunct="0">
              <a:spcAft>
                <a:spcPct val="0"/>
              </a:spcAft>
              <a:buChar char="»"/>
              <a:defRPr sz="2000">
                <a:solidFill>
                  <a:schemeClr val="tx1"/>
                </a:solidFill>
                <a:latin typeface="Calibri" pitchFamily="34" charset="0"/>
              </a:defRPr>
            </a:lvl8pPr>
            <a:lvl9pPr defTabSz="457200" eaLnBrk="0" fontAlgn="base" hangingPunct="0">
              <a:spcAft>
                <a:spcPct val="0"/>
              </a:spcAft>
              <a:buChar char="»"/>
              <a:defRPr sz="2000">
                <a:solidFill>
                  <a:schemeClr val="tx1"/>
                </a:solidFill>
                <a:latin typeface="Calibri" pitchFamily="34" charset="0"/>
              </a:defRPr>
            </a:lvl9pPr>
          </a:lstStyle>
          <a:p>
            <a:pPr algn="ctr" eaLnBrk="1" hangingPunct="1">
              <a:defRPr/>
            </a:pPr>
            <a:fld id="{10E675E1-DB7F-4F60-82EE-0A85F4FDBBAC}" type="slidenum">
              <a:rPr lang="en-US" altLang="tr-TR" sz="1600" smtClean="0">
                <a:solidFill>
                  <a:srgbClr val="D9D9D9"/>
                </a:solidFill>
                <a:effectLst>
                  <a:outerShdw blurRad="38100" dist="38100" dir="2700000" algn="tl">
                    <a:srgbClr val="000000"/>
                  </a:outerShdw>
                </a:effectLst>
                <a:cs typeface="Arial" pitchFamily="34" charset="0"/>
              </a:rPr>
              <a:pPr algn="ctr" eaLnBrk="1" hangingPunct="1">
                <a:defRPr/>
              </a:pPr>
              <a:t>54</a:t>
            </a:fld>
            <a:endParaRPr lang="en-US" altLang="tr-TR" sz="1600">
              <a:solidFill>
                <a:srgbClr val="D9D9D9"/>
              </a:solidFill>
              <a:effectLst>
                <a:outerShdw blurRad="38100" dist="38100" dir="2700000" algn="tl">
                  <a:srgbClr val="000000"/>
                </a:outerShdw>
              </a:effectLst>
              <a:cs typeface="Arial" pitchFamily="34" charset="0"/>
            </a:endParaRPr>
          </a:p>
        </p:txBody>
      </p:sp>
      <p:sp>
        <p:nvSpPr>
          <p:cNvPr id="14" name="Text Box 10"/>
          <p:cNvSpPr txBox="1">
            <a:spLocks noChangeArrowheads="1"/>
          </p:cNvSpPr>
          <p:nvPr/>
        </p:nvSpPr>
        <p:spPr bwMode="auto">
          <a:xfrm>
            <a:off x="342900" y="5568950"/>
            <a:ext cx="2755900" cy="492125"/>
          </a:xfrm>
          <a:prstGeom prst="rect">
            <a:avLst/>
          </a:prstGeom>
          <a:noFill/>
          <a:ln>
            <a:noFill/>
          </a:ln>
          <a:effectLst/>
        </p:spPr>
        <p:txBody>
          <a:bodyPr>
            <a:spAutoFit/>
          </a:bodyPr>
          <a:lstStyle/>
          <a:p>
            <a:pPr>
              <a:defRPr/>
            </a:pPr>
            <a:r>
              <a:rPr lang="tr-TR" sz="2600" b="1" dirty="0">
                <a:latin typeface="+mn-lt"/>
              </a:rPr>
              <a:t>KAPSAM</a:t>
            </a:r>
          </a:p>
        </p:txBody>
      </p:sp>
      <p:sp>
        <p:nvSpPr>
          <p:cNvPr id="15" name="Text Box 13"/>
          <p:cNvSpPr txBox="1">
            <a:spLocks noChangeArrowheads="1"/>
          </p:cNvSpPr>
          <p:nvPr/>
        </p:nvSpPr>
        <p:spPr bwMode="auto">
          <a:xfrm>
            <a:off x="3451225" y="4884738"/>
            <a:ext cx="5264150" cy="1169551"/>
          </a:xfrm>
          <a:prstGeom prst="rect">
            <a:avLst/>
          </a:prstGeom>
          <a:noFill/>
          <a:ln>
            <a:noFill/>
          </a:ln>
          <a:effectLst/>
        </p:spPr>
        <p:txBody>
          <a:bodyPr>
            <a:spAutoFit/>
          </a:bodyPr>
          <a:lstStyle/>
          <a:p>
            <a:pPr>
              <a:defRPr/>
            </a:pPr>
            <a:endParaRPr lang="tr-TR" sz="2400" b="1" dirty="0">
              <a:latin typeface="+mn-lt"/>
            </a:endParaRPr>
          </a:p>
          <a:p>
            <a:pPr marL="342900" indent="-342900">
              <a:defRPr/>
            </a:pPr>
            <a:endParaRPr lang="tr-TR" sz="2300" b="1" dirty="0">
              <a:latin typeface="+mn-lt"/>
            </a:endParaRPr>
          </a:p>
          <a:p>
            <a:pPr marL="342900" indent="-342900">
              <a:defRPr/>
            </a:pPr>
            <a:r>
              <a:rPr lang="tr-TR" sz="2300" b="1" dirty="0">
                <a:latin typeface="+mn-lt"/>
              </a:rPr>
              <a:t>Şirketler</a:t>
            </a:r>
          </a:p>
        </p:txBody>
      </p:sp>
      <p:sp>
        <p:nvSpPr>
          <p:cNvPr id="54285" name="AutoShape 6"/>
          <p:cNvSpPr>
            <a:spLocks/>
          </p:cNvSpPr>
          <p:nvPr/>
        </p:nvSpPr>
        <p:spPr bwMode="auto">
          <a:xfrm>
            <a:off x="2686050" y="5299075"/>
            <a:ext cx="360363"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17"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a:t>Ticaret Bakanlığı-İhracat Genel Müdürlüğü</a:t>
            </a:r>
          </a:p>
        </p:txBody>
      </p:sp>
      <p:pic>
        <p:nvPicPr>
          <p:cNvPr id="16"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Tree>
    <p:extLst>
      <p:ext uri="{BB962C8B-B14F-4D97-AF65-F5344CB8AC3E}">
        <p14:creationId xmlns:p14="http://schemas.microsoft.com/office/powerpoint/2010/main" val="2915213148"/>
      </p:ext>
    </p:extLst>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3"/>
          <p:cNvSpPr txBox="1">
            <a:spLocks/>
          </p:cNvSpPr>
          <p:nvPr/>
        </p:nvSpPr>
        <p:spPr>
          <a:xfrm>
            <a:off x="8429625" y="6553200"/>
            <a:ext cx="571500" cy="252413"/>
          </a:xfrm>
          <a:prstGeom prst="rect">
            <a:avLst/>
          </a:prstGeom>
        </p:spPr>
        <p:txBody>
          <a:bodyPr/>
          <a:lstStyle>
            <a:defPPr>
              <a:defRPr lang="tr-TR"/>
            </a:defPPr>
            <a:lvl1pPr algn="ctr" rtl="0" eaLnBrk="0" fontAlgn="base" hangingPunct="0">
              <a:spcBef>
                <a:spcPct val="0"/>
              </a:spcBef>
              <a:spcAft>
                <a:spcPct val="0"/>
              </a:spcAft>
              <a:defRPr sz="1200" kern="1200">
                <a:solidFill>
                  <a:prstClr val="white">
                    <a:lumMod val="85000"/>
                  </a:prstClr>
                </a:solidFill>
                <a:effectLst>
                  <a:outerShdw blurRad="38100" dist="38100" dir="2700000" algn="tl">
                    <a:srgbClr val="000000">
                      <a:alpha val="43137"/>
                    </a:srgbClr>
                  </a:outerShdw>
                </a:effectLst>
                <a:latin typeface="Calibri"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fld id="{3C5A7D2A-A6CC-491E-9572-17D0D067E594}" type="slidenum">
              <a:rPr lang="en-US" altLang="tr-TR" smtClean="0"/>
              <a:pPr defTabSz="914400">
                <a:defRPr/>
              </a:pPr>
              <a:t>55</a:t>
            </a:fld>
            <a:endParaRPr lang="en-US" altLang="tr-TR" dirty="0"/>
          </a:p>
        </p:txBody>
      </p:sp>
      <p:sp>
        <p:nvSpPr>
          <p:cNvPr id="7"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a:t>Ticaret Bakanlığı-İhracat Genel Müdürlüğü</a:t>
            </a:r>
          </a:p>
        </p:txBody>
      </p:sp>
      <p:pic>
        <p:nvPicPr>
          <p:cNvPr id="6"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
        <p:nvSpPr>
          <p:cNvPr id="11" name="Title 2"/>
          <p:cNvSpPr>
            <a:spLocks/>
          </p:cNvSpPr>
          <p:nvPr/>
        </p:nvSpPr>
        <p:spPr bwMode="auto">
          <a:xfrm>
            <a:off x="857250" y="365125"/>
            <a:ext cx="7858125" cy="396875"/>
          </a:xfrm>
          <a:prstGeom prst="rect">
            <a:avLst/>
          </a:prstGeom>
          <a:noFill/>
          <a:ln w="9525">
            <a:noFill/>
            <a:miter lim="800000"/>
            <a:headEnd/>
            <a:tailEnd/>
          </a:ln>
        </p:spPr>
        <p:txBody>
          <a:bodyPr anchor="ctr"/>
          <a:lstStyle/>
          <a:p>
            <a:pPr algn="ctr" defTabSz="914400">
              <a:defRPr/>
            </a:pPr>
            <a:r>
              <a:rPr lang="tr-TR" sz="3600" b="1" dirty="0">
                <a:solidFill>
                  <a:schemeClr val="bg1"/>
                </a:solidFill>
                <a:effectLst>
                  <a:outerShdw blurRad="38100" dist="38100" dir="2700000" algn="tl">
                    <a:srgbClr val="000000">
                      <a:alpha val="43137"/>
                    </a:srgbClr>
                  </a:outerShdw>
                </a:effectLst>
                <a:latin typeface="+mj-lt"/>
              </a:rPr>
              <a:t>MARKA VE TURQUALITY DESTEĞİ</a:t>
            </a:r>
          </a:p>
        </p:txBody>
      </p:sp>
      <p:sp>
        <p:nvSpPr>
          <p:cNvPr id="12" name="Yuvarlatılmış Dikdörtgen 11"/>
          <p:cNvSpPr/>
          <p:nvPr/>
        </p:nvSpPr>
        <p:spPr>
          <a:xfrm>
            <a:off x="678094" y="1272734"/>
            <a:ext cx="7541231" cy="187286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Yuvarlatılmış Dikdörtgen 12"/>
          <p:cNvSpPr/>
          <p:nvPr/>
        </p:nvSpPr>
        <p:spPr>
          <a:xfrm>
            <a:off x="745188" y="3878493"/>
            <a:ext cx="7541231" cy="194181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İçerik Yer Tutucusu 2"/>
          <p:cNvSpPr txBox="1">
            <a:spLocks/>
          </p:cNvSpPr>
          <p:nvPr/>
        </p:nvSpPr>
        <p:spPr bwMode="auto">
          <a:xfrm>
            <a:off x="796558" y="1395929"/>
            <a:ext cx="7320027" cy="30696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just"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tr-TR" sz="1600" b="0" i="0" u="none" strike="noStrike" kern="1200" cap="none" spc="0" normalizeH="0" baseline="0" noProof="0" dirty="0">
                <a:ln>
                  <a:noFill/>
                </a:ln>
                <a:solidFill>
                  <a:prstClr val="black"/>
                </a:solidFill>
                <a:effectLst/>
                <a:uLnTx/>
                <a:uFillTx/>
                <a:latin typeface="Calibri"/>
                <a:ea typeface="+mn-ea"/>
                <a:cs typeface="+mn-cs"/>
              </a:rPr>
              <a:t>TURQUALITY®,  uluslararası markalaşma potansiyeli olan firmalarımızın, üretimlerinden pazarlamalarına, satışlarından satış sonrası hizmetlerine kadar bütün süreçleri kapsayacak şekilde yönetsel bilgi birikimi, kurumsallaşma ve gelişimlerini sağlayarak uluslararası pazarlarda kendi markalarıyla küresel bir oyuncu olabilmeleri ve söz konusu markalar aracılığıyla olumlu Türk malı imajının oluşturulması ve yerleştirilmesi amacıyla oluşturulmuş bir marka destek programıdır.</a:t>
            </a:r>
          </a:p>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tr-TR"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lang="tr-TR" sz="1600" dirty="0">
              <a:solidFill>
                <a:prstClr val="black"/>
              </a:solidFill>
              <a:latin typeface="Calibri"/>
            </a:endParaRPr>
          </a:p>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tr-TR"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tr-TR" sz="1600" b="0" i="0" u="none" strike="noStrike" kern="1200" cap="none" spc="0" normalizeH="0" baseline="0" noProof="0" dirty="0">
              <a:ln>
                <a:noFill/>
              </a:ln>
              <a:solidFill>
                <a:prstClr val="black"/>
              </a:solidFill>
              <a:effectLst/>
              <a:uLnTx/>
              <a:uFillTx/>
              <a:latin typeface="Calibri"/>
              <a:ea typeface="+mn-ea"/>
              <a:cs typeface="+mn-cs"/>
            </a:endParaRPr>
          </a:p>
          <a:p>
            <a:pPr algn="l"/>
            <a:r>
              <a:rPr lang="tr-TR" sz="1600" dirty="0">
                <a:solidFill>
                  <a:prstClr val="black"/>
                </a:solidFill>
                <a:latin typeface="Calibri"/>
              </a:rPr>
              <a:t>Marka Programı ise esas itibariyle firmaları TURQUALITY® Programı’na hazırlayan bir süreç olup, destek süresi 4 yıl ile sınırlıdır. </a:t>
            </a:r>
          </a:p>
          <a:p>
            <a:pPr algn="just"/>
            <a:r>
              <a:rPr lang="tr-TR" sz="1600" dirty="0">
                <a:solidFill>
                  <a:prstClr val="black"/>
                </a:solidFill>
                <a:latin typeface="Calibri"/>
              </a:rPr>
              <a:t>TURQUALITY® programı kapsamında desteklenmekte olan markalar, açılacakları her bir yeni ülke için 5 yıl süresince desteklerden faydalanabilmektedir. Her bir hedef ülke için 5 yıl süresince destek sağlayan bu anlayış ile firmaların pazar çeşitlendirmesine gitmeleri hedeflenmektedir. </a:t>
            </a:r>
          </a:p>
          <a:p>
            <a:pPr algn="just"/>
            <a:endParaRPr lang="tr-TR" sz="1600" dirty="0">
              <a:solidFill>
                <a:prstClr val="black"/>
              </a:solidFill>
              <a:latin typeface="Calibri"/>
            </a:endParaRPr>
          </a:p>
          <a:p>
            <a:pPr algn="just"/>
            <a:endParaRPr lang="tr-TR" sz="1600" dirty="0">
              <a:solidFill>
                <a:prstClr val="black"/>
              </a:solidFill>
              <a:latin typeface="Calibri"/>
            </a:endParaRPr>
          </a:p>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tr-TR" sz="3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3780119"/>
      </p:ext>
    </p:extLst>
  </p:cSld>
  <p:clrMapOvr>
    <a:masterClrMapping/>
  </p:clrMapOvr>
  <p:transition spd="med">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p:cNvSpPr>
            <a:spLocks noChangeAspect="1" noChangeArrowheads="1" noTextEdit="1"/>
          </p:cNvSpPr>
          <p:nvPr/>
        </p:nvSpPr>
        <p:spPr bwMode="auto">
          <a:xfrm>
            <a:off x="1657350" y="1485900"/>
            <a:ext cx="5778104" cy="5200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a:solidFill>
                <a:prstClr val="black"/>
              </a:solidFill>
              <a:ea typeface="MS PGothic" pitchFamily="34" charset="-128"/>
            </a:endParaRPr>
          </a:p>
        </p:txBody>
      </p:sp>
      <p:sp>
        <p:nvSpPr>
          <p:cNvPr id="23" name="Slayt Numarası Yer Tutucusu 4"/>
          <p:cNvSpPr>
            <a:spLocks noGrp="1"/>
          </p:cNvSpPr>
          <p:nvPr>
            <p:ph type="sldNum" sz="quarter" idx="11"/>
          </p:nvPr>
        </p:nvSpPr>
        <p:spPr>
          <a:xfrm>
            <a:off x="8460432" y="6552058"/>
            <a:ext cx="428625" cy="189310"/>
          </a:xfrm>
        </p:spPr>
        <p:txBody>
          <a:bodyPr/>
          <a:lstStyle/>
          <a:p>
            <a:pPr>
              <a:defRPr/>
            </a:pPr>
            <a:fld id="{72F3B600-47D2-4F89-8332-6FD63A4331E2}" type="slidenum">
              <a:rPr lang="en-US"/>
              <a:pPr>
                <a:defRPr/>
              </a:pPr>
              <a:t>56</a:t>
            </a:fld>
            <a:endParaRPr lang="en-US" dirty="0"/>
          </a:p>
        </p:txBody>
      </p:sp>
      <p:sp>
        <p:nvSpPr>
          <p:cNvPr id="25" name="Title 2"/>
          <p:cNvSpPr>
            <a:spLocks noGrp="1"/>
          </p:cNvSpPr>
          <p:nvPr>
            <p:ph type="title"/>
          </p:nvPr>
        </p:nvSpPr>
        <p:spPr/>
        <p:txBody>
          <a:bodyPr/>
          <a:lstStyle/>
          <a:p>
            <a:pPr eaLnBrk="1" hangingPunct="1"/>
            <a:r>
              <a:rPr lang="tr-TR" sz="3200" dirty="0"/>
              <a:t>TURQUALITY®/MARKA DESTEĞİ</a:t>
            </a:r>
            <a:endParaRPr lang="en-US" sz="3200" dirty="0">
              <a:effectLst>
                <a:outerShdw blurRad="38100" dist="38100" dir="2700000" algn="tl">
                  <a:srgbClr val="000000"/>
                </a:outerShdw>
              </a:effectLst>
            </a:endParaRPr>
          </a:p>
        </p:txBody>
      </p:sp>
      <p:pic>
        <p:nvPicPr>
          <p:cNvPr id="24" name="Resim 2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9585" y="1514386"/>
            <a:ext cx="6453633" cy="4940578"/>
          </a:xfrm>
          <a:prstGeom prst="rect">
            <a:avLst/>
          </a:prstGeom>
          <a:noFill/>
        </p:spPr>
      </p:pic>
      <p:sp>
        <p:nvSpPr>
          <p:cNvPr id="2" name="Metin kutusu 1"/>
          <p:cNvSpPr txBox="1"/>
          <p:nvPr/>
        </p:nvSpPr>
        <p:spPr>
          <a:xfrm>
            <a:off x="262434" y="965656"/>
            <a:ext cx="4283968" cy="461665"/>
          </a:xfrm>
          <a:prstGeom prst="rect">
            <a:avLst/>
          </a:prstGeom>
          <a:noFill/>
        </p:spPr>
        <p:txBody>
          <a:bodyPr wrap="square" rtlCol="0">
            <a:spAutoFit/>
          </a:bodyPr>
          <a:lstStyle/>
          <a:p>
            <a:r>
              <a:rPr lang="tr-TR" sz="2400" b="1" dirty="0">
                <a:solidFill>
                  <a:schemeClr val="accent1"/>
                </a:solidFill>
                <a:effectLst>
                  <a:outerShdw blurRad="38100" dist="38100" dir="2700000" algn="tl">
                    <a:srgbClr val="000000">
                      <a:alpha val="43137"/>
                    </a:srgbClr>
                  </a:outerShdw>
                </a:effectLst>
              </a:rPr>
              <a:t>MARKA DESTEK PROGRAMI</a:t>
            </a:r>
          </a:p>
        </p:txBody>
      </p:sp>
      <p:sp>
        <p:nvSpPr>
          <p:cNvPr id="8"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a:t>Ticaret Bakanlığı-İhracat Genel Müdürlüğü</a:t>
            </a:r>
          </a:p>
        </p:txBody>
      </p:sp>
      <p:pic>
        <p:nvPicPr>
          <p:cNvPr id="9" name="Resim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Tree>
    <p:extLst>
      <p:ext uri="{BB962C8B-B14F-4D97-AF65-F5344CB8AC3E}">
        <p14:creationId xmlns:p14="http://schemas.microsoft.com/office/powerpoint/2010/main" val="4242166699"/>
      </p:ext>
    </p:extLst>
  </p:cSld>
  <p:clrMapOvr>
    <a:masterClrMapping/>
  </p:clrMapOvr>
  <p:transition spd="med">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p:cNvSpPr>
            <a:spLocks noChangeAspect="1" noChangeArrowheads="1" noTextEdit="1"/>
          </p:cNvSpPr>
          <p:nvPr/>
        </p:nvSpPr>
        <p:spPr bwMode="auto">
          <a:xfrm>
            <a:off x="1657350" y="1485900"/>
            <a:ext cx="5778104" cy="5200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a:solidFill>
                <a:prstClr val="black"/>
              </a:solidFill>
              <a:ea typeface="MS PGothic" pitchFamily="34" charset="-128"/>
            </a:endParaRPr>
          </a:p>
        </p:txBody>
      </p:sp>
      <p:sp>
        <p:nvSpPr>
          <p:cNvPr id="23" name="Slayt Numarası Yer Tutucusu 4"/>
          <p:cNvSpPr>
            <a:spLocks noGrp="1"/>
          </p:cNvSpPr>
          <p:nvPr>
            <p:ph type="sldNum" sz="quarter" idx="11"/>
          </p:nvPr>
        </p:nvSpPr>
        <p:spPr>
          <a:xfrm>
            <a:off x="8460432" y="6552058"/>
            <a:ext cx="428625" cy="189310"/>
          </a:xfrm>
        </p:spPr>
        <p:txBody>
          <a:bodyPr/>
          <a:lstStyle/>
          <a:p>
            <a:pPr>
              <a:defRPr/>
            </a:pPr>
            <a:fld id="{72F3B600-47D2-4F89-8332-6FD63A4331E2}" type="slidenum">
              <a:rPr lang="en-US"/>
              <a:pPr>
                <a:defRPr/>
              </a:pPr>
              <a:t>57</a:t>
            </a:fld>
            <a:endParaRPr lang="en-US" dirty="0"/>
          </a:p>
        </p:txBody>
      </p:sp>
      <p:sp>
        <p:nvSpPr>
          <p:cNvPr id="25" name="Title 2"/>
          <p:cNvSpPr>
            <a:spLocks noGrp="1"/>
          </p:cNvSpPr>
          <p:nvPr>
            <p:ph type="title"/>
          </p:nvPr>
        </p:nvSpPr>
        <p:spPr/>
        <p:txBody>
          <a:bodyPr/>
          <a:lstStyle/>
          <a:p>
            <a:pPr eaLnBrk="1" hangingPunct="1"/>
            <a:r>
              <a:rPr lang="tr-TR" sz="3200" dirty="0"/>
              <a:t>TURQUALITY®/MARKA DESTEĞİ</a:t>
            </a:r>
            <a:endParaRPr lang="en-US" sz="3200" dirty="0">
              <a:effectLst>
                <a:outerShdw blurRad="38100" dist="38100" dir="2700000" algn="tl">
                  <a:srgbClr val="000000"/>
                </a:outerShdw>
              </a:effectLst>
            </a:endParaRPr>
          </a:p>
        </p:txBody>
      </p:sp>
      <p:sp>
        <p:nvSpPr>
          <p:cNvPr id="2" name="Metin kutusu 1"/>
          <p:cNvSpPr txBox="1"/>
          <p:nvPr/>
        </p:nvSpPr>
        <p:spPr>
          <a:xfrm>
            <a:off x="262434" y="965656"/>
            <a:ext cx="4669606" cy="461665"/>
          </a:xfrm>
          <a:prstGeom prst="rect">
            <a:avLst/>
          </a:prstGeom>
          <a:noFill/>
        </p:spPr>
        <p:txBody>
          <a:bodyPr wrap="square" rtlCol="0">
            <a:spAutoFit/>
          </a:bodyPr>
          <a:lstStyle/>
          <a:p>
            <a:r>
              <a:rPr lang="tr-TR" sz="2400" b="1" dirty="0">
                <a:solidFill>
                  <a:schemeClr val="accent1"/>
                </a:solidFill>
                <a:effectLst>
                  <a:outerShdw blurRad="38100" dist="38100" dir="2700000" algn="tl">
                    <a:srgbClr val="000000">
                      <a:alpha val="43137"/>
                    </a:srgbClr>
                  </a:outerShdw>
                </a:effectLst>
              </a:rPr>
              <a:t>TURQUALITY DESTEK PROGRAMI</a:t>
            </a:r>
          </a:p>
        </p:txBody>
      </p:sp>
      <p:pic>
        <p:nvPicPr>
          <p:cNvPr id="8" name="Resim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8025" y="1552093"/>
            <a:ext cx="6336754" cy="4829657"/>
          </a:xfrm>
          <a:prstGeom prst="rect">
            <a:avLst/>
          </a:prstGeom>
          <a:noFill/>
        </p:spPr>
      </p:pic>
      <p:sp>
        <p:nvSpPr>
          <p:cNvPr id="9"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a:t>Ticaret Bakanlığı-İhracat Genel Müdürlüğü</a:t>
            </a:r>
          </a:p>
        </p:txBody>
      </p:sp>
      <p:pic>
        <p:nvPicPr>
          <p:cNvPr id="10" name="Resim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Tree>
    <p:extLst>
      <p:ext uri="{BB962C8B-B14F-4D97-AF65-F5344CB8AC3E}">
        <p14:creationId xmlns:p14="http://schemas.microsoft.com/office/powerpoint/2010/main" val="704463360"/>
      </p:ext>
    </p:extLst>
  </p:cSld>
  <p:clrMapOvr>
    <a:masterClrMapping/>
  </p:clrMapOvr>
  <p:transition spd="med">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n İki Kenarlı 7"/>
          <p:cNvSpPr/>
          <p:nvPr/>
        </p:nvSpPr>
        <p:spPr>
          <a:xfrm>
            <a:off x="7978775" y="382588"/>
            <a:ext cx="593725" cy="461962"/>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4400" dirty="0"/>
              <a:t>9</a:t>
            </a:r>
          </a:p>
        </p:txBody>
      </p:sp>
      <p:sp>
        <p:nvSpPr>
          <p:cNvPr id="9" name="Yuvarlatılmış Dikdörtgen 8"/>
          <p:cNvSpPr/>
          <p:nvPr/>
        </p:nvSpPr>
        <p:spPr>
          <a:xfrm>
            <a:off x="577850" y="1949450"/>
            <a:ext cx="7994650" cy="34401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5400" dirty="0"/>
              <a:t>KÜRESEL TEDARİK ZİNCİRİNE GİRİŞ DESTEĞİ</a:t>
            </a:r>
          </a:p>
        </p:txBody>
      </p:sp>
      <p:sp>
        <p:nvSpPr>
          <p:cNvPr id="4" name="Slayt Numarası Yer Tutucusu 3"/>
          <p:cNvSpPr txBox="1">
            <a:spLocks/>
          </p:cNvSpPr>
          <p:nvPr/>
        </p:nvSpPr>
        <p:spPr>
          <a:xfrm>
            <a:off x="8429625" y="6553200"/>
            <a:ext cx="571500" cy="252413"/>
          </a:xfrm>
          <a:prstGeom prst="rect">
            <a:avLst/>
          </a:prstGeom>
        </p:spPr>
        <p:txBody>
          <a:bodyPr/>
          <a:lstStyle>
            <a:defPPr>
              <a:defRPr lang="tr-TR"/>
            </a:defPPr>
            <a:lvl1pPr algn="ctr" rtl="0" eaLnBrk="0" fontAlgn="base" hangingPunct="0">
              <a:spcBef>
                <a:spcPct val="0"/>
              </a:spcBef>
              <a:spcAft>
                <a:spcPct val="0"/>
              </a:spcAft>
              <a:defRPr sz="1200" kern="1200">
                <a:solidFill>
                  <a:prstClr val="white">
                    <a:lumMod val="85000"/>
                  </a:prstClr>
                </a:solidFill>
                <a:effectLst>
                  <a:outerShdw blurRad="38100" dist="38100" dir="2700000" algn="tl">
                    <a:srgbClr val="000000">
                      <a:alpha val="43137"/>
                    </a:srgbClr>
                  </a:outerShdw>
                </a:effectLst>
                <a:latin typeface="Calibri"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fld id="{3C5A7D2A-A6CC-491E-9572-17D0D067E594}" type="slidenum">
              <a:rPr lang="en-US" altLang="tr-TR" smtClean="0"/>
              <a:pPr defTabSz="914400">
                <a:defRPr/>
              </a:pPr>
              <a:t>58</a:t>
            </a:fld>
            <a:endParaRPr lang="en-US" altLang="tr-TR" dirty="0"/>
          </a:p>
        </p:txBody>
      </p:sp>
      <p:sp>
        <p:nvSpPr>
          <p:cNvPr id="6"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a:t>Ticaret Bakanlığı-İhracat Genel Müdürlüğü</a:t>
            </a:r>
          </a:p>
        </p:txBody>
      </p:sp>
      <p:pic>
        <p:nvPicPr>
          <p:cNvPr id="7"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Tree>
    <p:extLst>
      <p:ext uri="{BB962C8B-B14F-4D97-AF65-F5344CB8AC3E}">
        <p14:creationId xmlns:p14="http://schemas.microsoft.com/office/powerpoint/2010/main" val="2774026287"/>
      </p:ext>
    </p:extLst>
  </p:cSld>
  <p:clrMapOvr>
    <a:masterClrMapping/>
  </p:clrMapOvr>
  <p:transition spd="med">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p:cNvSpPr>
          <p:nvPr/>
        </p:nvSpPr>
        <p:spPr bwMode="auto">
          <a:xfrm>
            <a:off x="857250" y="376093"/>
            <a:ext cx="8185150" cy="396875"/>
          </a:xfrm>
          <a:prstGeom prst="rect">
            <a:avLst/>
          </a:prstGeom>
          <a:noFill/>
          <a:ln w="9525">
            <a:noFill/>
            <a:miter lim="800000"/>
            <a:headEnd/>
            <a:tailEnd/>
          </a:ln>
        </p:spPr>
        <p:txBody>
          <a:bodyPr anchor="ctr"/>
          <a:lstStyle/>
          <a:p>
            <a:pPr algn="r" defTabSz="914400">
              <a:defRPr/>
            </a:pPr>
            <a:r>
              <a:rPr lang="tr-TR" sz="3200" b="1" dirty="0">
                <a:solidFill>
                  <a:schemeClr val="bg1"/>
                </a:solidFill>
                <a:effectLst>
                  <a:outerShdw blurRad="38100" dist="38100" dir="2700000" algn="tl">
                    <a:srgbClr val="000000">
                      <a:alpha val="43137"/>
                    </a:srgbClr>
                  </a:outerShdw>
                </a:effectLst>
                <a:latin typeface="+mj-lt"/>
              </a:rPr>
              <a:t>KÜRESEL TEDARİK ZİNCİRİNE GİRİŞ DESTEĞİ</a:t>
            </a:r>
          </a:p>
        </p:txBody>
      </p:sp>
      <p:sp>
        <p:nvSpPr>
          <p:cNvPr id="21511" name="Text Box 7"/>
          <p:cNvSpPr txBox="1">
            <a:spLocks noChangeArrowheads="1"/>
          </p:cNvSpPr>
          <p:nvPr/>
        </p:nvSpPr>
        <p:spPr bwMode="auto">
          <a:xfrm>
            <a:off x="3451225" y="1412875"/>
            <a:ext cx="5187950" cy="1200150"/>
          </a:xfrm>
          <a:prstGeom prst="rect">
            <a:avLst/>
          </a:prstGeom>
          <a:noFill/>
          <a:ln>
            <a:noFill/>
          </a:ln>
          <a:effectLst/>
        </p:spPr>
        <p:txBody>
          <a:bodyPr>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eaLnBrk="0" hangingPunct="0">
              <a:defRPr>
                <a:solidFill>
                  <a:schemeClr val="tx1"/>
                </a:solidFill>
                <a:latin typeface="Arial" charset="0"/>
                <a:cs typeface="Arial" charset="0"/>
              </a:defRPr>
            </a:lvl3pPr>
            <a:lvl4pPr eaLnBrk="0" hangingPunct="0">
              <a:defRPr>
                <a:solidFill>
                  <a:schemeClr val="tx1"/>
                </a:solidFill>
                <a:latin typeface="Arial" charset="0"/>
                <a:cs typeface="Arial" charset="0"/>
              </a:defRPr>
            </a:lvl4pPr>
            <a:lvl5pPr eaLnBrk="0" hangingPunct="0">
              <a:defRPr>
                <a:solidFill>
                  <a:schemeClr val="tx1"/>
                </a:solidFill>
                <a:latin typeface="Arial" charset="0"/>
                <a:cs typeface="Arial" charset="0"/>
              </a:defRPr>
            </a:lvl5pPr>
            <a:lvl6pPr eaLnBrk="0" fontAlgn="base" hangingPunct="0">
              <a:spcBef>
                <a:spcPct val="0"/>
              </a:spcBef>
              <a:spcAft>
                <a:spcPct val="0"/>
              </a:spcAft>
              <a:defRPr>
                <a:solidFill>
                  <a:schemeClr val="tx1"/>
                </a:solidFill>
                <a:latin typeface="Arial" charset="0"/>
                <a:cs typeface="Arial" charset="0"/>
              </a:defRPr>
            </a:lvl6pPr>
            <a:lvl7pPr eaLnBrk="0" fontAlgn="base" hangingPunct="0">
              <a:spcBef>
                <a:spcPct val="0"/>
              </a:spcBef>
              <a:spcAft>
                <a:spcPct val="0"/>
              </a:spcAft>
              <a:defRPr>
                <a:solidFill>
                  <a:schemeClr val="tx1"/>
                </a:solidFill>
                <a:latin typeface="Arial" charset="0"/>
                <a:cs typeface="Arial" charset="0"/>
              </a:defRPr>
            </a:lvl7pPr>
            <a:lvl8pPr eaLnBrk="0" fontAlgn="base" hangingPunct="0">
              <a:spcBef>
                <a:spcPct val="0"/>
              </a:spcBef>
              <a:spcAft>
                <a:spcPct val="0"/>
              </a:spcAft>
              <a:defRPr>
                <a:solidFill>
                  <a:schemeClr val="tx1"/>
                </a:solidFill>
                <a:latin typeface="Arial" charset="0"/>
                <a:cs typeface="Arial" charset="0"/>
              </a:defRPr>
            </a:lvl8pPr>
            <a:lvl9pPr eaLnBrk="0" fontAlgn="base" hangingPunct="0">
              <a:spcBef>
                <a:spcPct val="0"/>
              </a:spcBef>
              <a:spcAft>
                <a:spcPct val="0"/>
              </a:spcAft>
              <a:defRPr>
                <a:solidFill>
                  <a:schemeClr val="tx1"/>
                </a:solidFill>
                <a:latin typeface="Arial" charset="0"/>
                <a:cs typeface="Arial" charset="0"/>
              </a:defRPr>
            </a:lvl9pPr>
          </a:lstStyle>
          <a:p>
            <a:pPr algn="just" defTabSz="914400" eaLnBrk="1" hangingPunct="1">
              <a:defRPr/>
            </a:pPr>
            <a:r>
              <a:rPr lang="tr-TR" sz="2400" b="1" dirty="0">
                <a:latin typeface="+mn-lt"/>
              </a:rPr>
              <a:t>2014/8 sayılı Pazara Giriş Belgelerinin Desteklenmesine İlişkin Karar</a:t>
            </a:r>
          </a:p>
          <a:p>
            <a:pPr defTabSz="914400" eaLnBrk="1" hangingPunct="1">
              <a:defRPr/>
            </a:pPr>
            <a:r>
              <a:rPr lang="tr-TR" sz="2400" b="1" dirty="0">
                <a:latin typeface="+mn-lt"/>
              </a:rPr>
              <a:t>	</a:t>
            </a:r>
          </a:p>
        </p:txBody>
      </p:sp>
      <p:sp>
        <p:nvSpPr>
          <p:cNvPr id="21514" name="Text Box 10"/>
          <p:cNvSpPr txBox="1">
            <a:spLocks noChangeArrowheads="1"/>
          </p:cNvSpPr>
          <p:nvPr/>
        </p:nvSpPr>
        <p:spPr bwMode="auto">
          <a:xfrm>
            <a:off x="342900" y="3435350"/>
            <a:ext cx="2755900" cy="492125"/>
          </a:xfrm>
          <a:prstGeom prst="rect">
            <a:avLst/>
          </a:prstGeom>
          <a:noFill/>
          <a:ln>
            <a:noFill/>
          </a:ln>
          <a:effectLst/>
        </p:spPr>
        <p:txBody>
          <a:bodyPr>
            <a:spAutoFit/>
          </a:bodyPr>
          <a:lstStyle/>
          <a:p>
            <a:pPr>
              <a:defRPr/>
            </a:pPr>
            <a:r>
              <a:rPr lang="tr-TR" sz="2600" b="1" dirty="0">
                <a:latin typeface="+mn-lt"/>
              </a:rPr>
              <a:t>AMAÇ</a:t>
            </a:r>
          </a:p>
        </p:txBody>
      </p:sp>
      <p:sp>
        <p:nvSpPr>
          <p:cNvPr id="27653" name="AutoShape 6"/>
          <p:cNvSpPr>
            <a:spLocks/>
          </p:cNvSpPr>
          <p:nvPr/>
        </p:nvSpPr>
        <p:spPr bwMode="auto">
          <a:xfrm>
            <a:off x="2649538" y="1347788"/>
            <a:ext cx="360362"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21516" name="Text Box 12"/>
          <p:cNvSpPr txBox="1">
            <a:spLocks noChangeArrowheads="1"/>
          </p:cNvSpPr>
          <p:nvPr/>
        </p:nvSpPr>
        <p:spPr bwMode="auto">
          <a:xfrm>
            <a:off x="342900" y="1662113"/>
            <a:ext cx="2619375" cy="492125"/>
          </a:xfrm>
          <a:prstGeom prst="rect">
            <a:avLst/>
          </a:prstGeom>
          <a:noFill/>
          <a:ln>
            <a:noFill/>
          </a:ln>
          <a:effectLst/>
        </p:spPr>
        <p:txBody>
          <a:bodyPr>
            <a:spAutoFit/>
          </a:bodyPr>
          <a:lstStyle/>
          <a:p>
            <a:pPr>
              <a:defRPr/>
            </a:pPr>
            <a:r>
              <a:rPr lang="tr-TR" sz="2600" b="1" dirty="0">
                <a:latin typeface="+mn-lt"/>
              </a:rPr>
              <a:t>MEVZUAT</a:t>
            </a:r>
            <a:endParaRPr lang="tr-TR" sz="2600" dirty="0">
              <a:latin typeface="+mn-lt"/>
            </a:endParaRPr>
          </a:p>
        </p:txBody>
      </p:sp>
      <p:sp>
        <p:nvSpPr>
          <p:cNvPr id="21517" name="Text Box 13"/>
          <p:cNvSpPr txBox="1">
            <a:spLocks noChangeArrowheads="1"/>
          </p:cNvSpPr>
          <p:nvPr/>
        </p:nvSpPr>
        <p:spPr bwMode="auto">
          <a:xfrm>
            <a:off x="3533775" y="3079999"/>
            <a:ext cx="5105400" cy="1200329"/>
          </a:xfrm>
          <a:prstGeom prst="rect">
            <a:avLst/>
          </a:prstGeom>
          <a:noFill/>
          <a:ln>
            <a:noFill/>
          </a:ln>
          <a:effectLst/>
        </p:spPr>
        <p:txBody>
          <a:bodyPr>
            <a:spAutoFit/>
          </a:bodyPr>
          <a:lstStyle/>
          <a:p>
            <a:pPr algn="just">
              <a:defRPr/>
            </a:pPr>
            <a:r>
              <a:rPr lang="tr-TR" sz="2400" b="1" dirty="0">
                <a:latin typeface="+mn-lt"/>
                <a:cs typeface="Arial" charset="0"/>
              </a:rPr>
              <a:t>İhracatçılarımızın küresel firmalar ile yeni tedarikçi ilişkileri kurmalarını sağlamak</a:t>
            </a:r>
          </a:p>
        </p:txBody>
      </p:sp>
      <p:sp>
        <p:nvSpPr>
          <p:cNvPr id="27656" name="AutoShape 6"/>
          <p:cNvSpPr>
            <a:spLocks/>
          </p:cNvSpPr>
          <p:nvPr/>
        </p:nvSpPr>
        <p:spPr bwMode="auto">
          <a:xfrm>
            <a:off x="2686050" y="3140075"/>
            <a:ext cx="360363"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27657" name="AutoShape 6"/>
          <p:cNvSpPr>
            <a:spLocks/>
          </p:cNvSpPr>
          <p:nvPr/>
        </p:nvSpPr>
        <p:spPr bwMode="auto">
          <a:xfrm>
            <a:off x="2635250" y="1347788"/>
            <a:ext cx="360363"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12" name="Slayt Numarası Yer Tutucusu 4"/>
          <p:cNvSpPr txBox="1">
            <a:spLocks noGrp="1"/>
          </p:cNvSpPr>
          <p:nvPr/>
        </p:nvSpPr>
        <p:spPr>
          <a:xfrm>
            <a:off x="8429625" y="6524625"/>
            <a:ext cx="571500" cy="252413"/>
          </a:xfrm>
          <a:prstGeom prst="rect">
            <a:avLst/>
          </a:prstGeom>
          <a:noFill/>
        </p:spPr>
        <p:txBody>
          <a:bodyPr/>
          <a:lstStyle>
            <a:lvl1pPr defTabSz="457200">
              <a:defRPr sz="3200">
                <a:solidFill>
                  <a:schemeClr val="tx1"/>
                </a:solidFill>
                <a:latin typeface="Calibri" pitchFamily="34" charset="0"/>
              </a:defRPr>
            </a:lvl1pPr>
            <a:lvl2pPr defTabSz="457200">
              <a:defRPr sz="2800">
                <a:solidFill>
                  <a:schemeClr val="tx1"/>
                </a:solidFill>
                <a:latin typeface="Calibri" pitchFamily="34" charset="0"/>
              </a:defRPr>
            </a:lvl2pPr>
            <a:lvl3pPr defTabSz="457200">
              <a:defRPr sz="2400">
                <a:solidFill>
                  <a:schemeClr val="tx1"/>
                </a:solidFill>
                <a:latin typeface="Calibri" pitchFamily="34" charset="0"/>
              </a:defRPr>
            </a:lvl3pPr>
            <a:lvl4pPr defTabSz="457200">
              <a:defRPr sz="2000">
                <a:solidFill>
                  <a:schemeClr val="tx1"/>
                </a:solidFill>
                <a:latin typeface="Calibri" pitchFamily="34" charset="0"/>
              </a:defRPr>
            </a:lvl4pPr>
            <a:lvl5pPr defTabSz="457200">
              <a:defRPr sz="2000">
                <a:solidFill>
                  <a:schemeClr val="tx1"/>
                </a:solidFill>
                <a:latin typeface="Calibri" pitchFamily="34" charset="0"/>
              </a:defRPr>
            </a:lvl5pPr>
            <a:lvl6pPr defTabSz="457200" eaLnBrk="0" fontAlgn="base" hangingPunct="0">
              <a:spcAft>
                <a:spcPct val="0"/>
              </a:spcAft>
              <a:buChar char="»"/>
              <a:defRPr sz="2000">
                <a:solidFill>
                  <a:schemeClr val="tx1"/>
                </a:solidFill>
                <a:latin typeface="Calibri" pitchFamily="34" charset="0"/>
              </a:defRPr>
            </a:lvl6pPr>
            <a:lvl7pPr defTabSz="457200" eaLnBrk="0" fontAlgn="base" hangingPunct="0">
              <a:spcAft>
                <a:spcPct val="0"/>
              </a:spcAft>
              <a:buChar char="»"/>
              <a:defRPr sz="2000">
                <a:solidFill>
                  <a:schemeClr val="tx1"/>
                </a:solidFill>
                <a:latin typeface="Calibri" pitchFamily="34" charset="0"/>
              </a:defRPr>
            </a:lvl7pPr>
            <a:lvl8pPr defTabSz="457200" eaLnBrk="0" fontAlgn="base" hangingPunct="0">
              <a:spcAft>
                <a:spcPct val="0"/>
              </a:spcAft>
              <a:buChar char="»"/>
              <a:defRPr sz="2000">
                <a:solidFill>
                  <a:schemeClr val="tx1"/>
                </a:solidFill>
                <a:latin typeface="Calibri" pitchFamily="34" charset="0"/>
              </a:defRPr>
            </a:lvl8pPr>
            <a:lvl9pPr defTabSz="457200" eaLnBrk="0" fontAlgn="base" hangingPunct="0">
              <a:spcAft>
                <a:spcPct val="0"/>
              </a:spcAft>
              <a:buChar char="»"/>
              <a:defRPr sz="2000">
                <a:solidFill>
                  <a:schemeClr val="tx1"/>
                </a:solidFill>
                <a:latin typeface="Calibri" pitchFamily="34" charset="0"/>
              </a:defRPr>
            </a:lvl9pPr>
          </a:lstStyle>
          <a:p>
            <a:pPr algn="ctr" eaLnBrk="1" hangingPunct="1">
              <a:defRPr/>
            </a:pPr>
            <a:fld id="{1E4FF517-8C21-4DEB-81F4-86C252DA58AD}" type="slidenum">
              <a:rPr lang="en-US" altLang="tr-TR" sz="1600" smtClean="0">
                <a:solidFill>
                  <a:srgbClr val="D9D9D9"/>
                </a:solidFill>
                <a:effectLst>
                  <a:outerShdw blurRad="38100" dist="38100" dir="2700000" algn="tl">
                    <a:srgbClr val="000000"/>
                  </a:outerShdw>
                </a:effectLst>
                <a:cs typeface="Arial" pitchFamily="34" charset="0"/>
              </a:rPr>
              <a:pPr algn="ctr" eaLnBrk="1" hangingPunct="1">
                <a:defRPr/>
              </a:pPr>
              <a:t>59</a:t>
            </a:fld>
            <a:endParaRPr lang="en-US" altLang="tr-TR" sz="1600">
              <a:solidFill>
                <a:srgbClr val="D9D9D9"/>
              </a:solidFill>
              <a:effectLst>
                <a:outerShdw blurRad="38100" dist="38100" dir="2700000" algn="tl">
                  <a:srgbClr val="000000"/>
                </a:outerShdw>
              </a:effectLst>
              <a:cs typeface="Arial" pitchFamily="34" charset="0"/>
            </a:endParaRPr>
          </a:p>
        </p:txBody>
      </p:sp>
      <p:sp>
        <p:nvSpPr>
          <p:cNvPr id="27660" name="AutoShape 6"/>
          <p:cNvSpPr>
            <a:spLocks/>
          </p:cNvSpPr>
          <p:nvPr/>
        </p:nvSpPr>
        <p:spPr bwMode="auto">
          <a:xfrm>
            <a:off x="2713038" y="4897438"/>
            <a:ext cx="360362"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14" name="Text Box 10"/>
          <p:cNvSpPr txBox="1">
            <a:spLocks noChangeArrowheads="1"/>
          </p:cNvSpPr>
          <p:nvPr/>
        </p:nvSpPr>
        <p:spPr bwMode="auto">
          <a:xfrm>
            <a:off x="342900" y="5192713"/>
            <a:ext cx="2755900" cy="492125"/>
          </a:xfrm>
          <a:prstGeom prst="rect">
            <a:avLst/>
          </a:prstGeom>
          <a:noFill/>
          <a:ln>
            <a:noFill/>
          </a:ln>
          <a:effectLst/>
        </p:spPr>
        <p:txBody>
          <a:bodyPr>
            <a:spAutoFit/>
          </a:bodyPr>
          <a:lstStyle/>
          <a:p>
            <a:pPr>
              <a:defRPr/>
            </a:pPr>
            <a:r>
              <a:rPr lang="tr-TR" sz="2600" b="1" dirty="0">
                <a:latin typeface="+mn-lt"/>
              </a:rPr>
              <a:t>KAPSAM</a:t>
            </a:r>
          </a:p>
        </p:txBody>
      </p:sp>
      <p:sp>
        <p:nvSpPr>
          <p:cNvPr id="15" name="Text Box 13"/>
          <p:cNvSpPr txBox="1">
            <a:spLocks noChangeArrowheads="1"/>
          </p:cNvSpPr>
          <p:nvPr/>
        </p:nvSpPr>
        <p:spPr bwMode="auto">
          <a:xfrm>
            <a:off x="3533775" y="4781550"/>
            <a:ext cx="5105400" cy="831850"/>
          </a:xfrm>
          <a:prstGeom prst="rect">
            <a:avLst/>
          </a:prstGeom>
          <a:noFill/>
          <a:ln>
            <a:noFill/>
          </a:ln>
          <a:effectLst/>
        </p:spPr>
        <p:txBody>
          <a:bodyPr>
            <a:spAutoFit/>
          </a:bodyPr>
          <a:lstStyle/>
          <a:p>
            <a:pPr marL="342900" indent="-342900" algn="just">
              <a:buFontTx/>
              <a:buChar char="-"/>
              <a:defRPr/>
            </a:pPr>
            <a:endParaRPr lang="tr-TR" sz="2400" b="1" dirty="0">
              <a:latin typeface="+mn-lt"/>
            </a:endParaRPr>
          </a:p>
          <a:p>
            <a:pPr algn="just">
              <a:defRPr/>
            </a:pPr>
            <a:r>
              <a:rPr lang="tr-TR" sz="2400" b="1" dirty="0">
                <a:latin typeface="+mn-lt"/>
              </a:rPr>
              <a:t>Üretici Şirketler</a:t>
            </a:r>
          </a:p>
        </p:txBody>
      </p:sp>
      <p:sp>
        <p:nvSpPr>
          <p:cNvPr id="27663" name="AutoShape 6"/>
          <p:cNvSpPr>
            <a:spLocks/>
          </p:cNvSpPr>
          <p:nvPr/>
        </p:nvSpPr>
        <p:spPr bwMode="auto">
          <a:xfrm>
            <a:off x="2686050" y="4897438"/>
            <a:ext cx="360363"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17"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a:t>Ticaret Bakanlığı-İhracat Genel Müdürlüğü</a:t>
            </a:r>
          </a:p>
        </p:txBody>
      </p:sp>
      <p:pic>
        <p:nvPicPr>
          <p:cNvPr id="16"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Tree>
    <p:extLst>
      <p:ext uri="{BB962C8B-B14F-4D97-AF65-F5344CB8AC3E}">
        <p14:creationId xmlns:p14="http://schemas.microsoft.com/office/powerpoint/2010/main" val="1470694893"/>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Line 5"/>
          <p:cNvSpPr>
            <a:spLocks noChangeShapeType="1"/>
          </p:cNvSpPr>
          <p:nvPr/>
        </p:nvSpPr>
        <p:spPr bwMode="gray">
          <a:xfrm>
            <a:off x="1638456" y="2240757"/>
            <a:ext cx="0" cy="2917031"/>
          </a:xfrm>
          <a:prstGeom prst="line">
            <a:avLst/>
          </a:prstGeom>
          <a:noFill/>
          <a:ln w="19050" cmpd="sng">
            <a:solidFill>
              <a:srgbClr val="990000"/>
            </a:solidFill>
            <a:round/>
            <a:headEnd/>
            <a:tailEnd/>
          </a:ln>
          <a:extLst>
            <a:ext uri="{909E8E84-426E-40dd-AFC4-6F175D3DCCD1}">
              <a14:hiddenFill xmlns="" xmlns:a14="http://schemas.microsoft.com/office/drawing/2010/main">
                <a:noFill/>
              </a14:hiddenFill>
            </a:ext>
          </a:extLst>
        </p:spPr>
        <p:txBody>
          <a:bodyPr/>
          <a:lstStyle/>
          <a:p>
            <a:pPr defTabSz="685800" eaLnBrk="1" fontAlgn="auto" hangingPunct="1">
              <a:spcBef>
                <a:spcPts val="0"/>
              </a:spcBef>
              <a:spcAft>
                <a:spcPts val="0"/>
              </a:spcAft>
            </a:pPr>
            <a:endParaRPr lang="tr-TR">
              <a:solidFill>
                <a:prstClr val="black"/>
              </a:solidFill>
              <a:latin typeface="Calibri"/>
            </a:endParaRPr>
          </a:p>
        </p:txBody>
      </p:sp>
      <p:sp>
        <p:nvSpPr>
          <p:cNvPr id="9" name="Metin kutusu 8"/>
          <p:cNvSpPr txBox="1"/>
          <p:nvPr/>
        </p:nvSpPr>
        <p:spPr>
          <a:xfrm>
            <a:off x="413135" y="3110649"/>
            <a:ext cx="1566174" cy="830997"/>
          </a:xfrm>
          <a:prstGeom prst="rect">
            <a:avLst/>
          </a:prstGeom>
          <a:noFill/>
        </p:spPr>
        <p:txBody>
          <a:bodyPr wrap="square" rtlCol="0" anchor="ctr">
            <a:spAutoFit/>
          </a:bodyPr>
          <a:lstStyle/>
          <a:p>
            <a:pPr defTabSz="685800" eaLnBrk="1" fontAlgn="auto" hangingPunct="1">
              <a:spcBef>
                <a:spcPts val="0"/>
              </a:spcBef>
              <a:spcAft>
                <a:spcPts val="0"/>
              </a:spcAft>
            </a:pPr>
            <a:r>
              <a:rPr lang="tr-TR" sz="2400" b="1" dirty="0">
                <a:solidFill>
                  <a:srgbClr val="990000"/>
                </a:solidFill>
                <a:effectLst>
                  <a:outerShdw blurRad="38100" dist="38100" dir="2700000" algn="tl">
                    <a:srgbClr val="000000">
                      <a:alpha val="43137"/>
                    </a:srgbClr>
                  </a:outerShdw>
                </a:effectLst>
                <a:latin typeface="Calibri"/>
              </a:rPr>
              <a:t>DESTEK SÜRECİ</a:t>
            </a:r>
          </a:p>
        </p:txBody>
      </p:sp>
      <p:graphicFrame>
        <p:nvGraphicFramePr>
          <p:cNvPr id="2" name="Diyagram 1"/>
          <p:cNvGraphicFramePr/>
          <p:nvPr>
            <p:extLst>
              <p:ext uri="{D42A27DB-BD31-4B8C-83A1-F6EECF244321}">
                <p14:modId xmlns:p14="http://schemas.microsoft.com/office/powerpoint/2010/main" val="3400177684"/>
              </p:ext>
            </p:extLst>
          </p:nvPr>
        </p:nvGraphicFramePr>
        <p:xfrm>
          <a:off x="2413579" y="1213121"/>
          <a:ext cx="6142904" cy="48109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Metin kutusu 5"/>
          <p:cNvSpPr txBox="1"/>
          <p:nvPr/>
        </p:nvSpPr>
        <p:spPr>
          <a:xfrm>
            <a:off x="1042988" y="220663"/>
            <a:ext cx="7604125" cy="708025"/>
          </a:xfrm>
          <a:prstGeom prst="rect">
            <a:avLst/>
          </a:prstGeom>
          <a:noFill/>
        </p:spPr>
        <p:txBody>
          <a:bodyPr>
            <a:spAutoFit/>
          </a:bodyPr>
          <a:lstStyle/>
          <a:p>
            <a:pPr algn="ctr">
              <a:defRPr/>
            </a:pPr>
            <a:r>
              <a:rPr lang="tr-TR" sz="4000" b="1" dirty="0">
                <a:solidFill>
                  <a:schemeClr val="bg1"/>
                </a:solidFill>
                <a:latin typeface="+mj-lt"/>
              </a:rPr>
              <a:t>UR-GE DESTEĞİ</a:t>
            </a:r>
          </a:p>
        </p:txBody>
      </p:sp>
      <p:sp>
        <p:nvSpPr>
          <p:cNvPr id="7" name="Slayt Numarası Yer Tutucusu 3"/>
          <p:cNvSpPr txBox="1">
            <a:spLocks/>
          </p:cNvSpPr>
          <p:nvPr/>
        </p:nvSpPr>
        <p:spPr>
          <a:xfrm>
            <a:off x="8429625" y="6553200"/>
            <a:ext cx="571500" cy="252413"/>
          </a:xfrm>
          <a:prstGeom prst="rect">
            <a:avLst/>
          </a:prstGeom>
        </p:spPr>
        <p:txBody>
          <a:bodyPr/>
          <a:lstStyle>
            <a:defPPr>
              <a:defRPr lang="tr-TR"/>
            </a:defPPr>
            <a:lvl1pPr algn="ctr" rtl="0" eaLnBrk="0" fontAlgn="base" hangingPunct="0">
              <a:spcBef>
                <a:spcPct val="0"/>
              </a:spcBef>
              <a:spcAft>
                <a:spcPct val="0"/>
              </a:spcAft>
              <a:defRPr sz="1200" kern="1200">
                <a:solidFill>
                  <a:prstClr val="white">
                    <a:lumMod val="85000"/>
                  </a:prstClr>
                </a:solidFill>
                <a:effectLst>
                  <a:outerShdw blurRad="38100" dist="38100" dir="2700000" algn="tl">
                    <a:srgbClr val="000000">
                      <a:alpha val="43137"/>
                    </a:srgbClr>
                  </a:outerShdw>
                </a:effectLst>
                <a:latin typeface="Calibri"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fld id="{3C5A7D2A-A6CC-491E-9572-17D0D067E594}" type="slidenum">
              <a:rPr lang="en-US" altLang="tr-TR" smtClean="0"/>
              <a:pPr defTabSz="914400">
                <a:defRPr/>
              </a:pPr>
              <a:t>6</a:t>
            </a:fld>
            <a:endParaRPr lang="en-US" altLang="tr-TR" dirty="0"/>
          </a:p>
        </p:txBody>
      </p:sp>
      <p:sp>
        <p:nvSpPr>
          <p:cNvPr id="11"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a:t>Ticaret Bakanlığı-İhracat Genel Müdürlüğü</a:t>
            </a:r>
          </a:p>
        </p:txBody>
      </p:sp>
      <p:pic>
        <p:nvPicPr>
          <p:cNvPr id="8" name="Resim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Tree>
    <p:extLst>
      <p:ext uri="{BB962C8B-B14F-4D97-AF65-F5344CB8AC3E}">
        <p14:creationId xmlns:p14="http://schemas.microsoft.com/office/powerpoint/2010/main" val="3337344812"/>
      </p:ext>
    </p:extLst>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374074" y="1030260"/>
            <a:ext cx="8364681" cy="5324535"/>
          </a:xfrm>
          <a:prstGeom prst="rect">
            <a:avLst/>
          </a:prstGeom>
          <a:noFill/>
        </p:spPr>
        <p:txBody>
          <a:bodyPr wrap="square" rtlCol="0" anchor="ctr">
            <a:spAutoFit/>
          </a:bodyPr>
          <a:lstStyle/>
          <a:p>
            <a:pPr algn="just" defTabSz="342900"/>
            <a:endParaRPr lang="tr-TR" sz="2000" b="1" dirty="0">
              <a:solidFill>
                <a:srgbClr val="990000"/>
              </a:solidFill>
            </a:endParaRPr>
          </a:p>
          <a:p>
            <a:pPr algn="just" defTabSz="342900"/>
            <a:r>
              <a:rPr lang="tr-TR" sz="2000" b="1" dirty="0">
                <a:solidFill>
                  <a:srgbClr val="990000"/>
                </a:solidFill>
              </a:rPr>
              <a:t>Desteklenen Faaliyetler</a:t>
            </a:r>
          </a:p>
          <a:p>
            <a:pPr algn="just" defTabSz="342900"/>
            <a:endParaRPr lang="tr-TR" sz="2000" b="1" dirty="0">
              <a:solidFill>
                <a:srgbClr val="990000"/>
              </a:solidFill>
            </a:endParaRPr>
          </a:p>
          <a:p>
            <a:pPr marL="342900" lvl="2" indent="-342900" defTabSz="914400" eaLnBrk="1" fontAlgn="auto" hangingPunct="1">
              <a:spcBef>
                <a:spcPts val="0"/>
              </a:spcBef>
              <a:spcAft>
                <a:spcPts val="0"/>
              </a:spcAft>
              <a:buClr>
                <a:srgbClr val="990000"/>
              </a:buClr>
              <a:buFont typeface="Arial" pitchFamily="34" charset="0"/>
              <a:buChar char="•"/>
              <a:defRPr/>
            </a:pPr>
            <a:r>
              <a:rPr lang="tr-TR" sz="2000" b="1" kern="0" dirty="0">
                <a:solidFill>
                  <a:srgbClr val="475A8C"/>
                </a:solidFill>
                <a:latin typeface="Calibri"/>
              </a:rPr>
              <a:t>Üretici firmalarımızın yurt dışındaki küresel firmalar ile tedarikçi ilişkileri kurarak küresel tedarik zincirinde etkin yer almalarını sağlamak amacıyla,</a:t>
            </a:r>
          </a:p>
          <a:p>
            <a:pPr marL="0" lvl="2" defTabSz="914400" eaLnBrk="1" fontAlgn="auto" hangingPunct="1">
              <a:spcBef>
                <a:spcPts val="0"/>
              </a:spcBef>
              <a:spcAft>
                <a:spcPts val="0"/>
              </a:spcAft>
              <a:buClr>
                <a:srgbClr val="990000"/>
              </a:buClr>
              <a:defRPr/>
            </a:pPr>
            <a:endParaRPr lang="tr-TR" sz="2000" b="1" kern="0" dirty="0">
              <a:solidFill>
                <a:srgbClr val="475A8C"/>
              </a:solidFill>
              <a:latin typeface="Calibri"/>
            </a:endParaRPr>
          </a:p>
          <a:p>
            <a:pPr marL="800100" lvl="3" indent="-342900" defTabSz="914400" eaLnBrk="1" fontAlgn="auto" hangingPunct="1">
              <a:spcBef>
                <a:spcPts val="0"/>
              </a:spcBef>
              <a:spcAft>
                <a:spcPts val="0"/>
              </a:spcAft>
              <a:buClr>
                <a:srgbClr val="990000"/>
              </a:buClr>
              <a:buFont typeface="Arial" pitchFamily="34" charset="0"/>
              <a:buChar char="•"/>
              <a:defRPr/>
            </a:pPr>
            <a:r>
              <a:rPr lang="tr-TR" sz="2000" b="1" kern="0" dirty="0">
                <a:solidFill>
                  <a:srgbClr val="475A8C"/>
                </a:solidFill>
                <a:latin typeface="Calibri"/>
              </a:rPr>
              <a:t>Makine-Ekipman-Donanım Alımı</a:t>
            </a:r>
          </a:p>
          <a:p>
            <a:pPr marL="800100" lvl="3" indent="-342900" defTabSz="914400" eaLnBrk="1" fontAlgn="auto" hangingPunct="1">
              <a:spcBef>
                <a:spcPts val="0"/>
              </a:spcBef>
              <a:spcAft>
                <a:spcPts val="0"/>
              </a:spcAft>
              <a:buClr>
                <a:srgbClr val="990000"/>
              </a:buClr>
              <a:buFont typeface="Arial" pitchFamily="34" charset="0"/>
              <a:buChar char="•"/>
              <a:defRPr/>
            </a:pPr>
            <a:r>
              <a:rPr lang="tr-TR" sz="2000" b="1" kern="0" dirty="0">
                <a:solidFill>
                  <a:srgbClr val="475A8C"/>
                </a:solidFill>
                <a:latin typeface="Calibri"/>
              </a:rPr>
              <a:t>Yazılım Alımı</a:t>
            </a:r>
          </a:p>
          <a:p>
            <a:pPr marL="800100" lvl="3" indent="-342900" defTabSz="914400" eaLnBrk="1" fontAlgn="auto" hangingPunct="1">
              <a:spcBef>
                <a:spcPts val="0"/>
              </a:spcBef>
              <a:spcAft>
                <a:spcPts val="0"/>
              </a:spcAft>
              <a:buClr>
                <a:srgbClr val="990000"/>
              </a:buClr>
              <a:buFont typeface="Arial" pitchFamily="34" charset="0"/>
              <a:buChar char="•"/>
              <a:defRPr/>
            </a:pPr>
            <a:r>
              <a:rPr lang="tr-TR" sz="2000" b="1" kern="0" dirty="0">
                <a:solidFill>
                  <a:srgbClr val="475A8C"/>
                </a:solidFill>
                <a:latin typeface="Calibri"/>
              </a:rPr>
              <a:t>Eğitim, Danışmanlık, Müşteri Ziyaretleri</a:t>
            </a:r>
          </a:p>
          <a:p>
            <a:pPr marL="800100" lvl="3" indent="-342900" defTabSz="914400" eaLnBrk="1" fontAlgn="auto" hangingPunct="1">
              <a:spcBef>
                <a:spcPts val="0"/>
              </a:spcBef>
              <a:spcAft>
                <a:spcPts val="0"/>
              </a:spcAft>
              <a:buClr>
                <a:srgbClr val="990000"/>
              </a:buClr>
              <a:buFont typeface="Arial" pitchFamily="34" charset="0"/>
              <a:buChar char="•"/>
              <a:defRPr/>
            </a:pPr>
            <a:r>
              <a:rPr lang="tr-TR" sz="2000" b="1" kern="0" dirty="0">
                <a:solidFill>
                  <a:srgbClr val="475A8C"/>
                </a:solidFill>
                <a:latin typeface="Calibri"/>
              </a:rPr>
              <a:t>Sertifikasyon, Test-Analiz, Ürün Doğrulama giderleri</a:t>
            </a:r>
            <a:endParaRPr lang="tr-TR" sz="2000" b="1" kern="0" dirty="0">
              <a:solidFill>
                <a:srgbClr val="990000"/>
              </a:solidFill>
              <a:latin typeface="Calibri"/>
            </a:endParaRPr>
          </a:p>
          <a:p>
            <a:pPr algn="just" defTabSz="342900"/>
            <a:endParaRPr lang="tr-TR" sz="2000" b="1" dirty="0">
              <a:solidFill>
                <a:srgbClr val="475A8C"/>
              </a:solidFill>
            </a:endParaRPr>
          </a:p>
          <a:p>
            <a:pPr marL="257175" indent="-257175" algn="just" defTabSz="342900">
              <a:buFont typeface="Wingdings" panose="05000000000000000000" pitchFamily="2" charset="2"/>
              <a:buChar char="Ø"/>
            </a:pPr>
            <a:r>
              <a:rPr lang="tr-TR" sz="2000" b="1" dirty="0">
                <a:solidFill>
                  <a:srgbClr val="475A8C"/>
                </a:solidFill>
              </a:rPr>
              <a:t>Şirketlerin azami 1 projesi destek kapsamındadır.</a:t>
            </a:r>
          </a:p>
          <a:p>
            <a:pPr marL="257175" indent="-257175" algn="just" defTabSz="342900">
              <a:buFont typeface="Wingdings" panose="05000000000000000000" pitchFamily="2" charset="2"/>
              <a:buChar char="Ø"/>
            </a:pPr>
            <a:r>
              <a:rPr lang="tr-TR" sz="2000" b="1" dirty="0">
                <a:solidFill>
                  <a:srgbClr val="475A8C"/>
                </a:solidFill>
              </a:rPr>
              <a:t>Şirketlerin üretici olması gerekmektedir.</a:t>
            </a:r>
          </a:p>
          <a:p>
            <a:pPr marL="257175" indent="-257175" algn="just" defTabSz="342900">
              <a:buFont typeface="Wingdings" panose="05000000000000000000" pitchFamily="2" charset="2"/>
              <a:buChar char="Ø"/>
            </a:pPr>
            <a:r>
              <a:rPr lang="tr-TR" sz="2000" b="1" dirty="0">
                <a:solidFill>
                  <a:srgbClr val="475A8C"/>
                </a:solidFill>
              </a:rPr>
              <a:t>Proje süresi 2 yıldır.</a:t>
            </a:r>
            <a:endParaRPr lang="tr-TR" sz="2800" b="1" dirty="0">
              <a:solidFill>
                <a:srgbClr val="990000"/>
              </a:solidFill>
            </a:endParaRPr>
          </a:p>
          <a:p>
            <a:pPr marL="257175" indent="-257175" algn="just" defTabSz="342900">
              <a:buFont typeface="Wingdings" panose="05000000000000000000" pitchFamily="2" charset="2"/>
              <a:buChar char="Ø"/>
            </a:pPr>
            <a:endParaRPr lang="tr-TR" sz="2000" b="1" dirty="0">
              <a:solidFill>
                <a:srgbClr val="990000"/>
              </a:solidFill>
            </a:endParaRPr>
          </a:p>
          <a:p>
            <a:pPr marL="285750" indent="-285750" algn="just" defTabSz="342900">
              <a:buFont typeface="Arial" panose="020B0604020202020204" pitchFamily="34" charset="0"/>
              <a:buChar char="•"/>
            </a:pPr>
            <a:r>
              <a:rPr lang="tr-TR" sz="2000" b="1" dirty="0">
                <a:solidFill>
                  <a:srgbClr val="990000"/>
                </a:solidFill>
              </a:rPr>
              <a:t>Destek Miktarı : 1.000.000 USD  (Proje başına)</a:t>
            </a:r>
          </a:p>
          <a:p>
            <a:pPr marL="285750" indent="-285750">
              <a:buClr>
                <a:srgbClr val="990000"/>
              </a:buClr>
              <a:buFont typeface="Arial" panose="020B0604020202020204" pitchFamily="34" charset="0"/>
              <a:buChar char="•"/>
            </a:pPr>
            <a:r>
              <a:rPr lang="tr-TR" sz="2000" b="1" dirty="0">
                <a:solidFill>
                  <a:srgbClr val="990000"/>
                </a:solidFill>
              </a:rPr>
              <a:t>Destek Oranı : % 50 </a:t>
            </a:r>
          </a:p>
        </p:txBody>
      </p:sp>
      <p:sp>
        <p:nvSpPr>
          <p:cNvPr id="2" name="Unvan 1"/>
          <p:cNvSpPr>
            <a:spLocks noGrp="1"/>
          </p:cNvSpPr>
          <p:nvPr>
            <p:ph type="title"/>
          </p:nvPr>
        </p:nvSpPr>
        <p:spPr/>
        <p:txBody>
          <a:bodyPr/>
          <a:lstStyle/>
          <a:p>
            <a:pPr>
              <a:defRPr/>
            </a:pPr>
            <a:r>
              <a:rPr lang="tr-TR" sz="3200" dirty="0"/>
              <a:t>KÜRESEL TEDARİK ZİNCİRİNE GİRİŞ DESTEĞİ</a:t>
            </a:r>
          </a:p>
        </p:txBody>
      </p:sp>
      <p:sp>
        <p:nvSpPr>
          <p:cNvPr id="7" name="Slayt Numarası Yer Tutucusu 3"/>
          <p:cNvSpPr txBox="1">
            <a:spLocks/>
          </p:cNvSpPr>
          <p:nvPr/>
        </p:nvSpPr>
        <p:spPr>
          <a:xfrm>
            <a:off x="8429625" y="6553200"/>
            <a:ext cx="571500" cy="252413"/>
          </a:xfrm>
          <a:prstGeom prst="rect">
            <a:avLst/>
          </a:prstGeom>
        </p:spPr>
        <p:txBody>
          <a:bodyPr/>
          <a:lstStyle>
            <a:defPPr>
              <a:defRPr lang="tr-TR"/>
            </a:defPPr>
            <a:lvl1pPr algn="ctr" rtl="0" eaLnBrk="0" fontAlgn="base" hangingPunct="0">
              <a:spcBef>
                <a:spcPct val="0"/>
              </a:spcBef>
              <a:spcAft>
                <a:spcPct val="0"/>
              </a:spcAft>
              <a:defRPr sz="1200" kern="1200">
                <a:solidFill>
                  <a:prstClr val="white">
                    <a:lumMod val="85000"/>
                  </a:prstClr>
                </a:solidFill>
                <a:effectLst>
                  <a:outerShdw blurRad="38100" dist="38100" dir="2700000" algn="tl">
                    <a:srgbClr val="000000">
                      <a:alpha val="43137"/>
                    </a:srgbClr>
                  </a:outerShdw>
                </a:effectLst>
                <a:latin typeface="Calibri"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fld id="{3C5A7D2A-A6CC-491E-9572-17D0D067E594}" type="slidenum">
              <a:rPr lang="en-US" altLang="tr-TR" smtClean="0"/>
              <a:pPr defTabSz="914400">
                <a:defRPr/>
              </a:pPr>
              <a:t>60</a:t>
            </a:fld>
            <a:endParaRPr lang="en-US" altLang="tr-TR" dirty="0"/>
          </a:p>
        </p:txBody>
      </p:sp>
      <p:sp>
        <p:nvSpPr>
          <p:cNvPr id="8"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a:t>Ticaret Bakanlığı-İhracat Genel Müdürlüğü</a:t>
            </a:r>
          </a:p>
        </p:txBody>
      </p:sp>
      <p:pic>
        <p:nvPicPr>
          <p:cNvPr id="9"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Tree>
    <p:extLst>
      <p:ext uri="{BB962C8B-B14F-4D97-AF65-F5344CB8AC3E}">
        <p14:creationId xmlns:p14="http://schemas.microsoft.com/office/powerpoint/2010/main" val="3500555766"/>
      </p:ext>
    </p:extLst>
  </p:cSld>
  <p:clrMapOvr>
    <a:masterClrMapping/>
  </p:clrMapOvr>
  <p:transition spd="med">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n İki Kenarlı 7"/>
          <p:cNvSpPr/>
          <p:nvPr/>
        </p:nvSpPr>
        <p:spPr>
          <a:xfrm>
            <a:off x="7834745" y="382588"/>
            <a:ext cx="997528" cy="461962"/>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4000" dirty="0"/>
              <a:t>10</a:t>
            </a:r>
            <a:endParaRPr lang="tr-TR" sz="8000" dirty="0"/>
          </a:p>
        </p:txBody>
      </p:sp>
      <p:sp>
        <p:nvSpPr>
          <p:cNvPr id="9" name="Yuvarlatılmış Dikdörtgen 8"/>
          <p:cNvSpPr/>
          <p:nvPr/>
        </p:nvSpPr>
        <p:spPr>
          <a:xfrm>
            <a:off x="577850" y="1949450"/>
            <a:ext cx="7994650" cy="34401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5400" dirty="0"/>
              <a:t>TÜRKİYE TİCARET MERKEZLERİ</a:t>
            </a:r>
          </a:p>
        </p:txBody>
      </p:sp>
      <p:sp>
        <p:nvSpPr>
          <p:cNvPr id="4" name="Slayt Numarası Yer Tutucusu 3"/>
          <p:cNvSpPr txBox="1">
            <a:spLocks/>
          </p:cNvSpPr>
          <p:nvPr/>
        </p:nvSpPr>
        <p:spPr>
          <a:xfrm>
            <a:off x="8429625" y="6553200"/>
            <a:ext cx="571500" cy="252413"/>
          </a:xfrm>
          <a:prstGeom prst="rect">
            <a:avLst/>
          </a:prstGeom>
        </p:spPr>
        <p:txBody>
          <a:bodyPr/>
          <a:lstStyle>
            <a:defPPr>
              <a:defRPr lang="tr-TR"/>
            </a:defPPr>
            <a:lvl1pPr algn="ctr" rtl="0" eaLnBrk="0" fontAlgn="base" hangingPunct="0">
              <a:spcBef>
                <a:spcPct val="0"/>
              </a:spcBef>
              <a:spcAft>
                <a:spcPct val="0"/>
              </a:spcAft>
              <a:defRPr sz="1200" kern="1200">
                <a:solidFill>
                  <a:prstClr val="white">
                    <a:lumMod val="85000"/>
                  </a:prstClr>
                </a:solidFill>
                <a:effectLst>
                  <a:outerShdw blurRad="38100" dist="38100" dir="2700000" algn="tl">
                    <a:srgbClr val="000000">
                      <a:alpha val="43137"/>
                    </a:srgbClr>
                  </a:outerShdw>
                </a:effectLst>
                <a:latin typeface="Calibri"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fld id="{3C5A7D2A-A6CC-491E-9572-17D0D067E594}" type="slidenum">
              <a:rPr lang="en-US" altLang="tr-TR" smtClean="0"/>
              <a:pPr defTabSz="914400">
                <a:defRPr/>
              </a:pPr>
              <a:t>61</a:t>
            </a:fld>
            <a:endParaRPr lang="en-US" altLang="tr-TR" dirty="0"/>
          </a:p>
        </p:txBody>
      </p:sp>
      <p:sp>
        <p:nvSpPr>
          <p:cNvPr id="6"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a:t>Ticaret Bakanlığı-İhracat Genel Müdürlüğü</a:t>
            </a:r>
          </a:p>
        </p:txBody>
      </p:sp>
      <p:pic>
        <p:nvPicPr>
          <p:cNvPr id="7"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Tree>
    <p:extLst>
      <p:ext uri="{BB962C8B-B14F-4D97-AF65-F5344CB8AC3E}">
        <p14:creationId xmlns:p14="http://schemas.microsoft.com/office/powerpoint/2010/main" val="2404869248"/>
      </p:ext>
    </p:extLst>
  </p:cSld>
  <p:clrMapOvr>
    <a:masterClrMapping/>
  </p:clrMapOvr>
  <p:transition spd="med">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p:cNvSpPr>
          <p:nvPr/>
        </p:nvSpPr>
        <p:spPr bwMode="auto">
          <a:xfrm>
            <a:off x="857250" y="357188"/>
            <a:ext cx="8185150" cy="396875"/>
          </a:xfrm>
          <a:prstGeom prst="rect">
            <a:avLst/>
          </a:prstGeom>
          <a:noFill/>
          <a:ln w="9525">
            <a:noFill/>
            <a:miter lim="800000"/>
            <a:headEnd/>
            <a:tailEnd/>
          </a:ln>
        </p:spPr>
        <p:txBody>
          <a:bodyPr anchor="ctr"/>
          <a:lstStyle/>
          <a:p>
            <a:pPr algn="ctr">
              <a:defRPr/>
            </a:pPr>
            <a:r>
              <a:rPr lang="tr-TR" sz="2800" b="1" dirty="0">
                <a:solidFill>
                  <a:schemeClr val="bg1"/>
                </a:solidFill>
                <a:effectLst>
                  <a:outerShdw blurRad="38100" dist="38100" dir="2700000" algn="tl">
                    <a:srgbClr val="000000">
                      <a:alpha val="43137"/>
                    </a:srgbClr>
                  </a:outerShdw>
                </a:effectLst>
                <a:latin typeface="+mj-lt"/>
              </a:rPr>
              <a:t>TÜRKİYE TİCARET MERKEZLERİNİN DESTEKLENMESİ</a:t>
            </a:r>
          </a:p>
        </p:txBody>
      </p:sp>
      <p:sp>
        <p:nvSpPr>
          <p:cNvPr id="41987" name="Text Box 7"/>
          <p:cNvSpPr txBox="1">
            <a:spLocks noChangeArrowheads="1"/>
          </p:cNvSpPr>
          <p:nvPr/>
        </p:nvSpPr>
        <p:spPr bwMode="auto">
          <a:xfrm>
            <a:off x="3451225" y="1323975"/>
            <a:ext cx="5264150" cy="1200150"/>
          </a:xfrm>
          <a:prstGeom prst="rect">
            <a:avLst/>
          </a:prstGeom>
          <a:noFill/>
          <a:ln w="9525">
            <a:noFill/>
            <a:miter lim="800000"/>
            <a:headEnd/>
            <a:tailEnd/>
          </a:ln>
        </p:spPr>
        <p:txBody>
          <a:bodyPr>
            <a:spAutoFit/>
          </a:bodyPr>
          <a:lstStyle/>
          <a:p>
            <a:pPr algn="just"/>
            <a:r>
              <a:rPr lang="tr-TR" altLang="tr-TR" sz="2400" b="1">
                <a:latin typeface="Calibri" pitchFamily="34" charset="0"/>
                <a:cs typeface="Arial" pitchFamily="34" charset="0"/>
              </a:rPr>
              <a:t>2010/6 Sayılı Yurtdışı Birim, Marka ve Tanıtım Faaliyetlerinin Desteklenmesi Hakkında Tebliğ	</a:t>
            </a:r>
          </a:p>
        </p:txBody>
      </p:sp>
      <p:sp>
        <p:nvSpPr>
          <p:cNvPr id="41988" name="AutoShape 6"/>
          <p:cNvSpPr>
            <a:spLocks/>
          </p:cNvSpPr>
          <p:nvPr/>
        </p:nvSpPr>
        <p:spPr bwMode="auto">
          <a:xfrm>
            <a:off x="2713038" y="3190875"/>
            <a:ext cx="360362"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21514" name="Text Box 10"/>
          <p:cNvSpPr txBox="1">
            <a:spLocks noChangeArrowheads="1"/>
          </p:cNvSpPr>
          <p:nvPr/>
        </p:nvSpPr>
        <p:spPr bwMode="auto">
          <a:xfrm>
            <a:off x="342900" y="3490913"/>
            <a:ext cx="2755900" cy="492125"/>
          </a:xfrm>
          <a:prstGeom prst="rect">
            <a:avLst/>
          </a:prstGeom>
          <a:noFill/>
          <a:ln>
            <a:noFill/>
          </a:ln>
          <a:effectLst/>
        </p:spPr>
        <p:txBody>
          <a:bodyPr>
            <a:spAutoFit/>
          </a:bodyPr>
          <a:lstStyle/>
          <a:p>
            <a:pPr>
              <a:defRPr/>
            </a:pPr>
            <a:r>
              <a:rPr lang="tr-TR" sz="2600" b="1" dirty="0">
                <a:latin typeface="+mn-lt"/>
              </a:rPr>
              <a:t>AMAÇ</a:t>
            </a:r>
          </a:p>
        </p:txBody>
      </p:sp>
      <p:sp>
        <p:nvSpPr>
          <p:cNvPr id="41990" name="AutoShape 6"/>
          <p:cNvSpPr>
            <a:spLocks/>
          </p:cNvSpPr>
          <p:nvPr/>
        </p:nvSpPr>
        <p:spPr bwMode="auto">
          <a:xfrm>
            <a:off x="2649538" y="1347788"/>
            <a:ext cx="360362"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21516" name="Text Box 12"/>
          <p:cNvSpPr txBox="1">
            <a:spLocks noChangeArrowheads="1"/>
          </p:cNvSpPr>
          <p:nvPr/>
        </p:nvSpPr>
        <p:spPr bwMode="auto">
          <a:xfrm>
            <a:off x="342900" y="1662113"/>
            <a:ext cx="2619375" cy="492125"/>
          </a:xfrm>
          <a:prstGeom prst="rect">
            <a:avLst/>
          </a:prstGeom>
          <a:noFill/>
          <a:ln>
            <a:noFill/>
          </a:ln>
          <a:effectLst/>
        </p:spPr>
        <p:txBody>
          <a:bodyPr>
            <a:spAutoFit/>
          </a:bodyPr>
          <a:lstStyle/>
          <a:p>
            <a:pPr>
              <a:defRPr/>
            </a:pPr>
            <a:r>
              <a:rPr lang="tr-TR" sz="2600" b="1" dirty="0">
                <a:latin typeface="+mn-lt"/>
              </a:rPr>
              <a:t>MEVZUAT</a:t>
            </a:r>
            <a:endParaRPr lang="tr-TR" sz="2600" dirty="0">
              <a:latin typeface="+mn-lt"/>
            </a:endParaRPr>
          </a:p>
        </p:txBody>
      </p:sp>
      <p:sp>
        <p:nvSpPr>
          <p:cNvPr id="21517" name="Text Box 13"/>
          <p:cNvSpPr txBox="1">
            <a:spLocks noChangeArrowheads="1"/>
          </p:cNvSpPr>
          <p:nvPr/>
        </p:nvSpPr>
        <p:spPr bwMode="auto">
          <a:xfrm>
            <a:off x="3451225" y="2908300"/>
            <a:ext cx="5264150" cy="1200150"/>
          </a:xfrm>
          <a:prstGeom prst="rect">
            <a:avLst/>
          </a:prstGeom>
          <a:noFill/>
          <a:ln>
            <a:noFill/>
          </a:ln>
          <a:effectLst/>
        </p:spPr>
        <p:txBody>
          <a:bodyPr>
            <a:spAutoFit/>
          </a:bodyPr>
          <a:lstStyle/>
          <a:p>
            <a:pPr algn="just">
              <a:defRPr/>
            </a:pPr>
            <a:endParaRPr lang="tr-TR" sz="2400" b="1" dirty="0">
              <a:latin typeface="+mj-lt"/>
            </a:endParaRPr>
          </a:p>
          <a:p>
            <a:pPr algn="just">
              <a:defRPr/>
            </a:pPr>
            <a:r>
              <a:rPr lang="tr-TR" sz="2400" b="1" dirty="0">
                <a:latin typeface="+mj-lt"/>
              </a:rPr>
              <a:t>Şirketlerin yurt dışı pazarlara giriş ve tutunmalarının desteklenmesi</a:t>
            </a:r>
          </a:p>
        </p:txBody>
      </p:sp>
      <p:sp>
        <p:nvSpPr>
          <p:cNvPr id="41993" name="AutoShape 6"/>
          <p:cNvSpPr>
            <a:spLocks/>
          </p:cNvSpPr>
          <p:nvPr/>
        </p:nvSpPr>
        <p:spPr bwMode="auto">
          <a:xfrm>
            <a:off x="2635250" y="1347788"/>
            <a:ext cx="360363"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12" name="Slayt Numarası Yer Tutucusu 4"/>
          <p:cNvSpPr txBox="1">
            <a:spLocks noGrp="1"/>
          </p:cNvSpPr>
          <p:nvPr/>
        </p:nvSpPr>
        <p:spPr>
          <a:xfrm>
            <a:off x="8429625" y="6524625"/>
            <a:ext cx="571500" cy="252413"/>
          </a:xfrm>
          <a:prstGeom prst="rect">
            <a:avLst/>
          </a:prstGeom>
          <a:noFill/>
        </p:spPr>
        <p:txBody>
          <a:bodyPr/>
          <a:lstStyle>
            <a:lvl1pPr defTabSz="457200">
              <a:defRPr sz="3200">
                <a:solidFill>
                  <a:schemeClr val="tx1"/>
                </a:solidFill>
                <a:latin typeface="Calibri" pitchFamily="34" charset="0"/>
              </a:defRPr>
            </a:lvl1pPr>
            <a:lvl2pPr defTabSz="457200">
              <a:defRPr sz="2800">
                <a:solidFill>
                  <a:schemeClr val="tx1"/>
                </a:solidFill>
                <a:latin typeface="Calibri" pitchFamily="34" charset="0"/>
              </a:defRPr>
            </a:lvl2pPr>
            <a:lvl3pPr defTabSz="457200">
              <a:defRPr sz="2400">
                <a:solidFill>
                  <a:schemeClr val="tx1"/>
                </a:solidFill>
                <a:latin typeface="Calibri" pitchFamily="34" charset="0"/>
              </a:defRPr>
            </a:lvl3pPr>
            <a:lvl4pPr defTabSz="457200">
              <a:defRPr sz="2000">
                <a:solidFill>
                  <a:schemeClr val="tx1"/>
                </a:solidFill>
                <a:latin typeface="Calibri" pitchFamily="34" charset="0"/>
              </a:defRPr>
            </a:lvl4pPr>
            <a:lvl5pPr defTabSz="457200">
              <a:defRPr sz="2000">
                <a:solidFill>
                  <a:schemeClr val="tx1"/>
                </a:solidFill>
                <a:latin typeface="Calibri" pitchFamily="34" charset="0"/>
              </a:defRPr>
            </a:lvl5pPr>
            <a:lvl6pPr defTabSz="457200" eaLnBrk="0" fontAlgn="base" hangingPunct="0">
              <a:spcAft>
                <a:spcPct val="0"/>
              </a:spcAft>
              <a:buChar char="»"/>
              <a:defRPr sz="2000">
                <a:solidFill>
                  <a:schemeClr val="tx1"/>
                </a:solidFill>
                <a:latin typeface="Calibri" pitchFamily="34" charset="0"/>
              </a:defRPr>
            </a:lvl6pPr>
            <a:lvl7pPr defTabSz="457200" eaLnBrk="0" fontAlgn="base" hangingPunct="0">
              <a:spcAft>
                <a:spcPct val="0"/>
              </a:spcAft>
              <a:buChar char="»"/>
              <a:defRPr sz="2000">
                <a:solidFill>
                  <a:schemeClr val="tx1"/>
                </a:solidFill>
                <a:latin typeface="Calibri" pitchFamily="34" charset="0"/>
              </a:defRPr>
            </a:lvl7pPr>
            <a:lvl8pPr defTabSz="457200" eaLnBrk="0" fontAlgn="base" hangingPunct="0">
              <a:spcAft>
                <a:spcPct val="0"/>
              </a:spcAft>
              <a:buChar char="»"/>
              <a:defRPr sz="2000">
                <a:solidFill>
                  <a:schemeClr val="tx1"/>
                </a:solidFill>
                <a:latin typeface="Calibri" pitchFamily="34" charset="0"/>
              </a:defRPr>
            </a:lvl8pPr>
            <a:lvl9pPr defTabSz="457200" eaLnBrk="0" fontAlgn="base" hangingPunct="0">
              <a:spcAft>
                <a:spcPct val="0"/>
              </a:spcAft>
              <a:buChar char="»"/>
              <a:defRPr sz="2000">
                <a:solidFill>
                  <a:schemeClr val="tx1"/>
                </a:solidFill>
                <a:latin typeface="Calibri" pitchFamily="34" charset="0"/>
              </a:defRPr>
            </a:lvl9pPr>
          </a:lstStyle>
          <a:p>
            <a:pPr algn="ctr" eaLnBrk="1" hangingPunct="1">
              <a:defRPr/>
            </a:pPr>
            <a:fld id="{97A0EF7C-11E3-4EB9-8F7D-BCF4B958FD20}" type="slidenum">
              <a:rPr lang="en-US" altLang="tr-TR" sz="1600" smtClean="0">
                <a:solidFill>
                  <a:srgbClr val="D9D9D9"/>
                </a:solidFill>
                <a:effectLst>
                  <a:outerShdw blurRad="38100" dist="38100" dir="2700000" algn="tl">
                    <a:srgbClr val="000000"/>
                  </a:outerShdw>
                </a:effectLst>
                <a:cs typeface="Arial" pitchFamily="34" charset="0"/>
              </a:rPr>
              <a:pPr algn="ctr" eaLnBrk="1" hangingPunct="1">
                <a:defRPr/>
              </a:pPr>
              <a:t>62</a:t>
            </a:fld>
            <a:endParaRPr lang="en-US" altLang="tr-TR" sz="1600">
              <a:solidFill>
                <a:srgbClr val="D9D9D9"/>
              </a:solidFill>
              <a:effectLst>
                <a:outerShdw blurRad="38100" dist="38100" dir="2700000" algn="tl">
                  <a:srgbClr val="000000"/>
                </a:outerShdw>
              </a:effectLst>
              <a:cs typeface="Arial" pitchFamily="34" charset="0"/>
            </a:endParaRPr>
          </a:p>
        </p:txBody>
      </p:sp>
      <p:sp>
        <p:nvSpPr>
          <p:cNvPr id="41996" name="AutoShape 6"/>
          <p:cNvSpPr>
            <a:spLocks/>
          </p:cNvSpPr>
          <p:nvPr/>
        </p:nvSpPr>
        <p:spPr bwMode="auto">
          <a:xfrm>
            <a:off x="2713038" y="4897438"/>
            <a:ext cx="360362"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14" name="Text Box 10"/>
          <p:cNvSpPr txBox="1">
            <a:spLocks noChangeArrowheads="1"/>
          </p:cNvSpPr>
          <p:nvPr/>
        </p:nvSpPr>
        <p:spPr bwMode="auto">
          <a:xfrm>
            <a:off x="342900" y="5192713"/>
            <a:ext cx="2755900" cy="492125"/>
          </a:xfrm>
          <a:prstGeom prst="rect">
            <a:avLst/>
          </a:prstGeom>
          <a:noFill/>
          <a:ln>
            <a:noFill/>
          </a:ln>
          <a:effectLst/>
        </p:spPr>
        <p:txBody>
          <a:bodyPr>
            <a:spAutoFit/>
          </a:bodyPr>
          <a:lstStyle/>
          <a:p>
            <a:pPr>
              <a:defRPr/>
            </a:pPr>
            <a:r>
              <a:rPr lang="tr-TR" sz="2600" b="1" dirty="0">
                <a:latin typeface="+mn-lt"/>
              </a:rPr>
              <a:t>KAPSAM</a:t>
            </a:r>
          </a:p>
        </p:txBody>
      </p:sp>
      <p:sp>
        <p:nvSpPr>
          <p:cNvPr id="15" name="Text Box 13"/>
          <p:cNvSpPr txBox="1">
            <a:spLocks noChangeArrowheads="1"/>
          </p:cNvSpPr>
          <p:nvPr/>
        </p:nvSpPr>
        <p:spPr bwMode="auto">
          <a:xfrm>
            <a:off x="3451225" y="4585286"/>
            <a:ext cx="5264150" cy="1200150"/>
          </a:xfrm>
          <a:prstGeom prst="rect">
            <a:avLst/>
          </a:prstGeom>
          <a:noFill/>
          <a:ln>
            <a:noFill/>
          </a:ln>
          <a:effectLst/>
        </p:spPr>
        <p:txBody>
          <a:bodyPr>
            <a:spAutoFit/>
          </a:bodyPr>
          <a:lstStyle/>
          <a:p>
            <a:pPr>
              <a:defRPr/>
            </a:pPr>
            <a:endParaRPr lang="tr-TR" sz="2400" b="1" dirty="0">
              <a:latin typeface="+mn-lt"/>
            </a:endParaRPr>
          </a:p>
          <a:p>
            <a:pPr>
              <a:defRPr/>
            </a:pPr>
            <a:endParaRPr lang="tr-TR" sz="2400" b="1" dirty="0">
              <a:latin typeface="+mn-lt"/>
            </a:endParaRPr>
          </a:p>
          <a:p>
            <a:pPr>
              <a:defRPr/>
            </a:pPr>
            <a:r>
              <a:rPr lang="tr-TR" sz="2400" b="1" dirty="0">
                <a:latin typeface="+mn-lt"/>
              </a:rPr>
              <a:t>İşbirliği Kuruluşları</a:t>
            </a:r>
          </a:p>
        </p:txBody>
      </p:sp>
      <p:sp>
        <p:nvSpPr>
          <p:cNvPr id="41999" name="AutoShape 6"/>
          <p:cNvSpPr>
            <a:spLocks/>
          </p:cNvSpPr>
          <p:nvPr/>
        </p:nvSpPr>
        <p:spPr bwMode="auto">
          <a:xfrm>
            <a:off x="2686050" y="4897438"/>
            <a:ext cx="360363" cy="1152525"/>
          </a:xfrm>
          <a:prstGeom prst="leftBrace">
            <a:avLst>
              <a:gd name="adj1" fmla="val 26652"/>
              <a:gd name="adj2" fmla="val 50000"/>
            </a:avLst>
          </a:prstGeom>
          <a:noFill/>
          <a:ln w="28575">
            <a:solidFill>
              <a:srgbClr val="FF0000"/>
            </a:solidFill>
            <a:round/>
            <a:headEnd/>
            <a:tailEnd type="triangle" w="med" len="med"/>
          </a:ln>
        </p:spPr>
        <p:txBody>
          <a:bodyPr wrap="none" lIns="90488" tIns="44450" rIns="90488" bIns="44450" anchor="ctr"/>
          <a:lstStyle/>
          <a:p>
            <a:pPr eaLnBrk="1" hangingPunct="1"/>
            <a:endParaRPr lang="tr-TR" altLang="tr-TR"/>
          </a:p>
        </p:txBody>
      </p:sp>
      <p:sp>
        <p:nvSpPr>
          <p:cNvPr id="17"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a:t>Ticaret Bakanlığı-İhracat Genel Müdürlüğü</a:t>
            </a:r>
          </a:p>
        </p:txBody>
      </p:sp>
      <p:pic>
        <p:nvPicPr>
          <p:cNvPr id="16"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Tree>
    <p:extLst>
      <p:ext uri="{BB962C8B-B14F-4D97-AF65-F5344CB8AC3E}">
        <p14:creationId xmlns:p14="http://schemas.microsoft.com/office/powerpoint/2010/main" val="3162303566"/>
      </p:ext>
    </p:extLst>
  </p:cSld>
  <p:clrMapOvr>
    <a:masterClrMapping/>
  </p:clrMapOvr>
  <p:transition spd="med">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23044" y="862409"/>
            <a:ext cx="8851900" cy="2689225"/>
          </a:xfrm>
        </p:spPr>
        <p:txBody>
          <a:bodyPr/>
          <a:lstStyle/>
          <a:p>
            <a:pPr marL="0" indent="0" algn="just" eaLnBrk="1" hangingPunct="1">
              <a:lnSpc>
                <a:spcPct val="80000"/>
              </a:lnSpc>
              <a:spcBef>
                <a:spcPct val="0"/>
              </a:spcBef>
              <a:buNone/>
              <a:defRPr/>
            </a:pPr>
            <a:endParaRPr lang="tr-TR" sz="2000" dirty="0">
              <a:solidFill>
                <a:srgbClr val="020010"/>
              </a:solidFill>
            </a:endParaRPr>
          </a:p>
          <a:p>
            <a:pPr algn="just" eaLnBrk="1" hangingPunct="1">
              <a:lnSpc>
                <a:spcPct val="80000"/>
              </a:lnSpc>
              <a:spcBef>
                <a:spcPct val="0"/>
              </a:spcBef>
              <a:buFont typeface="Wingdings" panose="05000000000000000000" pitchFamily="2" charset="2"/>
              <a:buChar char="ü"/>
              <a:defRPr/>
            </a:pPr>
            <a:r>
              <a:rPr lang="tr-TR" sz="2400" dirty="0">
                <a:cs typeface="Arial" pitchFamily="34" charset="0"/>
              </a:rPr>
              <a:t>TTM</a:t>
            </a:r>
          </a:p>
          <a:p>
            <a:pPr marL="0" indent="0" algn="just" eaLnBrk="1" hangingPunct="1">
              <a:lnSpc>
                <a:spcPct val="80000"/>
              </a:lnSpc>
              <a:spcBef>
                <a:spcPct val="0"/>
              </a:spcBef>
              <a:buNone/>
              <a:defRPr/>
            </a:pPr>
            <a:r>
              <a:rPr lang="tr-TR" sz="2000" dirty="0">
                <a:cs typeface="Arial" pitchFamily="34" charset="0"/>
              </a:rPr>
              <a:t>Türkiye Ticaret Merkezi: Kuruluş ve işleyişine ilişkin usul ve esasları Bakanlıkça belirlenen, işletici şirket tarafından yurt dışında açılan, Kullanıcı Şirketlerin Türkiye’de üretilen ürünlerinin tanıtım ve pazarlanmasında etkinlik sağlanması amacıyla mağaza/ofis/depo/showroom birimlerini bulunduran ve danışmanlık/ iş geliştirme hizmetlerinin sunulduğu merkezler.</a:t>
            </a:r>
            <a:endParaRPr lang="tr-TR" sz="2000" dirty="0"/>
          </a:p>
        </p:txBody>
      </p:sp>
      <p:sp>
        <p:nvSpPr>
          <p:cNvPr id="5" name="Slayt Numarası Yer Tutucusu 4"/>
          <p:cNvSpPr>
            <a:spLocks noGrp="1"/>
          </p:cNvSpPr>
          <p:nvPr>
            <p:ph type="sldNum" sz="quarter" idx="11"/>
          </p:nvPr>
        </p:nvSpPr>
        <p:spPr>
          <a:xfrm>
            <a:off x="8429625" y="6561138"/>
            <a:ext cx="571500" cy="252412"/>
          </a:xfrm>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FDEA61BF-BE77-4011-BD3D-9C6EDEE9D699}" type="slidenum">
              <a:rPr lang="en-US" altLang="tr-TR" sz="1600">
                <a:solidFill>
                  <a:srgbClr val="FFFFFF"/>
                </a:solidFill>
              </a:rPr>
              <a:pPr>
                <a:spcBef>
                  <a:spcPct val="0"/>
                </a:spcBef>
                <a:buFontTx/>
                <a:buNone/>
              </a:pPr>
              <a:t>63</a:t>
            </a:fld>
            <a:endParaRPr lang="en-US" altLang="tr-TR" sz="1600">
              <a:solidFill>
                <a:srgbClr val="FFFFFF"/>
              </a:solidFill>
            </a:endParaRPr>
          </a:p>
        </p:txBody>
      </p:sp>
      <p:sp>
        <p:nvSpPr>
          <p:cNvPr id="100357" name="Rectangle 2"/>
          <p:cNvSpPr txBox="1">
            <a:spLocks/>
          </p:cNvSpPr>
          <p:nvPr/>
        </p:nvSpPr>
        <p:spPr bwMode="auto">
          <a:xfrm>
            <a:off x="25400" y="300434"/>
            <a:ext cx="9144000" cy="561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marL="342900" indent="-342900">
              <a:spcBef>
                <a:spcPct val="20000"/>
              </a:spcBef>
              <a:buFont typeface="Arial" pitchFamily="34" charset="0"/>
              <a:buChar char="•"/>
              <a:defRPr sz="3200">
                <a:solidFill>
                  <a:schemeClr val="tx1"/>
                </a:solidFill>
                <a:latin typeface="Calibri" pitchFamily="34" charset="0"/>
              </a:defRPr>
            </a:lvl1pPr>
            <a:lvl2pPr>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lvl="1" algn="ctr">
              <a:spcBef>
                <a:spcPct val="0"/>
              </a:spcBef>
              <a:buFontTx/>
              <a:buNone/>
            </a:pPr>
            <a:r>
              <a:rPr lang="tr-TR" sz="3200" b="1" dirty="0">
                <a:solidFill>
                  <a:srgbClr val="FFFFFF"/>
                </a:solidFill>
              </a:rPr>
              <a:t>TÜRKİYE TİCARET MERKEZLERİ </a:t>
            </a:r>
            <a:endParaRPr lang="tr-TR" altLang="tr-TR" sz="3200" b="1" dirty="0">
              <a:solidFill>
                <a:srgbClr val="FFFFFF"/>
              </a:solidFill>
            </a:endParaRPr>
          </a:p>
        </p:txBody>
      </p:sp>
      <p:sp>
        <p:nvSpPr>
          <p:cNvPr id="10" name="İçerik Yer Tutucusu 1"/>
          <p:cNvSpPr txBox="1">
            <a:spLocks/>
          </p:cNvSpPr>
          <p:nvPr/>
        </p:nvSpPr>
        <p:spPr bwMode="auto">
          <a:xfrm>
            <a:off x="319088" y="6126214"/>
            <a:ext cx="7815639" cy="6214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eaLnBrk="1" hangingPunct="1">
              <a:spcBef>
                <a:spcPct val="0"/>
              </a:spcBef>
              <a:buNone/>
            </a:pPr>
            <a:r>
              <a:rPr lang="tr-TR" sz="1400" dirty="0">
                <a:solidFill>
                  <a:srgbClr val="FF0000"/>
                </a:solidFill>
              </a:rPr>
              <a:t>*</a:t>
            </a:r>
            <a:r>
              <a:rPr lang="tr-TR" altLang="tr-TR" sz="1400" b="1" dirty="0">
                <a:solidFill>
                  <a:srgbClr val="FF0000"/>
                </a:solidFill>
                <a:latin typeface="Arial" charset="0"/>
                <a:cs typeface="Arial" charset="0"/>
              </a:rPr>
              <a:t> Bakanlıkça belirlenen Hedef  ve Öncelikli Ülkelerde destek oranı  %15   artırılacaktır</a:t>
            </a:r>
            <a:endParaRPr lang="tr-TR" altLang="tr-TR" sz="1400" dirty="0">
              <a:solidFill>
                <a:srgbClr val="FF0000"/>
              </a:solidFill>
              <a:latin typeface="Arial" charset="0"/>
            </a:endParaRPr>
          </a:p>
          <a:p>
            <a:pPr marL="0" indent="0" algn="just" eaLnBrk="1" hangingPunct="1">
              <a:lnSpc>
                <a:spcPct val="80000"/>
              </a:lnSpc>
              <a:spcBef>
                <a:spcPct val="0"/>
              </a:spcBef>
              <a:buNone/>
              <a:defRPr/>
            </a:pPr>
            <a:r>
              <a:rPr lang="tr-TR" sz="1400" dirty="0">
                <a:solidFill>
                  <a:srgbClr val="FF0000"/>
                </a:solidFill>
              </a:rPr>
              <a:t>** </a:t>
            </a:r>
            <a:r>
              <a:rPr lang="tr-TR" altLang="tr-TR" sz="1400" b="1" dirty="0">
                <a:solidFill>
                  <a:srgbClr val="FF0000"/>
                </a:solidFill>
                <a:latin typeface="Arial" charset="0"/>
                <a:cs typeface="Arial" charset="0"/>
              </a:rPr>
              <a:t>5 Yılın Sonunda Üstün Performans Sağlayan TTM’lere +5 Yıl Destek sağlanır.</a:t>
            </a:r>
          </a:p>
          <a:p>
            <a:pPr marL="0" indent="0" algn="just" eaLnBrk="1" hangingPunct="1">
              <a:lnSpc>
                <a:spcPct val="80000"/>
              </a:lnSpc>
              <a:spcBef>
                <a:spcPct val="0"/>
              </a:spcBef>
              <a:buFont typeface="Arial" pitchFamily="34" charset="0"/>
              <a:buNone/>
              <a:defRPr/>
            </a:pPr>
            <a:endParaRPr lang="tr-TR" sz="1400" dirty="0"/>
          </a:p>
        </p:txBody>
      </p:sp>
      <p:pic>
        <p:nvPicPr>
          <p:cNvPr id="6" name="Resim 5"/>
          <p:cNvPicPr>
            <a:picLocks noChangeAspect="1"/>
          </p:cNvPicPr>
          <p:nvPr/>
        </p:nvPicPr>
        <p:blipFill>
          <a:blip r:embed="rId3"/>
          <a:stretch>
            <a:fillRect/>
          </a:stretch>
        </p:blipFill>
        <p:spPr>
          <a:xfrm>
            <a:off x="8251913" y="325915"/>
            <a:ext cx="823031" cy="536494"/>
          </a:xfrm>
          <a:prstGeom prst="rect">
            <a:avLst/>
          </a:prstGeom>
        </p:spPr>
      </p:pic>
      <p:graphicFrame>
        <p:nvGraphicFramePr>
          <p:cNvPr id="3" name="Tablo 2"/>
          <p:cNvGraphicFramePr>
            <a:graphicFrameLocks noGrp="1"/>
          </p:cNvGraphicFramePr>
          <p:nvPr/>
        </p:nvGraphicFramePr>
        <p:xfrm>
          <a:off x="452284" y="2696105"/>
          <a:ext cx="8367251" cy="3389980"/>
        </p:xfrm>
        <a:graphic>
          <a:graphicData uri="http://schemas.openxmlformats.org/drawingml/2006/table">
            <a:tbl>
              <a:tblPr firstRow="1" bandRow="1">
                <a:tableStyleId>{6E25E649-3F16-4E02-A733-19D2CDBF48F0}</a:tableStyleId>
              </a:tblPr>
              <a:tblGrid>
                <a:gridCol w="1050441">
                  <a:extLst>
                    <a:ext uri="{9D8B030D-6E8A-4147-A177-3AD203B41FA5}">
                      <a16:colId xmlns:a16="http://schemas.microsoft.com/office/drawing/2014/main" val="20000"/>
                    </a:ext>
                  </a:extLst>
                </a:gridCol>
                <a:gridCol w="1486281">
                  <a:extLst>
                    <a:ext uri="{9D8B030D-6E8A-4147-A177-3AD203B41FA5}">
                      <a16:colId xmlns:a16="http://schemas.microsoft.com/office/drawing/2014/main" val="20001"/>
                    </a:ext>
                  </a:extLst>
                </a:gridCol>
                <a:gridCol w="1366684">
                  <a:extLst>
                    <a:ext uri="{9D8B030D-6E8A-4147-A177-3AD203B41FA5}">
                      <a16:colId xmlns:a16="http://schemas.microsoft.com/office/drawing/2014/main" val="20002"/>
                    </a:ext>
                  </a:extLst>
                </a:gridCol>
                <a:gridCol w="1386349">
                  <a:extLst>
                    <a:ext uri="{9D8B030D-6E8A-4147-A177-3AD203B41FA5}">
                      <a16:colId xmlns:a16="http://schemas.microsoft.com/office/drawing/2014/main" val="20003"/>
                    </a:ext>
                  </a:extLst>
                </a:gridCol>
                <a:gridCol w="1966451">
                  <a:extLst>
                    <a:ext uri="{9D8B030D-6E8A-4147-A177-3AD203B41FA5}">
                      <a16:colId xmlns:a16="http://schemas.microsoft.com/office/drawing/2014/main" val="20004"/>
                    </a:ext>
                  </a:extLst>
                </a:gridCol>
                <a:gridCol w="1111045">
                  <a:extLst>
                    <a:ext uri="{9D8B030D-6E8A-4147-A177-3AD203B41FA5}">
                      <a16:colId xmlns:a16="http://schemas.microsoft.com/office/drawing/2014/main" val="20005"/>
                    </a:ext>
                  </a:extLst>
                </a:gridCol>
              </a:tblGrid>
              <a:tr h="646852">
                <a:tc>
                  <a:txBody>
                    <a:bodyPr/>
                    <a:lstStyle/>
                    <a:p>
                      <a:r>
                        <a:rPr lang="tr-TR" sz="1800" dirty="0">
                          <a:latin typeface="Arial" panose="020B0604020202020204" pitchFamily="34" charset="0"/>
                          <a:cs typeface="Arial" panose="020B0604020202020204" pitchFamily="34" charset="0"/>
                        </a:rPr>
                        <a:t>TTM</a:t>
                      </a: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tr-TR" sz="1800" dirty="0">
                          <a:latin typeface="Arial" panose="020B0604020202020204" pitchFamily="34" charset="0"/>
                          <a:cs typeface="Arial" panose="020B0604020202020204" pitchFamily="34" charset="0"/>
                        </a:rPr>
                        <a:t>SATIN</a:t>
                      </a:r>
                      <a:r>
                        <a:rPr lang="tr-TR" sz="1800" baseline="0" dirty="0">
                          <a:latin typeface="Arial" panose="020B0604020202020204" pitchFamily="34" charset="0"/>
                          <a:cs typeface="Arial" panose="020B0604020202020204" pitchFamily="34" charset="0"/>
                        </a:rPr>
                        <a:t> ALMA</a:t>
                      </a:r>
                      <a:endParaRPr lang="tr-TR" sz="1800" dirty="0">
                        <a:latin typeface="Arial" panose="020B0604020202020204" pitchFamily="34" charset="0"/>
                        <a:cs typeface="Arial" panose="020B0604020202020204" pitchFamily="34" charset="0"/>
                      </a:endParaRP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tr-TR" sz="1800" dirty="0">
                          <a:latin typeface="Arial" panose="020B0604020202020204" pitchFamily="34" charset="0"/>
                          <a:cs typeface="Arial" panose="020B0604020202020204" pitchFamily="34" charset="0"/>
                        </a:rPr>
                        <a:t>KİRA</a:t>
                      </a: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tr-TR" sz="1800" dirty="0">
                          <a:latin typeface="Arial" panose="020B0604020202020204" pitchFamily="34" charset="0"/>
                          <a:cs typeface="Arial" panose="020B0604020202020204" pitchFamily="34" charset="0"/>
                        </a:rPr>
                        <a:t>İSTİHDAM</a:t>
                      </a: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tr-TR" sz="1800" dirty="0">
                          <a:latin typeface="Arial" panose="020B0604020202020204" pitchFamily="34" charset="0"/>
                          <a:cs typeface="Arial" panose="020B0604020202020204" pitchFamily="34" charset="0"/>
                        </a:rPr>
                        <a:t>KURULUM/</a:t>
                      </a:r>
                    </a:p>
                    <a:p>
                      <a:pPr algn="l"/>
                      <a:r>
                        <a:rPr lang="tr-TR" sz="1800" dirty="0">
                          <a:latin typeface="Arial" panose="020B0604020202020204" pitchFamily="34" charset="0"/>
                          <a:cs typeface="Arial" panose="020B0604020202020204" pitchFamily="34" charset="0"/>
                        </a:rPr>
                        <a:t>DEKORASYON</a:t>
                      </a: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tr-TR" sz="1800" dirty="0">
                          <a:latin typeface="Arial" panose="020B0604020202020204" pitchFamily="34" charset="0"/>
                          <a:cs typeface="Arial" panose="020B0604020202020204" pitchFamily="34" charset="0"/>
                        </a:rPr>
                        <a:t>TANITIM</a:t>
                      </a: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01069">
                <a:tc>
                  <a:txBody>
                    <a:bodyPr/>
                    <a:lstStyle/>
                    <a:p>
                      <a:r>
                        <a:rPr lang="tr-TR" sz="1800" dirty="0">
                          <a:latin typeface="Arial" panose="020B0604020202020204" pitchFamily="34" charset="0"/>
                          <a:cs typeface="Arial" panose="020B0604020202020204" pitchFamily="34" charset="0"/>
                        </a:rPr>
                        <a:t>Destek Oranı*</a:t>
                      </a: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800" dirty="0">
                          <a:latin typeface="Arial" panose="020B0604020202020204" pitchFamily="34" charset="0"/>
                          <a:cs typeface="Arial" panose="020B0604020202020204" pitchFamily="34" charset="0"/>
                        </a:rPr>
                        <a:t>%60</a:t>
                      </a:r>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800" dirty="0">
                          <a:latin typeface="Arial" panose="020B0604020202020204" pitchFamily="34" charset="0"/>
                          <a:cs typeface="Arial" panose="020B0604020202020204" pitchFamily="34" charset="0"/>
                        </a:rPr>
                        <a:t>%60</a:t>
                      </a:r>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dirty="0">
                          <a:latin typeface="Arial" panose="020B0604020202020204" pitchFamily="34" charset="0"/>
                          <a:cs typeface="Arial" panose="020B0604020202020204" pitchFamily="34" charset="0"/>
                        </a:rPr>
                        <a:t>%60</a:t>
                      </a:r>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dirty="0">
                          <a:latin typeface="Arial" panose="020B0604020202020204" pitchFamily="34" charset="0"/>
                          <a:cs typeface="Arial" panose="020B0604020202020204" pitchFamily="34" charset="0"/>
                        </a:rPr>
                        <a:t>%60</a:t>
                      </a:r>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dirty="0">
                          <a:latin typeface="Arial" panose="020B0604020202020204" pitchFamily="34" charset="0"/>
                          <a:cs typeface="Arial" panose="020B0604020202020204" pitchFamily="34" charset="0"/>
                        </a:rPr>
                        <a:t>%60</a:t>
                      </a:r>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09421">
                <a:tc>
                  <a:txBody>
                    <a:bodyPr/>
                    <a:lstStyle/>
                    <a:p>
                      <a:r>
                        <a:rPr lang="tr-TR" sz="1800" dirty="0">
                          <a:latin typeface="Arial" panose="020B0604020202020204" pitchFamily="34" charset="0"/>
                          <a:cs typeface="Arial" panose="020B0604020202020204" pitchFamily="34" charset="0"/>
                        </a:rPr>
                        <a:t>Destek Tutarı</a:t>
                      </a:r>
                      <a:r>
                        <a:rPr lang="tr-TR" sz="1800" baseline="0" dirty="0">
                          <a:latin typeface="Arial" panose="020B0604020202020204" pitchFamily="34" charset="0"/>
                          <a:cs typeface="Arial" panose="020B0604020202020204" pitchFamily="34" charset="0"/>
                        </a:rPr>
                        <a:t> (USD)</a:t>
                      </a:r>
                      <a:endParaRPr lang="tr-TR" sz="1800" dirty="0">
                        <a:latin typeface="Arial" panose="020B0604020202020204" pitchFamily="34" charset="0"/>
                        <a:cs typeface="Arial" panose="020B0604020202020204" pitchFamily="34" charset="0"/>
                      </a:endParaRPr>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800" dirty="0">
                          <a:latin typeface="Arial" panose="020B0604020202020204" pitchFamily="34" charset="0"/>
                          <a:cs typeface="Arial" panose="020B0604020202020204" pitchFamily="34" charset="0"/>
                        </a:rPr>
                        <a:t>6.000.000 $</a:t>
                      </a:r>
                    </a:p>
                    <a:p>
                      <a:pPr algn="ctr"/>
                      <a:r>
                        <a:rPr lang="tr-TR" sz="1800" dirty="0">
                          <a:latin typeface="Arial" panose="020B0604020202020204" pitchFamily="34" charset="0"/>
                          <a:cs typeface="Arial" panose="020B0604020202020204" pitchFamily="34" charset="0"/>
                        </a:rPr>
                        <a:t>(bir</a:t>
                      </a:r>
                      <a:r>
                        <a:rPr lang="tr-TR" sz="1800" baseline="0" dirty="0">
                          <a:latin typeface="Arial" panose="020B0604020202020204" pitchFamily="34" charset="0"/>
                          <a:cs typeface="Arial" panose="020B0604020202020204" pitchFamily="34" charset="0"/>
                        </a:rPr>
                        <a:t> defaya mahsus)</a:t>
                      </a:r>
                      <a:endParaRPr lang="tr-TR" sz="1800" dirty="0">
                        <a:latin typeface="Arial" panose="020B0604020202020204" pitchFamily="34" charset="0"/>
                        <a:cs typeface="Arial" panose="020B0604020202020204" pitchFamily="34" charset="0"/>
                      </a:endParaRPr>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800" dirty="0">
                          <a:latin typeface="Arial" panose="020B0604020202020204" pitchFamily="34" charset="0"/>
                          <a:cs typeface="Arial" panose="020B0604020202020204" pitchFamily="34" charset="0"/>
                        </a:rPr>
                        <a:t>1.500.000$</a:t>
                      </a:r>
                    </a:p>
                    <a:p>
                      <a:pPr algn="ctr"/>
                      <a:r>
                        <a:rPr lang="tr-TR" sz="1800" dirty="0">
                          <a:latin typeface="Arial" panose="020B0604020202020204" pitchFamily="34" charset="0"/>
                          <a:cs typeface="Arial" panose="020B0604020202020204" pitchFamily="34" charset="0"/>
                        </a:rPr>
                        <a:t>(yıllık)</a:t>
                      </a:r>
                    </a:p>
                    <a:p>
                      <a:pPr algn="ctr"/>
                      <a:endParaRPr lang="tr-TR" sz="1800" dirty="0">
                        <a:latin typeface="Arial" panose="020B0604020202020204" pitchFamily="34" charset="0"/>
                        <a:cs typeface="Arial" panose="020B0604020202020204" pitchFamily="34" charset="0"/>
                      </a:endParaRPr>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800" dirty="0">
                          <a:latin typeface="Arial" panose="020B0604020202020204" pitchFamily="34" charset="0"/>
                          <a:cs typeface="Arial" panose="020B0604020202020204" pitchFamily="34" charset="0"/>
                        </a:rPr>
                        <a:t>500.000$ </a:t>
                      </a:r>
                    </a:p>
                    <a:p>
                      <a:pPr algn="ctr"/>
                      <a:r>
                        <a:rPr lang="tr-TR" sz="1800" dirty="0">
                          <a:latin typeface="Arial" panose="020B0604020202020204" pitchFamily="34" charset="0"/>
                          <a:cs typeface="Arial" panose="020B0604020202020204" pitchFamily="34" charset="0"/>
                        </a:rPr>
                        <a:t>(10 kişi)</a:t>
                      </a:r>
                    </a:p>
                    <a:p>
                      <a:pPr marL="0" marR="0" indent="0" algn="ctr" defTabSz="914400" rtl="0" eaLnBrk="1" fontAlgn="auto" latinLnBrk="0" hangingPunct="1">
                        <a:lnSpc>
                          <a:spcPct val="100000"/>
                        </a:lnSpc>
                        <a:spcBef>
                          <a:spcPts val="0"/>
                        </a:spcBef>
                        <a:spcAft>
                          <a:spcPts val="0"/>
                        </a:spcAft>
                        <a:buClrTx/>
                        <a:buSzTx/>
                        <a:buFontTx/>
                        <a:buNone/>
                        <a:tabLst/>
                        <a:defRPr/>
                      </a:pPr>
                      <a:r>
                        <a:rPr lang="tr-TR" sz="1800" dirty="0">
                          <a:latin typeface="Arial" panose="020B0604020202020204" pitchFamily="34" charset="0"/>
                          <a:cs typeface="Arial" panose="020B0604020202020204" pitchFamily="34" charset="0"/>
                        </a:rPr>
                        <a:t>(yıllık)</a:t>
                      </a:r>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dirty="0">
                          <a:latin typeface="Arial" panose="020B0604020202020204" pitchFamily="34" charset="0"/>
                          <a:cs typeface="Arial" panose="020B0604020202020204" pitchFamily="34" charset="0"/>
                        </a:rPr>
                        <a:t>300.000$/TTM</a:t>
                      </a:r>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800" dirty="0">
                          <a:latin typeface="Arial" panose="020B0604020202020204" pitchFamily="34" charset="0"/>
                          <a:cs typeface="Arial" panose="020B0604020202020204" pitchFamily="34" charset="0"/>
                        </a:rPr>
                        <a:t>300.000$</a:t>
                      </a:r>
                    </a:p>
                    <a:p>
                      <a:pPr marL="0" marR="0" indent="0" algn="ctr" defTabSz="914400" rtl="0" eaLnBrk="1" fontAlgn="auto" latinLnBrk="0" hangingPunct="1">
                        <a:lnSpc>
                          <a:spcPct val="100000"/>
                        </a:lnSpc>
                        <a:spcBef>
                          <a:spcPts val="0"/>
                        </a:spcBef>
                        <a:spcAft>
                          <a:spcPts val="0"/>
                        </a:spcAft>
                        <a:buClrTx/>
                        <a:buSzTx/>
                        <a:buFontTx/>
                        <a:buNone/>
                        <a:tabLst/>
                        <a:defRPr/>
                      </a:pPr>
                      <a:r>
                        <a:rPr lang="tr-TR" sz="1800" dirty="0">
                          <a:latin typeface="Arial" panose="020B0604020202020204" pitchFamily="34" charset="0"/>
                          <a:cs typeface="Arial" panose="020B0604020202020204" pitchFamily="34" charset="0"/>
                        </a:rPr>
                        <a:t>(yıllık)</a:t>
                      </a:r>
                    </a:p>
                    <a:p>
                      <a:pPr algn="ctr"/>
                      <a:endParaRPr lang="tr-TR" sz="1800" dirty="0">
                        <a:latin typeface="Arial" panose="020B0604020202020204" pitchFamily="34" charset="0"/>
                        <a:cs typeface="Arial" panose="020B0604020202020204" pitchFamily="34" charset="0"/>
                      </a:endParaRPr>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698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a:latin typeface="Arial" panose="020B0604020202020204" pitchFamily="34" charset="0"/>
                          <a:cs typeface="Arial" panose="020B0604020202020204" pitchFamily="34" charset="0"/>
                        </a:rPr>
                        <a:t>Destek Süresi **</a:t>
                      </a: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800" dirty="0">
                          <a:latin typeface="Arial" panose="020B0604020202020204" pitchFamily="34" charset="0"/>
                          <a:cs typeface="Arial" panose="020B0604020202020204" pitchFamily="34" charset="0"/>
                        </a:rPr>
                        <a:t> -</a:t>
                      </a:r>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800" dirty="0">
                          <a:latin typeface="Arial" panose="020B0604020202020204" pitchFamily="34" charset="0"/>
                          <a:cs typeface="Arial" panose="020B0604020202020204" pitchFamily="34" charset="0"/>
                        </a:rPr>
                        <a:t>5 yıl</a:t>
                      </a:r>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dirty="0">
                          <a:latin typeface="Arial" panose="020B0604020202020204" pitchFamily="34" charset="0"/>
                          <a:cs typeface="Arial" panose="020B0604020202020204" pitchFamily="34" charset="0"/>
                        </a:rPr>
                        <a:t>5 yıl</a:t>
                      </a:r>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dirty="0">
                          <a:latin typeface="Arial" panose="020B0604020202020204" pitchFamily="34" charset="0"/>
                          <a:cs typeface="Arial" panose="020B0604020202020204" pitchFamily="34" charset="0"/>
                        </a:rPr>
                        <a:t>-</a:t>
                      </a:r>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dirty="0">
                          <a:latin typeface="Arial" panose="020B0604020202020204" pitchFamily="34" charset="0"/>
                          <a:cs typeface="Arial" panose="020B0604020202020204" pitchFamily="34" charset="0"/>
                        </a:rPr>
                        <a:t>5 yıl</a:t>
                      </a:r>
                    </a:p>
                  </a:txBody>
                  <a:tcPr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9"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a:t>Ticaret Bakanlığı-İhracat Genel Müdürlüğü</a:t>
            </a:r>
          </a:p>
        </p:txBody>
      </p:sp>
      <p:pic>
        <p:nvPicPr>
          <p:cNvPr id="11" name="Resim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Tree>
    <p:extLst>
      <p:ext uri="{BB962C8B-B14F-4D97-AF65-F5344CB8AC3E}">
        <p14:creationId xmlns:p14="http://schemas.microsoft.com/office/powerpoint/2010/main" val="495326093"/>
      </p:ext>
    </p:extLst>
  </p:cSld>
  <p:clrMapOvr>
    <a:masterClrMapping/>
  </p:clrMapOvr>
  <p:transition spd="med">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p:cNvGraphicFramePr>
            <a:graphicFrameLocks noGrp="1"/>
          </p:cNvGraphicFramePr>
          <p:nvPr>
            <p:ph idx="1"/>
            <p:extLst>
              <p:ext uri="{D42A27DB-BD31-4B8C-83A1-F6EECF244321}">
                <p14:modId xmlns:p14="http://schemas.microsoft.com/office/powerpoint/2010/main" val="370429535"/>
              </p:ext>
            </p:extLst>
          </p:nvPr>
        </p:nvGraphicFramePr>
        <p:xfrm>
          <a:off x="1068635" y="1525571"/>
          <a:ext cx="7680078" cy="3707440"/>
        </p:xfrm>
        <a:graphic>
          <a:graphicData uri="http://schemas.openxmlformats.org/drawingml/2006/table">
            <a:tbl>
              <a:tblPr firstRow="1" bandRow="1">
                <a:tableStyleId>{5C22544A-7EE6-4342-B048-85BDC9FD1C3A}</a:tableStyleId>
              </a:tblPr>
              <a:tblGrid>
                <a:gridCol w="3840039">
                  <a:extLst>
                    <a:ext uri="{9D8B030D-6E8A-4147-A177-3AD203B41FA5}">
                      <a16:colId xmlns:a16="http://schemas.microsoft.com/office/drawing/2014/main" val="946733741"/>
                    </a:ext>
                  </a:extLst>
                </a:gridCol>
                <a:gridCol w="3840039">
                  <a:extLst>
                    <a:ext uri="{9D8B030D-6E8A-4147-A177-3AD203B41FA5}">
                      <a16:colId xmlns:a16="http://schemas.microsoft.com/office/drawing/2014/main" val="3976150604"/>
                    </a:ext>
                  </a:extLst>
                </a:gridCol>
              </a:tblGrid>
              <a:tr h="741488">
                <a:tc>
                  <a:txBody>
                    <a:bodyPr/>
                    <a:lstStyle/>
                    <a:p>
                      <a:r>
                        <a:rPr lang="tr-TR" dirty="0"/>
                        <a:t>TAHRAN/İRAN</a:t>
                      </a:r>
                    </a:p>
                  </a:txBody>
                  <a:tcPr/>
                </a:tc>
                <a:tc>
                  <a:txBody>
                    <a:bodyPr/>
                    <a:lstStyle/>
                    <a:p>
                      <a:r>
                        <a:rPr lang="tr-TR" dirty="0" err="1"/>
                        <a:t>Mobilya,hazır</a:t>
                      </a:r>
                      <a:r>
                        <a:rPr lang="tr-TR" dirty="0"/>
                        <a:t> giyim</a:t>
                      </a:r>
                      <a:r>
                        <a:rPr lang="tr-TR" baseline="0" dirty="0"/>
                        <a:t> ve konfeksiyon, kimya</a:t>
                      </a:r>
                      <a:endParaRPr lang="tr-TR" dirty="0"/>
                    </a:p>
                  </a:txBody>
                  <a:tcPr/>
                </a:tc>
                <a:extLst>
                  <a:ext uri="{0D108BD9-81ED-4DB2-BD59-A6C34878D82A}">
                    <a16:rowId xmlns:a16="http://schemas.microsoft.com/office/drawing/2014/main" val="602872709"/>
                  </a:ext>
                </a:extLst>
              </a:tr>
              <a:tr h="741488">
                <a:tc>
                  <a:txBody>
                    <a:bodyPr/>
                    <a:lstStyle/>
                    <a:p>
                      <a:r>
                        <a:rPr lang="tr-TR" dirty="0"/>
                        <a:t>NEW YORK/ABD</a:t>
                      </a:r>
                    </a:p>
                  </a:txBody>
                  <a:tcPr/>
                </a:tc>
                <a:tc>
                  <a:txBody>
                    <a:bodyPr/>
                    <a:lstStyle/>
                    <a:p>
                      <a:r>
                        <a:rPr lang="tr-TR" dirty="0" err="1">
                          <a:solidFill>
                            <a:srgbClr val="C00000"/>
                          </a:solidFill>
                        </a:rPr>
                        <a:t>Halı,ev</a:t>
                      </a:r>
                      <a:r>
                        <a:rPr lang="tr-TR" dirty="0">
                          <a:solidFill>
                            <a:srgbClr val="C00000"/>
                          </a:solidFill>
                        </a:rPr>
                        <a:t> tekstili, hazır</a:t>
                      </a:r>
                      <a:r>
                        <a:rPr lang="tr-TR" baseline="0" dirty="0">
                          <a:solidFill>
                            <a:srgbClr val="C00000"/>
                          </a:solidFill>
                        </a:rPr>
                        <a:t> </a:t>
                      </a:r>
                      <a:r>
                        <a:rPr lang="tr-TR" baseline="0" dirty="0" err="1">
                          <a:solidFill>
                            <a:srgbClr val="C00000"/>
                          </a:solidFill>
                        </a:rPr>
                        <a:t>giyim,deri,iş</a:t>
                      </a:r>
                      <a:r>
                        <a:rPr lang="tr-TR" baseline="0" dirty="0">
                          <a:solidFill>
                            <a:srgbClr val="C00000"/>
                          </a:solidFill>
                        </a:rPr>
                        <a:t> kontratları</a:t>
                      </a:r>
                      <a:endParaRPr lang="tr-TR" dirty="0">
                        <a:solidFill>
                          <a:srgbClr val="C00000"/>
                        </a:solidFill>
                      </a:endParaRPr>
                    </a:p>
                  </a:txBody>
                  <a:tcPr/>
                </a:tc>
                <a:extLst>
                  <a:ext uri="{0D108BD9-81ED-4DB2-BD59-A6C34878D82A}">
                    <a16:rowId xmlns:a16="http://schemas.microsoft.com/office/drawing/2014/main" val="711626182"/>
                  </a:ext>
                </a:extLst>
              </a:tr>
              <a:tr h="741488">
                <a:tc>
                  <a:txBody>
                    <a:bodyPr/>
                    <a:lstStyle/>
                    <a:p>
                      <a:r>
                        <a:rPr lang="tr-TR" dirty="0"/>
                        <a:t>DUBAİ/BAE</a:t>
                      </a:r>
                    </a:p>
                  </a:txBody>
                  <a:tcPr/>
                </a:tc>
                <a:tc>
                  <a:txBody>
                    <a:bodyPr/>
                    <a:lstStyle/>
                    <a:p>
                      <a:r>
                        <a:rPr lang="tr-TR" dirty="0"/>
                        <a:t>İklimlendirme, </a:t>
                      </a:r>
                      <a:r>
                        <a:rPr lang="tr-TR" dirty="0">
                          <a:solidFill>
                            <a:srgbClr val="C00000"/>
                          </a:solidFill>
                        </a:rPr>
                        <a:t>bilişim</a:t>
                      </a:r>
                      <a:r>
                        <a:rPr lang="tr-TR" dirty="0"/>
                        <a:t>, mücevher</a:t>
                      </a:r>
                    </a:p>
                  </a:txBody>
                  <a:tcPr/>
                </a:tc>
                <a:extLst>
                  <a:ext uri="{0D108BD9-81ED-4DB2-BD59-A6C34878D82A}">
                    <a16:rowId xmlns:a16="http://schemas.microsoft.com/office/drawing/2014/main" val="1684086512"/>
                  </a:ext>
                </a:extLst>
              </a:tr>
              <a:tr h="741488">
                <a:tc>
                  <a:txBody>
                    <a:bodyPr/>
                    <a:lstStyle/>
                    <a:p>
                      <a:r>
                        <a:rPr lang="tr-TR" dirty="0"/>
                        <a:t>ŞİKAGO/ABD</a:t>
                      </a:r>
                    </a:p>
                  </a:txBody>
                  <a:tcPr/>
                </a:tc>
                <a:tc>
                  <a:txBody>
                    <a:bodyPr/>
                    <a:lstStyle/>
                    <a:p>
                      <a:r>
                        <a:rPr lang="tr-TR" dirty="0"/>
                        <a:t>Kimya</a:t>
                      </a:r>
                    </a:p>
                  </a:txBody>
                  <a:tcPr/>
                </a:tc>
                <a:extLst>
                  <a:ext uri="{0D108BD9-81ED-4DB2-BD59-A6C34878D82A}">
                    <a16:rowId xmlns:a16="http://schemas.microsoft.com/office/drawing/2014/main" val="1232395084"/>
                  </a:ext>
                </a:extLst>
              </a:tr>
              <a:tr h="741488">
                <a:tc>
                  <a:txBody>
                    <a:bodyPr/>
                    <a:lstStyle/>
                    <a:p>
                      <a:r>
                        <a:rPr lang="tr-TR" dirty="0"/>
                        <a:t>LONDRA/İNGİLTERE</a:t>
                      </a:r>
                    </a:p>
                  </a:txBody>
                  <a:tcPr/>
                </a:tc>
                <a:tc>
                  <a:txBody>
                    <a:bodyPr/>
                    <a:lstStyle/>
                    <a:p>
                      <a:r>
                        <a:rPr lang="tr-TR" dirty="0">
                          <a:solidFill>
                            <a:srgbClr val="C00000"/>
                          </a:solidFill>
                        </a:rPr>
                        <a:t>Bilişim, seramik</a:t>
                      </a:r>
                    </a:p>
                  </a:txBody>
                  <a:tcPr/>
                </a:tc>
                <a:extLst>
                  <a:ext uri="{0D108BD9-81ED-4DB2-BD59-A6C34878D82A}">
                    <a16:rowId xmlns:a16="http://schemas.microsoft.com/office/drawing/2014/main" val="1855148688"/>
                  </a:ext>
                </a:extLst>
              </a:tr>
            </a:tbl>
          </a:graphicData>
        </a:graphic>
      </p:graphicFrame>
      <p:sp>
        <p:nvSpPr>
          <p:cNvPr id="5" name="Slayt Numarası Yer Tutucusu 4"/>
          <p:cNvSpPr>
            <a:spLocks noGrp="1"/>
          </p:cNvSpPr>
          <p:nvPr>
            <p:ph type="sldNum" sz="quarter" idx="11"/>
          </p:nvPr>
        </p:nvSpPr>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FDEA61BF-BE77-4011-BD3D-9C6EDEE9D699}" type="slidenum">
              <a:rPr lang="en-US" altLang="tr-TR" sz="1600">
                <a:solidFill>
                  <a:srgbClr val="FFFFFF"/>
                </a:solidFill>
              </a:rPr>
              <a:pPr>
                <a:spcBef>
                  <a:spcPct val="0"/>
                </a:spcBef>
                <a:buFontTx/>
                <a:buNone/>
              </a:pPr>
              <a:t>64</a:t>
            </a:fld>
            <a:endParaRPr lang="en-US" altLang="tr-TR" sz="1600">
              <a:solidFill>
                <a:srgbClr val="FFFFFF"/>
              </a:solidFill>
            </a:endParaRPr>
          </a:p>
        </p:txBody>
      </p:sp>
      <p:pic>
        <p:nvPicPr>
          <p:cNvPr id="6" name="Resim 5"/>
          <p:cNvPicPr>
            <a:picLocks noChangeAspect="1"/>
          </p:cNvPicPr>
          <p:nvPr/>
        </p:nvPicPr>
        <p:blipFill>
          <a:blip r:embed="rId3"/>
          <a:stretch>
            <a:fillRect/>
          </a:stretch>
        </p:blipFill>
        <p:spPr>
          <a:xfrm>
            <a:off x="8264561" y="960504"/>
            <a:ext cx="823031" cy="536494"/>
          </a:xfrm>
          <a:prstGeom prst="rect">
            <a:avLst/>
          </a:prstGeom>
        </p:spPr>
      </p:pic>
      <p:sp>
        <p:nvSpPr>
          <p:cNvPr id="9"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a:t>Ticaret Bakanlığı-İhracat Genel Müdürlüğü</a:t>
            </a:r>
          </a:p>
        </p:txBody>
      </p:sp>
      <p:pic>
        <p:nvPicPr>
          <p:cNvPr id="11" name="Resim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
        <p:nvSpPr>
          <p:cNvPr id="14" name="Unvan 1"/>
          <p:cNvSpPr txBox="1">
            <a:spLocks/>
          </p:cNvSpPr>
          <p:nvPr/>
        </p:nvSpPr>
        <p:spPr>
          <a:xfrm>
            <a:off x="1933770" y="804011"/>
            <a:ext cx="5848104" cy="473681"/>
          </a:xfrm>
          <a:prstGeom prst="rect">
            <a:avLst/>
          </a:prstGeom>
        </p:spPr>
        <p:txBody>
          <a:bodyPr vert="horz" lIns="91440" tIns="45720" rIns="91440" bIns="45720" rtlCol="0" anchor="b">
            <a:noAutofit/>
          </a:bodyPr>
          <a:lstStyle>
            <a:lvl1pPr algn="ctr" defTabSz="457200" rtl="0" eaLnBrk="1" latinLnBrk="0" hangingPunct="1">
              <a:spcBef>
                <a:spcPct val="0"/>
              </a:spcBef>
              <a:buNone/>
              <a:defRPr sz="7200" b="1" i="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tr-TR" sz="2000" i="0" u="none" strike="noStrike" kern="1200" cap="none" spc="0" normalizeH="0" baseline="0" noProof="0" dirty="0">
                <a:ln>
                  <a:noFill/>
                </a:ln>
                <a:solidFill>
                  <a:schemeClr val="tx1"/>
                </a:solidFill>
                <a:effectLst/>
                <a:uLnTx/>
                <a:uFillTx/>
                <a:latin typeface="Calibri"/>
                <a:ea typeface="+mj-ea"/>
                <a:cs typeface="+mj-cs"/>
              </a:rPr>
              <a:t>Destek Kapsamına Alınan </a:t>
            </a:r>
            <a:r>
              <a:rPr kumimoji="0" lang="tr-TR" sz="2000" i="0" u="none" strike="noStrike" kern="1200" cap="none" spc="0" normalizeH="0" baseline="0" noProof="0" dirty="0" err="1">
                <a:ln>
                  <a:noFill/>
                </a:ln>
                <a:solidFill>
                  <a:schemeClr val="tx1"/>
                </a:solidFill>
                <a:effectLst/>
                <a:uLnTx/>
                <a:uFillTx/>
                <a:latin typeface="Calibri"/>
                <a:ea typeface="+mj-ea"/>
                <a:cs typeface="+mj-cs"/>
              </a:rPr>
              <a:t>TTM’ler</a:t>
            </a:r>
            <a:endParaRPr kumimoji="0" lang="tr-TR" sz="2000" i="0" u="none" strike="noStrike" kern="1200" cap="none" spc="0" normalizeH="0" baseline="0" noProof="0" dirty="0">
              <a:ln>
                <a:noFill/>
              </a:ln>
              <a:solidFill>
                <a:schemeClr val="tx1"/>
              </a:solidFill>
              <a:effectLst/>
              <a:uLnTx/>
              <a:uFillTx/>
              <a:latin typeface="Calibri"/>
              <a:ea typeface="+mj-ea"/>
              <a:cs typeface="+mj-cs"/>
            </a:endParaRPr>
          </a:p>
        </p:txBody>
      </p:sp>
      <p:sp>
        <p:nvSpPr>
          <p:cNvPr id="12" name="Rectangle 2"/>
          <p:cNvSpPr txBox="1">
            <a:spLocks noGrp="1"/>
          </p:cNvSpPr>
          <p:nvPr>
            <p:ph type="title"/>
          </p:nvPr>
        </p:nvSpPr>
        <p:spPr bwMode="auto">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marL="342900" indent="-342900">
              <a:spcBef>
                <a:spcPct val="20000"/>
              </a:spcBef>
              <a:buFont typeface="Arial" pitchFamily="34" charset="0"/>
              <a:buChar char="•"/>
              <a:defRPr sz="3200">
                <a:solidFill>
                  <a:schemeClr val="tx1"/>
                </a:solidFill>
                <a:latin typeface="Calibri" pitchFamily="34" charset="0"/>
              </a:defRPr>
            </a:lvl1pPr>
            <a:lvl2pPr>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lvl="1" algn="ctr">
              <a:spcBef>
                <a:spcPct val="0"/>
              </a:spcBef>
              <a:buFontTx/>
              <a:buNone/>
            </a:pPr>
            <a:r>
              <a:rPr lang="tr-TR" sz="3200" b="1" dirty="0">
                <a:solidFill>
                  <a:srgbClr val="FFFFFF"/>
                </a:solidFill>
              </a:rPr>
              <a:t>TÜRKİYE TİCARET MERKEZLERİ </a:t>
            </a:r>
            <a:endParaRPr lang="tr-TR" altLang="tr-TR" sz="3200" b="1" dirty="0">
              <a:solidFill>
                <a:srgbClr val="FFFFFF"/>
              </a:solidFill>
            </a:endParaRPr>
          </a:p>
        </p:txBody>
      </p:sp>
    </p:spTree>
    <p:extLst>
      <p:ext uri="{BB962C8B-B14F-4D97-AF65-F5344CB8AC3E}">
        <p14:creationId xmlns:p14="http://schemas.microsoft.com/office/powerpoint/2010/main" val="3266739500"/>
      </p:ext>
    </p:extLst>
  </p:cSld>
  <p:clrMapOvr>
    <a:masterClrMapping/>
  </p:clrMapOvr>
  <p:transition spd="med">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4"/>
          </p:nvPr>
        </p:nvSpPr>
        <p:spPr/>
        <p:txBody>
          <a:bodyPr/>
          <a:lstStyle/>
          <a:p>
            <a:pPr defTabSz="685800" eaLnBrk="1" fontAlgn="auto" hangingPunct="1">
              <a:spcBef>
                <a:spcPts val="0"/>
              </a:spcBef>
              <a:spcAft>
                <a:spcPts val="0"/>
              </a:spcAft>
            </a:pPr>
            <a:fld id="{D57F1E4F-1CFF-5643-939E-02111984F565}" type="slidenum">
              <a:rPr lang="en-US">
                <a:solidFill>
                  <a:srgbClr val="FFFFFF"/>
                </a:solidFill>
                <a:latin typeface="Century Gothic" panose="020F0302020204030204"/>
              </a:rPr>
              <a:pPr defTabSz="685800" eaLnBrk="1" fontAlgn="auto" hangingPunct="1">
                <a:spcBef>
                  <a:spcPts val="0"/>
                </a:spcBef>
                <a:spcAft>
                  <a:spcPts val="0"/>
                </a:spcAft>
              </a:pPr>
              <a:t>65</a:t>
            </a:fld>
            <a:endParaRPr lang="en-US" dirty="0">
              <a:solidFill>
                <a:srgbClr val="FFFFFF"/>
              </a:solidFill>
              <a:latin typeface="Century Gothic" panose="020F0302020204030204"/>
            </a:endParaRPr>
          </a:p>
        </p:txBody>
      </p:sp>
      <p:sp>
        <p:nvSpPr>
          <p:cNvPr id="6" name="Unvan 1"/>
          <p:cNvSpPr txBox="1">
            <a:spLocks/>
          </p:cNvSpPr>
          <p:nvPr/>
        </p:nvSpPr>
        <p:spPr bwMode="auto">
          <a:xfrm>
            <a:off x="672680" y="1143318"/>
            <a:ext cx="8781285" cy="357633"/>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noAutofit/>
          </a:bodyPr>
          <a:lstStyle>
            <a:lvl1pPr algn="r" rtl="0" eaLnBrk="0" fontAlgn="base" hangingPunct="0">
              <a:spcBef>
                <a:spcPct val="0"/>
              </a:spcBef>
              <a:spcAft>
                <a:spcPct val="0"/>
              </a:spcAft>
              <a:defRPr sz="4000" b="1" kern="1200">
                <a:solidFill>
                  <a:schemeClr val="bg1"/>
                </a:solidFill>
                <a:effectLst>
                  <a:outerShdw blurRad="50800" dist="38100" dir="18900000" algn="bl" rotWithShape="0">
                    <a:srgbClr val="4D968B">
                      <a:alpha val="40000"/>
                    </a:srgbClr>
                  </a:outerShdw>
                </a:effectLst>
                <a:latin typeface="+mj-lt"/>
                <a:ea typeface="+mj-ea"/>
                <a:cs typeface="+mj-cs"/>
              </a:defRPr>
            </a:lvl1pPr>
            <a:lvl2pPr algn="ctr" rtl="0" eaLnBrk="0" fontAlgn="base" hangingPunct="0">
              <a:spcBef>
                <a:spcPct val="0"/>
              </a:spcBef>
              <a:spcAft>
                <a:spcPct val="0"/>
              </a:spcAft>
              <a:defRPr sz="4000">
                <a:solidFill>
                  <a:schemeClr val="tx1"/>
                </a:solidFill>
                <a:latin typeface="Calibri" pitchFamily="34" charset="0"/>
              </a:defRPr>
            </a:lvl2pPr>
            <a:lvl3pPr algn="ctr" rtl="0" eaLnBrk="0" fontAlgn="base" hangingPunct="0">
              <a:spcBef>
                <a:spcPct val="0"/>
              </a:spcBef>
              <a:spcAft>
                <a:spcPct val="0"/>
              </a:spcAft>
              <a:defRPr sz="4000">
                <a:solidFill>
                  <a:schemeClr val="tx1"/>
                </a:solidFill>
                <a:latin typeface="Calibri" pitchFamily="34" charset="0"/>
              </a:defRPr>
            </a:lvl3pPr>
            <a:lvl4pPr algn="ctr" rtl="0" eaLnBrk="0" fontAlgn="base" hangingPunct="0">
              <a:spcBef>
                <a:spcPct val="0"/>
              </a:spcBef>
              <a:spcAft>
                <a:spcPct val="0"/>
              </a:spcAft>
              <a:defRPr sz="4000">
                <a:solidFill>
                  <a:schemeClr val="tx1"/>
                </a:solidFill>
                <a:latin typeface="Calibri" pitchFamily="34" charset="0"/>
              </a:defRPr>
            </a:lvl4pPr>
            <a:lvl5pPr algn="ctr" rtl="0" eaLnBrk="0" fontAlgn="base" hangingPunct="0">
              <a:spcBef>
                <a:spcPct val="0"/>
              </a:spcBef>
              <a:spcAft>
                <a:spcPct val="0"/>
              </a:spcAft>
              <a:defRPr sz="40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ctr" defTabSz="685800">
              <a:defRPr/>
            </a:pPr>
            <a:r>
              <a:rPr lang="tr-TR" sz="2700" dirty="0">
                <a:solidFill>
                  <a:sysClr val="window" lastClr="FFFFFF"/>
                </a:solidFill>
                <a:latin typeface="Calibri"/>
              </a:rPr>
              <a:t>İHRACATA YÖNELİK DEVLET DESTEKLERİ</a:t>
            </a:r>
          </a:p>
        </p:txBody>
      </p:sp>
      <p:graphicFrame>
        <p:nvGraphicFramePr>
          <p:cNvPr id="7" name="Diyagram 6"/>
          <p:cNvGraphicFramePr/>
          <p:nvPr/>
        </p:nvGraphicFramePr>
        <p:xfrm>
          <a:off x="145735" y="1609706"/>
          <a:ext cx="8869680" cy="31823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Metin kutusu 7"/>
          <p:cNvSpPr txBox="1"/>
          <p:nvPr/>
        </p:nvSpPr>
        <p:spPr>
          <a:xfrm>
            <a:off x="81727" y="4792059"/>
            <a:ext cx="8869680" cy="507831"/>
          </a:xfrm>
          <a:prstGeom prst="rect">
            <a:avLst/>
          </a:prstGeom>
          <a:noFill/>
        </p:spPr>
        <p:txBody>
          <a:bodyPr wrap="square" rtlCol="0">
            <a:spAutoFit/>
          </a:bodyPr>
          <a:lstStyle/>
          <a:p>
            <a:pPr defTabSz="342900"/>
            <a:r>
              <a:rPr lang="tr-TR" sz="900" b="1" dirty="0">
                <a:solidFill>
                  <a:prstClr val="black"/>
                </a:solidFill>
              </a:rPr>
              <a:t>A</a:t>
            </a:r>
            <a:r>
              <a:rPr lang="tr-TR" sz="900" dirty="0">
                <a:solidFill>
                  <a:prstClr val="black"/>
                </a:solidFill>
              </a:rPr>
              <a:t> - Kobi ve Kümelenme Destekleri Daire Başkanlığı  </a:t>
            </a:r>
          </a:p>
          <a:p>
            <a:pPr defTabSz="342900"/>
            <a:r>
              <a:rPr lang="tr-TR" sz="900" b="1" dirty="0">
                <a:solidFill>
                  <a:prstClr val="black"/>
                </a:solidFill>
              </a:rPr>
              <a:t>B</a:t>
            </a:r>
            <a:r>
              <a:rPr lang="tr-TR" sz="900" dirty="0">
                <a:solidFill>
                  <a:prstClr val="black"/>
                </a:solidFill>
              </a:rPr>
              <a:t> - Fuar İzinleri ve Destekleri Daire Başkanlığı</a:t>
            </a:r>
          </a:p>
          <a:p>
            <a:pPr defTabSz="342900"/>
            <a:r>
              <a:rPr lang="tr-TR" sz="900" b="1" dirty="0">
                <a:solidFill>
                  <a:prstClr val="black"/>
                </a:solidFill>
              </a:rPr>
              <a:t>C</a:t>
            </a:r>
            <a:r>
              <a:rPr lang="tr-TR" sz="900" dirty="0">
                <a:solidFill>
                  <a:prstClr val="black"/>
                </a:solidFill>
              </a:rPr>
              <a:t> - Markalaşma ve Ar-Ge Destekleri Daire Başkanlığı</a:t>
            </a:r>
          </a:p>
        </p:txBody>
      </p:sp>
    </p:spTree>
    <p:extLst>
      <p:ext uri="{BB962C8B-B14F-4D97-AF65-F5344CB8AC3E}">
        <p14:creationId xmlns:p14="http://schemas.microsoft.com/office/powerpoint/2010/main" val="31472861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401638"/>
            <a:ext cx="8027988" cy="396875"/>
          </a:xfrm>
        </p:spPr>
        <p:txBody>
          <a:bodyPr/>
          <a:lstStyle/>
          <a:p>
            <a:pPr algn="ctr" eaLnBrk="1" hangingPunct="1">
              <a:defRPr/>
            </a:pPr>
            <a:r>
              <a:rPr lang="tr-TR" sz="4400" dirty="0"/>
              <a:t>NOTLAR</a:t>
            </a:r>
            <a:endParaRPr lang="en-US" sz="4400" dirty="0"/>
          </a:p>
        </p:txBody>
      </p:sp>
      <p:sp>
        <p:nvSpPr>
          <p:cNvPr id="44035" name="Rectangle 3"/>
          <p:cNvSpPr txBox="1">
            <a:spLocks noChangeArrowheads="1"/>
          </p:cNvSpPr>
          <p:nvPr/>
        </p:nvSpPr>
        <p:spPr bwMode="auto">
          <a:xfrm>
            <a:off x="619125" y="1277938"/>
            <a:ext cx="8382000" cy="5275262"/>
          </a:xfrm>
          <a:prstGeom prst="rect">
            <a:avLst/>
          </a:prstGeom>
          <a:noFill/>
          <a:ln w="9525">
            <a:noFill/>
            <a:miter lim="800000"/>
            <a:headEnd/>
            <a:tailEnd/>
          </a:ln>
        </p:spPr>
        <p:txBody>
          <a:bodyPr lIns="90488" tIns="44450" rIns="90488" bIns="44450"/>
          <a:lstStyle/>
          <a:p>
            <a:pPr marL="457200" indent="-457200" eaLnBrk="1" hangingPunct="1">
              <a:lnSpc>
                <a:spcPct val="90000"/>
              </a:lnSpc>
              <a:spcBef>
                <a:spcPct val="20000"/>
              </a:spcBef>
              <a:buFont typeface="Arial" pitchFamily="34" charset="0"/>
              <a:buChar char="•"/>
            </a:pPr>
            <a:r>
              <a:rPr lang="tr-TR" altLang="tr-TR" sz="2800" b="1" dirty="0"/>
              <a:t>Mevzuat</a:t>
            </a:r>
          </a:p>
          <a:p>
            <a:pPr marL="457200" indent="-457200" eaLnBrk="1" hangingPunct="1">
              <a:lnSpc>
                <a:spcPct val="90000"/>
              </a:lnSpc>
              <a:spcBef>
                <a:spcPct val="20000"/>
              </a:spcBef>
              <a:buFont typeface="Arial" pitchFamily="34" charset="0"/>
              <a:buChar char="•"/>
            </a:pPr>
            <a:r>
              <a:rPr lang="tr-TR" altLang="tr-TR" sz="2800" b="1" dirty="0">
                <a:hlinkClick r:id="rId3"/>
              </a:rPr>
              <a:t>www.ticaret.gov.tr</a:t>
            </a:r>
            <a:endParaRPr lang="tr-TR" altLang="tr-TR" sz="2800" b="1" dirty="0"/>
          </a:p>
          <a:p>
            <a:pPr marL="457200" indent="-457200" eaLnBrk="1" hangingPunct="1">
              <a:lnSpc>
                <a:spcPct val="90000"/>
              </a:lnSpc>
              <a:spcBef>
                <a:spcPct val="20000"/>
              </a:spcBef>
              <a:buFont typeface="Arial" pitchFamily="34" charset="0"/>
              <a:buChar char="•"/>
            </a:pPr>
            <a:r>
              <a:rPr lang="tr-TR" altLang="tr-TR" sz="2800" b="1" dirty="0">
                <a:hlinkClick r:id="rId4"/>
              </a:rPr>
              <a:t>www.kolaydestek.gov.tr</a:t>
            </a:r>
            <a:endParaRPr lang="tr-TR" altLang="tr-TR" sz="2800" b="1" dirty="0"/>
          </a:p>
          <a:p>
            <a:pPr marL="457200" indent="-457200" eaLnBrk="1" hangingPunct="1">
              <a:lnSpc>
                <a:spcPct val="90000"/>
              </a:lnSpc>
              <a:spcBef>
                <a:spcPct val="20000"/>
              </a:spcBef>
              <a:buFont typeface="Arial" pitchFamily="34" charset="0"/>
              <a:buChar char="•"/>
            </a:pPr>
            <a:r>
              <a:rPr lang="tr-TR" altLang="tr-TR" sz="2800" b="1" dirty="0"/>
              <a:t>Bankacılık Sistemi</a:t>
            </a:r>
          </a:p>
          <a:p>
            <a:pPr marL="457200" indent="-457200" eaLnBrk="1" hangingPunct="1">
              <a:lnSpc>
                <a:spcPct val="90000"/>
              </a:lnSpc>
              <a:spcBef>
                <a:spcPct val="20000"/>
              </a:spcBef>
              <a:buFont typeface="Arial" pitchFamily="34" charset="0"/>
              <a:buChar char="•"/>
            </a:pPr>
            <a:r>
              <a:rPr lang="tr-TR" altLang="tr-TR" sz="2800" b="1" dirty="0"/>
              <a:t>Yurt Dışında Düzenlenen Belgeler</a:t>
            </a:r>
          </a:p>
          <a:p>
            <a:pPr marL="457200" indent="-457200" eaLnBrk="1" hangingPunct="1">
              <a:lnSpc>
                <a:spcPct val="90000"/>
              </a:lnSpc>
              <a:spcBef>
                <a:spcPct val="20000"/>
              </a:spcBef>
              <a:buFont typeface="Arial" pitchFamily="34" charset="0"/>
              <a:buChar char="•"/>
            </a:pPr>
            <a:r>
              <a:rPr lang="tr-TR" altLang="tr-TR" sz="2800" b="1" dirty="0"/>
              <a:t>Destekleme ve Fiyat İstikrar Fonu (DFİF)</a:t>
            </a:r>
          </a:p>
          <a:p>
            <a:pPr marL="457200" indent="-457200" eaLnBrk="1" hangingPunct="1">
              <a:lnSpc>
                <a:spcPct val="90000"/>
              </a:lnSpc>
              <a:spcBef>
                <a:spcPct val="20000"/>
              </a:spcBef>
              <a:buFont typeface="Arial" pitchFamily="34" charset="0"/>
              <a:buChar char="•"/>
            </a:pPr>
            <a:r>
              <a:rPr lang="tr-TR" altLang="tr-TR" sz="2800" b="1" dirty="0"/>
              <a:t>Merkez Bankası</a:t>
            </a:r>
          </a:p>
          <a:p>
            <a:pPr marL="457200" indent="-457200" eaLnBrk="1" hangingPunct="1">
              <a:lnSpc>
                <a:spcPct val="90000"/>
              </a:lnSpc>
              <a:spcBef>
                <a:spcPct val="20000"/>
              </a:spcBef>
              <a:buFont typeface="Arial" pitchFamily="34" charset="0"/>
              <a:buChar char="•"/>
            </a:pPr>
            <a:r>
              <a:rPr lang="tr-TR" altLang="tr-TR" sz="2800" b="1" dirty="0"/>
              <a:t>Mahsup İşlemi</a:t>
            </a:r>
          </a:p>
          <a:p>
            <a:pPr marL="457200" indent="-457200" eaLnBrk="1" hangingPunct="1">
              <a:lnSpc>
                <a:spcPct val="90000"/>
              </a:lnSpc>
              <a:spcBef>
                <a:spcPct val="20000"/>
              </a:spcBef>
              <a:buFont typeface="Arial" pitchFamily="34" charset="0"/>
              <a:buChar char="•"/>
            </a:pPr>
            <a:r>
              <a:rPr lang="tr-TR" altLang="tr-TR" sz="2800" b="1" dirty="0"/>
              <a:t>Ödemelerde Para Birimi TL</a:t>
            </a:r>
          </a:p>
          <a:p>
            <a:pPr marL="457200" indent="-457200" eaLnBrk="1" hangingPunct="1">
              <a:lnSpc>
                <a:spcPct val="90000"/>
              </a:lnSpc>
              <a:spcBef>
                <a:spcPct val="20000"/>
              </a:spcBef>
              <a:buFont typeface="Arial" pitchFamily="34" charset="0"/>
              <a:buChar char="•"/>
            </a:pPr>
            <a:r>
              <a:rPr lang="tr-TR" altLang="tr-TR" sz="2800" b="1" dirty="0"/>
              <a:t>Başvurular KEP üzerinde E-imza ile </a:t>
            </a:r>
          </a:p>
          <a:p>
            <a:pPr marL="457200" indent="-457200" eaLnBrk="1" hangingPunct="1">
              <a:lnSpc>
                <a:spcPct val="90000"/>
              </a:lnSpc>
              <a:spcBef>
                <a:spcPct val="20000"/>
              </a:spcBef>
              <a:buFont typeface="Arial" pitchFamily="34" charset="0"/>
              <a:buChar char="•"/>
            </a:pPr>
            <a:endParaRPr lang="tr-TR" altLang="tr-TR" sz="3200" b="1" dirty="0"/>
          </a:p>
          <a:p>
            <a:pPr marL="457200" indent="-457200" eaLnBrk="1" hangingPunct="1">
              <a:lnSpc>
                <a:spcPct val="90000"/>
              </a:lnSpc>
              <a:spcBef>
                <a:spcPct val="20000"/>
              </a:spcBef>
              <a:buFont typeface="Arial" pitchFamily="34" charset="0"/>
              <a:buChar char="•"/>
            </a:pPr>
            <a:endParaRPr lang="tr-TR" altLang="tr-TR" sz="3200" b="1" dirty="0"/>
          </a:p>
          <a:p>
            <a:pPr marL="457200" indent="-457200" eaLnBrk="1" hangingPunct="1">
              <a:lnSpc>
                <a:spcPct val="90000"/>
              </a:lnSpc>
              <a:spcBef>
                <a:spcPct val="20000"/>
              </a:spcBef>
              <a:buFont typeface="Arial" pitchFamily="34" charset="0"/>
              <a:buChar char="•"/>
            </a:pPr>
            <a:endParaRPr lang="tr-TR" altLang="tr-TR" sz="3200" b="1" dirty="0"/>
          </a:p>
        </p:txBody>
      </p:sp>
      <p:sp>
        <p:nvSpPr>
          <p:cNvPr id="5" name="Slayt Numarası Yer Tutucusu 3"/>
          <p:cNvSpPr txBox="1">
            <a:spLocks/>
          </p:cNvSpPr>
          <p:nvPr/>
        </p:nvSpPr>
        <p:spPr>
          <a:xfrm>
            <a:off x="8429625" y="6553200"/>
            <a:ext cx="571500" cy="252413"/>
          </a:xfrm>
          <a:prstGeom prst="rect">
            <a:avLst/>
          </a:prstGeom>
        </p:spPr>
        <p:txBody>
          <a:bodyPr/>
          <a:lstStyle>
            <a:defPPr>
              <a:defRPr lang="tr-TR"/>
            </a:defPPr>
            <a:lvl1pPr algn="ctr" rtl="0" eaLnBrk="0" fontAlgn="base" hangingPunct="0">
              <a:spcBef>
                <a:spcPct val="0"/>
              </a:spcBef>
              <a:spcAft>
                <a:spcPct val="0"/>
              </a:spcAft>
              <a:defRPr sz="1200" kern="1200">
                <a:solidFill>
                  <a:prstClr val="white">
                    <a:lumMod val="85000"/>
                  </a:prstClr>
                </a:solidFill>
                <a:effectLst>
                  <a:outerShdw blurRad="38100" dist="38100" dir="2700000" algn="tl">
                    <a:srgbClr val="000000">
                      <a:alpha val="43137"/>
                    </a:srgbClr>
                  </a:outerShdw>
                </a:effectLst>
                <a:latin typeface="Calibri"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fld id="{3C5A7D2A-A6CC-491E-9572-17D0D067E594}" type="slidenum">
              <a:rPr lang="en-US" altLang="tr-TR" smtClean="0"/>
              <a:pPr defTabSz="914400">
                <a:defRPr/>
              </a:pPr>
              <a:t>66</a:t>
            </a:fld>
            <a:endParaRPr lang="en-US" altLang="tr-TR" dirty="0"/>
          </a:p>
        </p:txBody>
      </p:sp>
      <p:sp>
        <p:nvSpPr>
          <p:cNvPr id="7"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a:t>Ticaret Bakanlığı-İhracat Genel Müdürlüğü</a:t>
            </a:r>
          </a:p>
        </p:txBody>
      </p:sp>
      <p:pic>
        <p:nvPicPr>
          <p:cNvPr id="6" name="Resim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Tree>
    <p:extLst>
      <p:ext uri="{BB962C8B-B14F-4D97-AF65-F5344CB8AC3E}">
        <p14:creationId xmlns:p14="http://schemas.microsoft.com/office/powerpoint/2010/main" val="2635674137"/>
      </p:ext>
    </p:extLst>
  </p:cSld>
  <p:clrMapOvr>
    <a:masterClrMapping/>
  </p:clrMapOvr>
  <p:transition>
    <p:wipe dir="d"/>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0" y="844535"/>
            <a:ext cx="8527055" cy="5005421"/>
          </a:xfrm>
          <a:prstGeom prst="rect">
            <a:avLst/>
          </a:prstGeom>
        </p:spPr>
      </p:pic>
      <p:sp>
        <p:nvSpPr>
          <p:cNvPr id="2" name="Dikey Metin Yer Tutucusu 1"/>
          <p:cNvSpPr>
            <a:spLocks noGrp="1"/>
          </p:cNvSpPr>
          <p:nvPr>
            <p:ph type="body" orient="vert" idx="1"/>
          </p:nvPr>
        </p:nvSpPr>
        <p:spPr/>
        <p:txBody>
          <a:bodyPr/>
          <a:lstStyle/>
          <a:p>
            <a:endParaRPr lang="tr-TR" dirty="0"/>
          </a:p>
        </p:txBody>
      </p:sp>
      <p:sp>
        <p:nvSpPr>
          <p:cNvPr id="5" name="Unvan 4"/>
          <p:cNvSpPr>
            <a:spLocks noGrp="1"/>
          </p:cNvSpPr>
          <p:nvPr>
            <p:ph type="title"/>
          </p:nvPr>
        </p:nvSpPr>
        <p:spPr/>
        <p:txBody>
          <a:bodyPr/>
          <a:lstStyle/>
          <a:p>
            <a:endParaRPr lang="tr-TR" dirty="0"/>
          </a:p>
        </p:txBody>
      </p:sp>
    </p:spTree>
    <p:extLst>
      <p:ext uri="{BB962C8B-B14F-4D97-AF65-F5344CB8AC3E}">
        <p14:creationId xmlns:p14="http://schemas.microsoft.com/office/powerpoint/2010/main" val="105931505"/>
      </p:ext>
    </p:extLst>
  </p:cSld>
  <p:clrMapOvr>
    <a:masterClrMapping/>
  </p:clrMapOvr>
  <p:transition spd="med">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611188" y="2465388"/>
            <a:ext cx="7488237" cy="3960812"/>
          </a:xfrm>
          <a:prstGeom prst="rect">
            <a:avLst/>
          </a:prstGeom>
          <a:noFill/>
          <a:ln>
            <a:noFill/>
          </a:ln>
          <a:effectLst>
            <a:outerShdw blurRad="63500" dist="17961" dir="2700000" algn="ctr" rotWithShape="0">
              <a:srgbClr val="000000">
                <a:alpha val="74998"/>
              </a:srgbClr>
            </a:outerShdw>
          </a:effectLst>
        </p:spPr>
        <p:txBody>
          <a:bodyPr wrap="none" lIns="0" tIns="0" rIns="0" bIns="0" anchor="ctr"/>
          <a:lstStyle/>
          <a:p>
            <a:pPr algn="ctr" eaLnBrk="1" hangingPunct="1">
              <a:defRPr/>
            </a:pPr>
            <a:r>
              <a:rPr lang="tr-TR" sz="2200" dirty="0"/>
              <a:t>TEŞEKKÜRLER</a:t>
            </a:r>
          </a:p>
          <a:p>
            <a:pPr algn="ctr" eaLnBrk="1" hangingPunct="1">
              <a:defRPr/>
            </a:pPr>
            <a:endParaRPr lang="tr-TR" u="sng" dirty="0"/>
          </a:p>
          <a:p>
            <a:pPr algn="ctr" eaLnBrk="1" hangingPunct="1">
              <a:defRPr/>
            </a:pPr>
            <a:r>
              <a:rPr lang="tr-TR" u="sng" dirty="0"/>
              <a:t>İrtibat Bilgileri:</a:t>
            </a:r>
          </a:p>
          <a:p>
            <a:pPr algn="ctr" eaLnBrk="1" hangingPunct="1">
              <a:defRPr/>
            </a:pPr>
            <a:r>
              <a:rPr lang="tr-TR" dirty="0"/>
              <a:t>İhracat Genel Müdürlüğü</a:t>
            </a:r>
          </a:p>
          <a:p>
            <a:pPr algn="ctr" eaLnBrk="1" hangingPunct="1">
              <a:defRPr/>
            </a:pPr>
            <a:r>
              <a:rPr lang="tr-TR" dirty="0"/>
              <a:t>KOBİ ve Kümelenme Destekleri Dairesi Başkanlığı</a:t>
            </a:r>
          </a:p>
          <a:p>
            <a:pPr algn="ctr" eaLnBrk="1" hangingPunct="1">
              <a:defRPr/>
            </a:pPr>
            <a:r>
              <a:rPr lang="tr-TR" dirty="0"/>
              <a:t>E-posta:  </a:t>
            </a:r>
            <a:r>
              <a:rPr lang="tr-TR" dirty="0">
                <a:hlinkClick r:id="rId3"/>
              </a:rPr>
              <a:t>kobiihr@ticaret.gov.tr</a:t>
            </a:r>
            <a:endParaRPr lang="tr-TR" dirty="0"/>
          </a:p>
          <a:p>
            <a:pPr algn="ctr" eaLnBrk="1" hangingPunct="1">
              <a:defRPr/>
            </a:pPr>
            <a:r>
              <a:rPr lang="tr-TR" dirty="0"/>
              <a:t>--------------------------------------------------------------------------</a:t>
            </a:r>
          </a:p>
          <a:p>
            <a:pPr algn="ctr" eaLnBrk="1" hangingPunct="1">
              <a:defRPr/>
            </a:pPr>
            <a:r>
              <a:rPr lang="tr-TR" dirty="0"/>
              <a:t>Ali ERDAL</a:t>
            </a:r>
          </a:p>
          <a:p>
            <a:pPr algn="ctr" eaLnBrk="1" hangingPunct="1">
              <a:defRPr/>
            </a:pPr>
            <a:r>
              <a:rPr lang="tr-TR" dirty="0"/>
              <a:t>İhracat Genel Müdürlüğü, Fuarlar Dairesi Başkanlığı</a:t>
            </a:r>
          </a:p>
          <a:p>
            <a:pPr algn="ctr" eaLnBrk="1" hangingPunct="1">
              <a:defRPr/>
            </a:pPr>
            <a:r>
              <a:rPr lang="tr-TR" dirty="0"/>
              <a:t>erdala@ticaret.gov.tr</a:t>
            </a:r>
          </a:p>
        </p:txBody>
      </p:sp>
      <p:sp>
        <p:nvSpPr>
          <p:cNvPr id="6" name="Slayt Numarası Yer Tutucusu 3"/>
          <p:cNvSpPr txBox="1">
            <a:spLocks/>
          </p:cNvSpPr>
          <p:nvPr/>
        </p:nvSpPr>
        <p:spPr>
          <a:xfrm>
            <a:off x="8429625" y="6553200"/>
            <a:ext cx="571500" cy="252413"/>
          </a:xfrm>
          <a:prstGeom prst="rect">
            <a:avLst/>
          </a:prstGeom>
        </p:spPr>
        <p:txBody>
          <a:bodyPr/>
          <a:lstStyle>
            <a:defPPr>
              <a:defRPr lang="tr-TR"/>
            </a:defPPr>
            <a:lvl1pPr algn="ctr" rtl="0" eaLnBrk="0" fontAlgn="base" hangingPunct="0">
              <a:spcBef>
                <a:spcPct val="0"/>
              </a:spcBef>
              <a:spcAft>
                <a:spcPct val="0"/>
              </a:spcAft>
              <a:defRPr sz="1200" kern="1200">
                <a:solidFill>
                  <a:prstClr val="white">
                    <a:lumMod val="85000"/>
                  </a:prstClr>
                </a:solidFill>
                <a:effectLst>
                  <a:outerShdw blurRad="38100" dist="38100" dir="2700000" algn="tl">
                    <a:srgbClr val="000000">
                      <a:alpha val="43137"/>
                    </a:srgbClr>
                  </a:outerShdw>
                </a:effectLst>
                <a:latin typeface="Calibri"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fld id="{3C5A7D2A-A6CC-491E-9572-17D0D067E594}" type="slidenum">
              <a:rPr lang="en-US" altLang="tr-TR" smtClean="0"/>
              <a:pPr defTabSz="914400">
                <a:defRPr/>
              </a:pPr>
              <a:t>68</a:t>
            </a:fld>
            <a:endParaRPr lang="en-US" altLang="tr-TR" dirty="0"/>
          </a:p>
        </p:txBody>
      </p:sp>
      <p:sp>
        <p:nvSpPr>
          <p:cNvPr id="9"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a:t>Ticaret Bakanlığı-İhracat Genel Müdürlüğü</a:t>
            </a:r>
          </a:p>
        </p:txBody>
      </p:sp>
      <p:pic>
        <p:nvPicPr>
          <p:cNvPr id="8" name="Resim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0479" y="1888427"/>
            <a:ext cx="1480492" cy="1480492"/>
          </a:xfrm>
          <a:prstGeom prst="ellipse">
            <a:avLst/>
          </a:prstGeom>
          <a:solidFill>
            <a:schemeClr val="bg1"/>
          </a:solidFill>
          <a:ln>
            <a:noFill/>
          </a:ln>
          <a:effectLst>
            <a:softEdge rad="112500"/>
          </a:effectLst>
        </p:spPr>
      </p:pic>
      <p:pic>
        <p:nvPicPr>
          <p:cNvPr id="11" name="Resim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Line 5"/>
          <p:cNvSpPr>
            <a:spLocks noChangeShapeType="1"/>
          </p:cNvSpPr>
          <p:nvPr/>
        </p:nvSpPr>
        <p:spPr bwMode="gray">
          <a:xfrm>
            <a:off x="2843808" y="2240757"/>
            <a:ext cx="0" cy="2917031"/>
          </a:xfrm>
          <a:prstGeom prst="line">
            <a:avLst/>
          </a:prstGeom>
          <a:noFill/>
          <a:ln w="19050" cmpd="sng">
            <a:solidFill>
              <a:srgbClr val="990000"/>
            </a:solidFill>
            <a:round/>
            <a:headEnd/>
            <a:tailEnd/>
          </a:ln>
          <a:extLst>
            <a:ext uri="{909E8E84-426E-40dd-AFC4-6F175D3DCCD1}">
              <a14:hiddenFill xmlns="" xmlns:a14="http://schemas.microsoft.com/office/drawing/2010/main">
                <a:noFill/>
              </a14:hiddenFill>
            </a:ext>
          </a:extLst>
        </p:spPr>
        <p:txBody>
          <a:bodyPr/>
          <a:lstStyle/>
          <a:p>
            <a:pPr defTabSz="685800" eaLnBrk="1" fontAlgn="auto" hangingPunct="1">
              <a:spcBef>
                <a:spcPts val="0"/>
              </a:spcBef>
              <a:spcAft>
                <a:spcPts val="0"/>
              </a:spcAft>
            </a:pPr>
            <a:endParaRPr lang="tr-TR">
              <a:solidFill>
                <a:prstClr val="black"/>
              </a:solidFill>
              <a:latin typeface="Calibri"/>
            </a:endParaRPr>
          </a:p>
        </p:txBody>
      </p:sp>
      <p:sp>
        <p:nvSpPr>
          <p:cNvPr id="9" name="Metin kutusu 8"/>
          <p:cNvSpPr txBox="1"/>
          <p:nvPr/>
        </p:nvSpPr>
        <p:spPr>
          <a:xfrm>
            <a:off x="1223628" y="3341481"/>
            <a:ext cx="1620180" cy="369332"/>
          </a:xfrm>
          <a:prstGeom prst="rect">
            <a:avLst/>
          </a:prstGeom>
          <a:noFill/>
        </p:spPr>
        <p:txBody>
          <a:bodyPr wrap="square" rtlCol="0" anchor="ctr">
            <a:spAutoFit/>
          </a:bodyPr>
          <a:lstStyle/>
          <a:p>
            <a:pPr defTabSz="685800" eaLnBrk="1" fontAlgn="auto" hangingPunct="1">
              <a:spcBef>
                <a:spcPts val="0"/>
              </a:spcBef>
              <a:spcAft>
                <a:spcPts val="0"/>
              </a:spcAft>
            </a:pPr>
            <a:r>
              <a:rPr lang="tr-TR" b="1" dirty="0">
                <a:solidFill>
                  <a:srgbClr val="990000"/>
                </a:solidFill>
                <a:effectLst>
                  <a:outerShdw blurRad="38100" dist="38100" dir="2700000" algn="tl">
                    <a:srgbClr val="000000">
                      <a:alpha val="43137"/>
                    </a:srgbClr>
                  </a:outerShdw>
                </a:effectLst>
                <a:latin typeface="Calibri"/>
              </a:rPr>
              <a:t>İSTİHDAM</a:t>
            </a:r>
          </a:p>
        </p:txBody>
      </p:sp>
      <p:sp>
        <p:nvSpPr>
          <p:cNvPr id="10" name="Metin kutusu 9"/>
          <p:cNvSpPr txBox="1"/>
          <p:nvPr/>
        </p:nvSpPr>
        <p:spPr>
          <a:xfrm>
            <a:off x="2998631" y="353923"/>
            <a:ext cx="4914546" cy="6463308"/>
          </a:xfrm>
          <a:prstGeom prst="rect">
            <a:avLst/>
          </a:prstGeom>
          <a:noFill/>
        </p:spPr>
        <p:txBody>
          <a:bodyPr wrap="square" rtlCol="0" anchor="ctr">
            <a:spAutoFit/>
          </a:bodyPr>
          <a:lstStyle/>
          <a:p>
            <a:pPr defTabSz="685800" eaLnBrk="1" fontAlgn="auto" hangingPunct="1">
              <a:lnSpc>
                <a:spcPct val="150000"/>
              </a:lnSpc>
              <a:spcBef>
                <a:spcPts val="0"/>
              </a:spcBef>
              <a:spcAft>
                <a:spcPts val="0"/>
              </a:spcAft>
              <a:buClr>
                <a:srgbClr val="990000"/>
              </a:buClr>
            </a:pPr>
            <a:endParaRPr lang="tr-TR" b="1" dirty="0">
              <a:solidFill>
                <a:srgbClr val="990000"/>
              </a:solidFill>
              <a:latin typeface="Calibri"/>
            </a:endParaRPr>
          </a:p>
          <a:p>
            <a:pPr defTabSz="685800" eaLnBrk="1" fontAlgn="auto" hangingPunct="1">
              <a:lnSpc>
                <a:spcPct val="150000"/>
              </a:lnSpc>
              <a:spcBef>
                <a:spcPts val="0"/>
              </a:spcBef>
              <a:spcAft>
                <a:spcPts val="0"/>
              </a:spcAft>
              <a:buClr>
                <a:srgbClr val="990000"/>
              </a:buClr>
            </a:pPr>
            <a:endParaRPr lang="tr-TR" b="1" dirty="0">
              <a:solidFill>
                <a:srgbClr val="990000"/>
              </a:solidFill>
              <a:latin typeface="Calibri"/>
            </a:endParaRPr>
          </a:p>
          <a:p>
            <a:pPr defTabSz="685800" eaLnBrk="1" fontAlgn="auto" hangingPunct="1">
              <a:lnSpc>
                <a:spcPct val="150000"/>
              </a:lnSpc>
              <a:spcBef>
                <a:spcPts val="0"/>
              </a:spcBef>
              <a:spcAft>
                <a:spcPts val="0"/>
              </a:spcAft>
              <a:buClr>
                <a:srgbClr val="990000"/>
              </a:buClr>
            </a:pPr>
            <a:endParaRPr lang="tr-TR" b="1" dirty="0">
              <a:solidFill>
                <a:srgbClr val="990000"/>
              </a:solidFill>
              <a:latin typeface="Calibri"/>
            </a:endParaRPr>
          </a:p>
          <a:p>
            <a:pPr defTabSz="685800" eaLnBrk="1" fontAlgn="auto" hangingPunct="1">
              <a:lnSpc>
                <a:spcPct val="150000"/>
              </a:lnSpc>
              <a:spcBef>
                <a:spcPts val="0"/>
              </a:spcBef>
              <a:spcAft>
                <a:spcPts val="0"/>
              </a:spcAft>
              <a:buClr>
                <a:srgbClr val="990000"/>
              </a:buClr>
            </a:pPr>
            <a:r>
              <a:rPr lang="tr-TR" b="1" dirty="0">
                <a:solidFill>
                  <a:srgbClr val="990000"/>
                </a:solidFill>
                <a:latin typeface="Calibri"/>
              </a:rPr>
              <a:t>Desteklenen Faaliyet</a:t>
            </a:r>
          </a:p>
          <a:p>
            <a:pPr algn="just" defTabSz="685800" eaLnBrk="1" fontAlgn="auto" hangingPunct="1">
              <a:spcBef>
                <a:spcPts val="0"/>
              </a:spcBef>
              <a:spcAft>
                <a:spcPts val="0"/>
              </a:spcAft>
            </a:pPr>
            <a:endParaRPr lang="tr-TR" b="1" dirty="0">
              <a:solidFill>
                <a:srgbClr val="475A8C"/>
              </a:solidFill>
              <a:latin typeface="Calibri"/>
            </a:endParaRPr>
          </a:p>
          <a:p>
            <a:pPr marL="285750" indent="-285750" algn="just" defTabSz="685800" eaLnBrk="1" fontAlgn="auto" hangingPunct="1">
              <a:spcBef>
                <a:spcPts val="0"/>
              </a:spcBef>
              <a:spcAft>
                <a:spcPts val="0"/>
              </a:spcAft>
              <a:buFont typeface="Arial" panose="020B0604020202020204" pitchFamily="34" charset="0"/>
              <a:buChar char="•"/>
            </a:pPr>
            <a:r>
              <a:rPr lang="tr-TR" b="1" dirty="0">
                <a:solidFill>
                  <a:srgbClr val="475A8C"/>
                </a:solidFill>
                <a:latin typeface="Calibri"/>
              </a:rPr>
              <a:t>Proje kapsamında yürütülen programların organizasyonun ve koordinasyonunun sağlanması amacıyla en fazla </a:t>
            </a:r>
            <a:r>
              <a:rPr lang="tr-TR" b="1" dirty="0">
                <a:solidFill>
                  <a:srgbClr val="990000"/>
                </a:solidFill>
                <a:latin typeface="Calibri"/>
              </a:rPr>
              <a:t>2 kişinin </a:t>
            </a:r>
            <a:r>
              <a:rPr lang="tr-TR" b="1" dirty="0">
                <a:solidFill>
                  <a:srgbClr val="475A8C"/>
                </a:solidFill>
                <a:latin typeface="Calibri"/>
              </a:rPr>
              <a:t>işbirliği kuruluşu tarafından istihdam edilmesi</a:t>
            </a:r>
          </a:p>
          <a:p>
            <a:pPr algn="just" defTabSz="685800" eaLnBrk="1" fontAlgn="auto" hangingPunct="1">
              <a:spcBef>
                <a:spcPts val="0"/>
              </a:spcBef>
              <a:spcAft>
                <a:spcPts val="0"/>
              </a:spcAft>
            </a:pPr>
            <a:endParaRPr lang="tr-TR" b="1" dirty="0">
              <a:solidFill>
                <a:srgbClr val="475A8C"/>
              </a:solidFill>
              <a:latin typeface="Calibri"/>
            </a:endParaRPr>
          </a:p>
          <a:p>
            <a:pPr marL="285750" indent="-285750" algn="just" defTabSz="685800" eaLnBrk="1" fontAlgn="auto" hangingPunct="1">
              <a:spcBef>
                <a:spcPts val="0"/>
              </a:spcBef>
              <a:spcAft>
                <a:spcPts val="0"/>
              </a:spcAft>
              <a:buFont typeface="Arial" panose="020B0604020202020204" pitchFamily="34" charset="0"/>
              <a:buChar char="•"/>
            </a:pPr>
            <a:r>
              <a:rPr lang="tr-TR" b="1" dirty="0">
                <a:solidFill>
                  <a:srgbClr val="475A8C"/>
                </a:solidFill>
                <a:latin typeface="Calibri"/>
              </a:rPr>
              <a:t>Emsal işveren maliyeti</a:t>
            </a:r>
          </a:p>
          <a:p>
            <a:pPr defTabSz="685800" eaLnBrk="1" fontAlgn="auto" hangingPunct="1">
              <a:spcBef>
                <a:spcPts val="0"/>
              </a:spcBef>
              <a:spcAft>
                <a:spcPts val="0"/>
              </a:spcAft>
            </a:pPr>
            <a:endParaRPr lang="tr-TR" b="1" dirty="0">
              <a:solidFill>
                <a:srgbClr val="990000"/>
              </a:solidFill>
              <a:latin typeface="Calibri"/>
            </a:endParaRPr>
          </a:p>
          <a:p>
            <a:pPr defTabSz="685800" eaLnBrk="1" fontAlgn="auto" hangingPunct="1">
              <a:spcBef>
                <a:spcPts val="0"/>
              </a:spcBef>
              <a:spcAft>
                <a:spcPts val="0"/>
              </a:spcAft>
            </a:pPr>
            <a:endParaRPr lang="tr-TR" b="1" dirty="0">
              <a:solidFill>
                <a:srgbClr val="990000"/>
              </a:solidFill>
              <a:latin typeface="Calibri"/>
            </a:endParaRPr>
          </a:p>
          <a:p>
            <a:pPr defTabSz="685800" eaLnBrk="1" fontAlgn="auto" hangingPunct="1">
              <a:spcBef>
                <a:spcPts val="0"/>
              </a:spcBef>
              <a:spcAft>
                <a:spcPts val="0"/>
              </a:spcAft>
            </a:pPr>
            <a:endParaRPr lang="tr-TR" b="1" dirty="0">
              <a:solidFill>
                <a:srgbClr val="990000"/>
              </a:solidFill>
              <a:latin typeface="Calibri"/>
            </a:endParaRPr>
          </a:p>
          <a:p>
            <a:pPr algn="r" defTabSz="685800" eaLnBrk="1" fontAlgn="auto" hangingPunct="1">
              <a:spcBef>
                <a:spcPts val="0"/>
              </a:spcBef>
              <a:spcAft>
                <a:spcPts val="0"/>
              </a:spcAft>
            </a:pPr>
            <a:r>
              <a:rPr lang="tr-TR" b="1" dirty="0">
                <a:solidFill>
                  <a:srgbClr val="990000"/>
                </a:solidFill>
                <a:latin typeface="Calibri"/>
              </a:rPr>
              <a:t>Destek Miktarı : 2 Personel</a:t>
            </a:r>
          </a:p>
          <a:p>
            <a:pPr defTabSz="685800" eaLnBrk="1" fontAlgn="auto" hangingPunct="1">
              <a:spcBef>
                <a:spcPts val="0"/>
              </a:spcBef>
              <a:spcAft>
                <a:spcPts val="0"/>
              </a:spcAft>
            </a:pPr>
            <a:r>
              <a:rPr lang="tr-TR" b="1" dirty="0">
                <a:solidFill>
                  <a:srgbClr val="990000"/>
                </a:solidFill>
                <a:latin typeface="Calibri"/>
              </a:rPr>
              <a:t>                                          Destek Oranı : % 75</a:t>
            </a:r>
          </a:p>
          <a:p>
            <a:pPr indent="-257175" defTabSz="685800" eaLnBrk="1" fontAlgn="auto" hangingPunct="1">
              <a:lnSpc>
                <a:spcPct val="150000"/>
              </a:lnSpc>
              <a:spcBef>
                <a:spcPts val="0"/>
              </a:spcBef>
              <a:spcAft>
                <a:spcPts val="0"/>
              </a:spcAft>
              <a:buClr>
                <a:srgbClr val="990000"/>
              </a:buClr>
              <a:buFont typeface="Arial" pitchFamily="34" charset="0"/>
              <a:buChar char="•"/>
            </a:pPr>
            <a:endParaRPr lang="tr-TR" b="1" dirty="0">
              <a:solidFill>
                <a:srgbClr val="475A8C"/>
              </a:solidFill>
              <a:latin typeface="Calibri"/>
            </a:endParaRPr>
          </a:p>
          <a:p>
            <a:pPr indent="-257175" defTabSz="685800" eaLnBrk="1" fontAlgn="auto" hangingPunct="1">
              <a:lnSpc>
                <a:spcPct val="150000"/>
              </a:lnSpc>
              <a:spcBef>
                <a:spcPts val="0"/>
              </a:spcBef>
              <a:spcAft>
                <a:spcPts val="0"/>
              </a:spcAft>
              <a:buClr>
                <a:srgbClr val="990000"/>
              </a:buClr>
              <a:buFont typeface="Arial" pitchFamily="34" charset="0"/>
              <a:buChar char="•"/>
            </a:pPr>
            <a:endParaRPr lang="tr-TR" b="1" dirty="0">
              <a:solidFill>
                <a:srgbClr val="475A8C"/>
              </a:solidFill>
              <a:latin typeface="Calibri"/>
            </a:endParaRPr>
          </a:p>
          <a:p>
            <a:pPr marL="0" lvl="2" defTabSz="685800" eaLnBrk="1" fontAlgn="auto" hangingPunct="1">
              <a:spcBef>
                <a:spcPts val="0"/>
              </a:spcBef>
              <a:spcAft>
                <a:spcPts val="0"/>
              </a:spcAft>
              <a:buClr>
                <a:srgbClr val="990000"/>
              </a:buClr>
            </a:pPr>
            <a:endParaRPr lang="tr-TR" b="1" dirty="0">
              <a:solidFill>
                <a:srgbClr val="475A8C"/>
              </a:solidFill>
              <a:latin typeface="Calibri"/>
            </a:endParaRPr>
          </a:p>
          <a:p>
            <a:pPr defTabSz="685800" eaLnBrk="1" fontAlgn="auto" hangingPunct="1">
              <a:spcBef>
                <a:spcPts val="0"/>
              </a:spcBef>
              <a:spcAft>
                <a:spcPts val="0"/>
              </a:spcAft>
            </a:pPr>
            <a:endParaRPr lang="en-US" b="1" dirty="0">
              <a:solidFill>
                <a:srgbClr val="475A8C"/>
              </a:solidFill>
              <a:latin typeface="Calibri"/>
            </a:endParaRPr>
          </a:p>
        </p:txBody>
      </p:sp>
      <p:sp>
        <p:nvSpPr>
          <p:cNvPr id="6" name="Metin kutusu 5"/>
          <p:cNvSpPr txBox="1"/>
          <p:nvPr/>
        </p:nvSpPr>
        <p:spPr>
          <a:xfrm>
            <a:off x="1042988" y="220663"/>
            <a:ext cx="7604125" cy="708025"/>
          </a:xfrm>
          <a:prstGeom prst="rect">
            <a:avLst/>
          </a:prstGeom>
          <a:noFill/>
        </p:spPr>
        <p:txBody>
          <a:bodyPr>
            <a:spAutoFit/>
          </a:bodyPr>
          <a:lstStyle/>
          <a:p>
            <a:pPr algn="ctr">
              <a:defRPr/>
            </a:pPr>
            <a:r>
              <a:rPr lang="tr-TR" sz="4000" b="1" dirty="0">
                <a:solidFill>
                  <a:schemeClr val="bg1"/>
                </a:solidFill>
                <a:latin typeface="+mj-lt"/>
              </a:rPr>
              <a:t>UR-GE DESTEĞİ</a:t>
            </a:r>
          </a:p>
        </p:txBody>
      </p:sp>
      <p:sp>
        <p:nvSpPr>
          <p:cNvPr id="7" name="Slayt Numarası Yer Tutucusu 3"/>
          <p:cNvSpPr txBox="1">
            <a:spLocks/>
          </p:cNvSpPr>
          <p:nvPr/>
        </p:nvSpPr>
        <p:spPr>
          <a:xfrm>
            <a:off x="8429625" y="6553200"/>
            <a:ext cx="571500" cy="252413"/>
          </a:xfrm>
          <a:prstGeom prst="rect">
            <a:avLst/>
          </a:prstGeom>
        </p:spPr>
        <p:txBody>
          <a:bodyPr/>
          <a:lstStyle>
            <a:defPPr>
              <a:defRPr lang="tr-TR"/>
            </a:defPPr>
            <a:lvl1pPr algn="ctr" rtl="0" eaLnBrk="0" fontAlgn="base" hangingPunct="0">
              <a:spcBef>
                <a:spcPct val="0"/>
              </a:spcBef>
              <a:spcAft>
                <a:spcPct val="0"/>
              </a:spcAft>
              <a:defRPr sz="1200" kern="1200">
                <a:solidFill>
                  <a:prstClr val="white">
                    <a:lumMod val="85000"/>
                  </a:prstClr>
                </a:solidFill>
                <a:effectLst>
                  <a:outerShdw blurRad="38100" dist="38100" dir="2700000" algn="tl">
                    <a:srgbClr val="000000">
                      <a:alpha val="43137"/>
                    </a:srgbClr>
                  </a:outerShdw>
                </a:effectLst>
                <a:latin typeface="Calibri"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fld id="{3C5A7D2A-A6CC-491E-9572-17D0D067E594}" type="slidenum">
              <a:rPr lang="en-US" altLang="tr-TR" smtClean="0"/>
              <a:pPr defTabSz="914400">
                <a:defRPr/>
              </a:pPr>
              <a:t>7</a:t>
            </a:fld>
            <a:endParaRPr lang="en-US" altLang="tr-TR" dirty="0"/>
          </a:p>
        </p:txBody>
      </p:sp>
      <p:sp>
        <p:nvSpPr>
          <p:cNvPr id="11"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a:t>Ticaret Bakanlığı-İhracat Genel Müdürlüğü</a:t>
            </a:r>
          </a:p>
        </p:txBody>
      </p:sp>
      <p:pic>
        <p:nvPicPr>
          <p:cNvPr id="8"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Tree>
    <p:extLst>
      <p:ext uri="{BB962C8B-B14F-4D97-AF65-F5344CB8AC3E}">
        <p14:creationId xmlns:p14="http://schemas.microsoft.com/office/powerpoint/2010/main" val="3828452403"/>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Line 5"/>
          <p:cNvSpPr>
            <a:spLocks noChangeShapeType="1"/>
          </p:cNvSpPr>
          <p:nvPr/>
        </p:nvSpPr>
        <p:spPr bwMode="gray">
          <a:xfrm>
            <a:off x="2843808" y="2240757"/>
            <a:ext cx="0" cy="2917031"/>
          </a:xfrm>
          <a:prstGeom prst="line">
            <a:avLst/>
          </a:prstGeom>
          <a:noFill/>
          <a:ln w="19050" cmpd="sng">
            <a:solidFill>
              <a:srgbClr val="990000"/>
            </a:solidFill>
            <a:round/>
            <a:headEnd/>
            <a:tailEnd/>
          </a:ln>
          <a:extLst>
            <a:ext uri="{909E8E84-426E-40dd-AFC4-6F175D3DCCD1}">
              <a14:hiddenFill xmlns="" xmlns:a14="http://schemas.microsoft.com/office/drawing/2010/main">
                <a:noFill/>
              </a14:hiddenFill>
            </a:ext>
          </a:extLst>
        </p:spPr>
        <p:txBody>
          <a:bodyPr/>
          <a:lstStyle/>
          <a:p>
            <a:pPr defTabSz="685800" eaLnBrk="1" fontAlgn="auto" hangingPunct="1">
              <a:spcBef>
                <a:spcPts val="0"/>
              </a:spcBef>
              <a:spcAft>
                <a:spcPts val="0"/>
              </a:spcAft>
            </a:pPr>
            <a:endParaRPr lang="tr-TR">
              <a:solidFill>
                <a:prstClr val="black"/>
              </a:solidFill>
              <a:latin typeface="Calibri"/>
            </a:endParaRPr>
          </a:p>
        </p:txBody>
      </p:sp>
      <p:sp>
        <p:nvSpPr>
          <p:cNvPr id="9" name="Metin kutusu 8"/>
          <p:cNvSpPr txBox="1"/>
          <p:nvPr/>
        </p:nvSpPr>
        <p:spPr>
          <a:xfrm>
            <a:off x="1223628" y="3202981"/>
            <a:ext cx="1566174" cy="646331"/>
          </a:xfrm>
          <a:prstGeom prst="rect">
            <a:avLst/>
          </a:prstGeom>
          <a:noFill/>
        </p:spPr>
        <p:txBody>
          <a:bodyPr wrap="square" rtlCol="0" anchor="ctr">
            <a:spAutoFit/>
          </a:bodyPr>
          <a:lstStyle/>
          <a:p>
            <a:pPr defTabSz="685800" eaLnBrk="1" fontAlgn="auto" hangingPunct="1">
              <a:spcBef>
                <a:spcPts val="0"/>
              </a:spcBef>
              <a:spcAft>
                <a:spcPts val="0"/>
              </a:spcAft>
            </a:pPr>
            <a:r>
              <a:rPr lang="tr-TR" b="1" dirty="0">
                <a:solidFill>
                  <a:srgbClr val="990000"/>
                </a:solidFill>
                <a:effectLst>
                  <a:outerShdw blurRad="38100" dist="38100" dir="2700000" algn="tl">
                    <a:srgbClr val="000000">
                      <a:alpha val="43137"/>
                    </a:srgbClr>
                  </a:outerShdw>
                </a:effectLst>
                <a:latin typeface="Calibri"/>
              </a:rPr>
              <a:t>İHTİYAÇ ANALİZİ</a:t>
            </a:r>
          </a:p>
        </p:txBody>
      </p:sp>
      <p:sp>
        <p:nvSpPr>
          <p:cNvPr id="10" name="Metin kutusu 9"/>
          <p:cNvSpPr txBox="1"/>
          <p:nvPr/>
        </p:nvSpPr>
        <p:spPr>
          <a:xfrm>
            <a:off x="2998631" y="907919"/>
            <a:ext cx="4914546" cy="5355312"/>
          </a:xfrm>
          <a:prstGeom prst="rect">
            <a:avLst/>
          </a:prstGeom>
          <a:noFill/>
        </p:spPr>
        <p:txBody>
          <a:bodyPr wrap="square" rtlCol="0" anchor="ctr">
            <a:spAutoFit/>
          </a:bodyPr>
          <a:lstStyle/>
          <a:p>
            <a:pPr indent="-257175" defTabSz="685800" eaLnBrk="1" fontAlgn="auto" hangingPunct="1">
              <a:lnSpc>
                <a:spcPct val="150000"/>
              </a:lnSpc>
              <a:spcBef>
                <a:spcPts val="0"/>
              </a:spcBef>
              <a:spcAft>
                <a:spcPts val="0"/>
              </a:spcAft>
              <a:buClr>
                <a:srgbClr val="990000"/>
              </a:buClr>
              <a:buFont typeface="Arial" pitchFamily="34" charset="0"/>
              <a:buChar char="•"/>
            </a:pPr>
            <a:endParaRPr lang="tr-TR" b="1" dirty="0">
              <a:solidFill>
                <a:srgbClr val="475A8C"/>
              </a:solidFill>
              <a:latin typeface="Calibri"/>
            </a:endParaRPr>
          </a:p>
          <a:p>
            <a:pPr indent="-257175" defTabSz="685800" eaLnBrk="1" fontAlgn="auto" hangingPunct="1">
              <a:lnSpc>
                <a:spcPct val="150000"/>
              </a:lnSpc>
              <a:spcBef>
                <a:spcPts val="0"/>
              </a:spcBef>
              <a:spcAft>
                <a:spcPts val="0"/>
              </a:spcAft>
              <a:buClr>
                <a:srgbClr val="990000"/>
              </a:buClr>
              <a:buFont typeface="Arial" pitchFamily="34" charset="0"/>
              <a:buChar char="•"/>
            </a:pPr>
            <a:endParaRPr lang="tr-TR" b="1" dirty="0">
              <a:solidFill>
                <a:srgbClr val="475A8C"/>
              </a:solidFill>
              <a:latin typeface="Calibri"/>
            </a:endParaRPr>
          </a:p>
          <a:p>
            <a:pPr indent="-257175" defTabSz="685800" eaLnBrk="1" fontAlgn="auto" hangingPunct="1">
              <a:lnSpc>
                <a:spcPct val="150000"/>
              </a:lnSpc>
              <a:spcBef>
                <a:spcPts val="0"/>
              </a:spcBef>
              <a:spcAft>
                <a:spcPts val="0"/>
              </a:spcAft>
              <a:buClr>
                <a:srgbClr val="990000"/>
              </a:buClr>
              <a:buFont typeface="Arial" pitchFamily="34" charset="0"/>
              <a:buChar char="•"/>
            </a:pPr>
            <a:r>
              <a:rPr lang="tr-TR" b="1" dirty="0">
                <a:solidFill>
                  <a:srgbClr val="475A8C"/>
                </a:solidFill>
                <a:latin typeface="Calibri"/>
              </a:rPr>
              <a:t>Proje Hazırlık Evresi </a:t>
            </a:r>
          </a:p>
          <a:p>
            <a:pPr indent="-257175" defTabSz="685800" eaLnBrk="1" fontAlgn="auto" hangingPunct="1">
              <a:lnSpc>
                <a:spcPct val="150000"/>
              </a:lnSpc>
              <a:spcBef>
                <a:spcPts val="0"/>
              </a:spcBef>
              <a:spcAft>
                <a:spcPts val="0"/>
              </a:spcAft>
              <a:buClr>
                <a:srgbClr val="990000"/>
              </a:buClr>
              <a:buFont typeface="Arial" pitchFamily="34" charset="0"/>
              <a:buChar char="•"/>
            </a:pPr>
            <a:r>
              <a:rPr lang="tr-TR" b="1" dirty="0">
                <a:solidFill>
                  <a:srgbClr val="475A8C"/>
                </a:solidFill>
                <a:latin typeface="Calibri"/>
              </a:rPr>
              <a:t>Ortak Vizyon Oluşturma Evresi </a:t>
            </a:r>
          </a:p>
          <a:p>
            <a:pPr indent="-257175" defTabSz="685800" eaLnBrk="1" fontAlgn="auto" hangingPunct="1">
              <a:lnSpc>
                <a:spcPct val="150000"/>
              </a:lnSpc>
              <a:spcBef>
                <a:spcPts val="0"/>
              </a:spcBef>
              <a:spcAft>
                <a:spcPts val="0"/>
              </a:spcAft>
              <a:buClr>
                <a:srgbClr val="990000"/>
              </a:buClr>
              <a:buFont typeface="Arial" pitchFamily="34" charset="0"/>
              <a:buChar char="•"/>
            </a:pPr>
            <a:r>
              <a:rPr lang="tr-TR" b="1" dirty="0">
                <a:solidFill>
                  <a:srgbClr val="475A8C"/>
                </a:solidFill>
                <a:latin typeface="Calibri"/>
              </a:rPr>
              <a:t>Makro &amp; Mikro Rekabetçilik Analizleri</a:t>
            </a:r>
          </a:p>
          <a:p>
            <a:pPr indent="-257175" defTabSz="685800" eaLnBrk="1" fontAlgn="auto" hangingPunct="1">
              <a:lnSpc>
                <a:spcPct val="150000"/>
              </a:lnSpc>
              <a:spcBef>
                <a:spcPts val="0"/>
              </a:spcBef>
              <a:spcAft>
                <a:spcPts val="0"/>
              </a:spcAft>
              <a:buClr>
                <a:srgbClr val="990000"/>
              </a:buClr>
              <a:buFont typeface="Arial" pitchFamily="34" charset="0"/>
              <a:buChar char="•"/>
            </a:pPr>
            <a:r>
              <a:rPr lang="tr-TR" b="1" dirty="0">
                <a:solidFill>
                  <a:srgbClr val="475A8C"/>
                </a:solidFill>
                <a:latin typeface="Calibri"/>
              </a:rPr>
              <a:t>Sektördeki Trendler</a:t>
            </a:r>
          </a:p>
          <a:p>
            <a:pPr indent="-257175" defTabSz="685800" eaLnBrk="1" fontAlgn="auto" hangingPunct="1">
              <a:lnSpc>
                <a:spcPct val="150000"/>
              </a:lnSpc>
              <a:spcBef>
                <a:spcPts val="0"/>
              </a:spcBef>
              <a:spcAft>
                <a:spcPts val="0"/>
              </a:spcAft>
              <a:buClr>
                <a:srgbClr val="990000"/>
              </a:buClr>
              <a:buFont typeface="Arial" pitchFamily="34" charset="0"/>
              <a:buChar char="•"/>
            </a:pPr>
            <a:r>
              <a:rPr lang="tr-TR" b="1" dirty="0">
                <a:solidFill>
                  <a:srgbClr val="475A8C"/>
                </a:solidFill>
                <a:latin typeface="Calibri"/>
              </a:rPr>
              <a:t>Firma Analizleri</a:t>
            </a:r>
          </a:p>
          <a:p>
            <a:pPr indent="-257175" defTabSz="685800" eaLnBrk="1" fontAlgn="auto" hangingPunct="1">
              <a:lnSpc>
                <a:spcPct val="150000"/>
              </a:lnSpc>
              <a:spcBef>
                <a:spcPts val="0"/>
              </a:spcBef>
              <a:spcAft>
                <a:spcPts val="0"/>
              </a:spcAft>
              <a:buClr>
                <a:srgbClr val="990000"/>
              </a:buClr>
              <a:buFont typeface="Arial" pitchFamily="34" charset="0"/>
              <a:buChar char="•"/>
            </a:pPr>
            <a:r>
              <a:rPr lang="tr-TR" b="1" dirty="0">
                <a:solidFill>
                  <a:srgbClr val="475A8C"/>
                </a:solidFill>
                <a:latin typeface="Calibri"/>
              </a:rPr>
              <a:t>Yurt Dışı Pazar Fırsatları</a:t>
            </a:r>
          </a:p>
          <a:p>
            <a:pPr indent="-257175" defTabSz="685800" eaLnBrk="1" fontAlgn="auto" hangingPunct="1">
              <a:lnSpc>
                <a:spcPct val="150000"/>
              </a:lnSpc>
              <a:spcBef>
                <a:spcPts val="0"/>
              </a:spcBef>
              <a:spcAft>
                <a:spcPts val="0"/>
              </a:spcAft>
              <a:buClr>
                <a:srgbClr val="990000"/>
              </a:buClr>
              <a:buFont typeface="Arial" pitchFamily="34" charset="0"/>
              <a:buChar char="•"/>
            </a:pPr>
            <a:r>
              <a:rPr lang="tr-TR" b="1" dirty="0">
                <a:solidFill>
                  <a:srgbClr val="475A8C"/>
                </a:solidFill>
                <a:latin typeface="Calibri"/>
              </a:rPr>
              <a:t>Proje Yol Haritası (3 Yıllık Stratejik Planlama)</a:t>
            </a:r>
          </a:p>
          <a:p>
            <a:pPr algn="r" defTabSz="685800" eaLnBrk="1" fontAlgn="auto" hangingPunct="1">
              <a:lnSpc>
                <a:spcPct val="150000"/>
              </a:lnSpc>
              <a:spcBef>
                <a:spcPts val="0"/>
              </a:spcBef>
              <a:spcAft>
                <a:spcPts val="0"/>
              </a:spcAft>
              <a:buClr>
                <a:srgbClr val="990000"/>
              </a:buClr>
            </a:pPr>
            <a:endParaRPr lang="tr-TR" b="1" dirty="0">
              <a:solidFill>
                <a:srgbClr val="990000"/>
              </a:solidFill>
              <a:latin typeface="Calibri"/>
            </a:endParaRPr>
          </a:p>
          <a:p>
            <a:pPr algn="r" defTabSz="685800" eaLnBrk="1" fontAlgn="auto" hangingPunct="1">
              <a:spcBef>
                <a:spcPts val="0"/>
              </a:spcBef>
              <a:spcAft>
                <a:spcPts val="0"/>
              </a:spcAft>
              <a:buClr>
                <a:srgbClr val="990000"/>
              </a:buClr>
            </a:pPr>
            <a:r>
              <a:rPr lang="tr-TR" b="1" dirty="0">
                <a:solidFill>
                  <a:srgbClr val="990000"/>
                </a:solidFill>
                <a:latin typeface="Calibri"/>
              </a:rPr>
              <a:t>Destek Miktarı : 400.000 ABD Doları</a:t>
            </a:r>
          </a:p>
          <a:p>
            <a:pPr marL="0" lvl="2" defTabSz="685800" eaLnBrk="1" fontAlgn="auto" hangingPunct="1">
              <a:spcBef>
                <a:spcPts val="0"/>
              </a:spcBef>
              <a:spcAft>
                <a:spcPts val="0"/>
              </a:spcAft>
              <a:buClr>
                <a:srgbClr val="990000"/>
              </a:buClr>
            </a:pPr>
            <a:r>
              <a:rPr lang="tr-TR" b="1" dirty="0">
                <a:solidFill>
                  <a:srgbClr val="990000"/>
                </a:solidFill>
                <a:latin typeface="Calibri"/>
              </a:rPr>
              <a:t>                           Destek Oranı : % 75</a:t>
            </a:r>
          </a:p>
          <a:p>
            <a:pPr marL="0" lvl="2" defTabSz="685800" eaLnBrk="1" fontAlgn="auto" hangingPunct="1">
              <a:spcBef>
                <a:spcPts val="0"/>
              </a:spcBef>
              <a:spcAft>
                <a:spcPts val="0"/>
              </a:spcAft>
              <a:buClr>
                <a:srgbClr val="990000"/>
              </a:buClr>
            </a:pPr>
            <a:endParaRPr lang="tr-TR" b="1" dirty="0">
              <a:solidFill>
                <a:srgbClr val="475A8C"/>
              </a:solidFill>
              <a:latin typeface="Calibri"/>
            </a:endParaRPr>
          </a:p>
          <a:p>
            <a:pPr defTabSz="685800" eaLnBrk="1" fontAlgn="auto" hangingPunct="1">
              <a:spcBef>
                <a:spcPts val="0"/>
              </a:spcBef>
              <a:spcAft>
                <a:spcPts val="0"/>
              </a:spcAft>
            </a:pPr>
            <a:endParaRPr lang="en-US" b="1" dirty="0">
              <a:solidFill>
                <a:srgbClr val="475A8C"/>
              </a:solidFill>
              <a:latin typeface="Calibri"/>
            </a:endParaRPr>
          </a:p>
        </p:txBody>
      </p:sp>
      <p:sp>
        <p:nvSpPr>
          <p:cNvPr id="7" name="Metin kutusu 6"/>
          <p:cNvSpPr txBox="1"/>
          <p:nvPr/>
        </p:nvSpPr>
        <p:spPr>
          <a:xfrm>
            <a:off x="1042988" y="220663"/>
            <a:ext cx="7604125" cy="708025"/>
          </a:xfrm>
          <a:prstGeom prst="rect">
            <a:avLst/>
          </a:prstGeom>
          <a:noFill/>
        </p:spPr>
        <p:txBody>
          <a:bodyPr>
            <a:spAutoFit/>
          </a:bodyPr>
          <a:lstStyle/>
          <a:p>
            <a:pPr algn="ctr">
              <a:defRPr/>
            </a:pPr>
            <a:r>
              <a:rPr lang="tr-TR" sz="4000" b="1" dirty="0">
                <a:solidFill>
                  <a:schemeClr val="bg1"/>
                </a:solidFill>
                <a:latin typeface="+mj-lt"/>
              </a:rPr>
              <a:t>UR-GE DESTEĞİ</a:t>
            </a:r>
          </a:p>
        </p:txBody>
      </p:sp>
      <p:sp>
        <p:nvSpPr>
          <p:cNvPr id="6" name="Slayt Numarası Yer Tutucusu 3"/>
          <p:cNvSpPr txBox="1">
            <a:spLocks/>
          </p:cNvSpPr>
          <p:nvPr/>
        </p:nvSpPr>
        <p:spPr>
          <a:xfrm>
            <a:off x="8429625" y="6553200"/>
            <a:ext cx="571500" cy="252413"/>
          </a:xfrm>
          <a:prstGeom prst="rect">
            <a:avLst/>
          </a:prstGeom>
        </p:spPr>
        <p:txBody>
          <a:bodyPr/>
          <a:lstStyle>
            <a:defPPr>
              <a:defRPr lang="tr-TR"/>
            </a:defPPr>
            <a:lvl1pPr algn="ctr" rtl="0" eaLnBrk="0" fontAlgn="base" hangingPunct="0">
              <a:spcBef>
                <a:spcPct val="0"/>
              </a:spcBef>
              <a:spcAft>
                <a:spcPct val="0"/>
              </a:spcAft>
              <a:defRPr sz="1200" kern="1200">
                <a:solidFill>
                  <a:prstClr val="white">
                    <a:lumMod val="85000"/>
                  </a:prstClr>
                </a:solidFill>
                <a:effectLst>
                  <a:outerShdw blurRad="38100" dist="38100" dir="2700000" algn="tl">
                    <a:srgbClr val="000000">
                      <a:alpha val="43137"/>
                    </a:srgbClr>
                  </a:outerShdw>
                </a:effectLst>
                <a:latin typeface="Calibri"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fld id="{3C5A7D2A-A6CC-491E-9572-17D0D067E594}" type="slidenum">
              <a:rPr lang="en-US" altLang="tr-TR" smtClean="0"/>
              <a:pPr defTabSz="914400">
                <a:defRPr/>
              </a:pPr>
              <a:t>8</a:t>
            </a:fld>
            <a:endParaRPr lang="en-US" altLang="tr-TR" dirty="0"/>
          </a:p>
        </p:txBody>
      </p:sp>
      <p:sp>
        <p:nvSpPr>
          <p:cNvPr id="11"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a:t>Ticaret Bakanlığı-İhracat Genel Müdürlüğü</a:t>
            </a:r>
          </a:p>
        </p:txBody>
      </p:sp>
      <p:pic>
        <p:nvPicPr>
          <p:cNvPr id="8"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Tree>
    <p:extLst>
      <p:ext uri="{BB962C8B-B14F-4D97-AF65-F5344CB8AC3E}">
        <p14:creationId xmlns:p14="http://schemas.microsoft.com/office/powerpoint/2010/main" val="2168573825"/>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Line 5"/>
          <p:cNvSpPr>
            <a:spLocks noChangeShapeType="1"/>
          </p:cNvSpPr>
          <p:nvPr/>
        </p:nvSpPr>
        <p:spPr bwMode="gray">
          <a:xfrm>
            <a:off x="2843808" y="2240757"/>
            <a:ext cx="0" cy="2917031"/>
          </a:xfrm>
          <a:prstGeom prst="line">
            <a:avLst/>
          </a:prstGeom>
          <a:noFill/>
          <a:ln w="19050" cmpd="sng">
            <a:solidFill>
              <a:srgbClr val="990000"/>
            </a:solidFill>
            <a:round/>
            <a:headEnd/>
            <a:tailEnd/>
          </a:ln>
          <a:extLst>
            <a:ext uri="{909E8E84-426E-40dd-AFC4-6F175D3DCCD1}">
              <a14:hiddenFill xmlns="" xmlns:a14="http://schemas.microsoft.com/office/drawing/2010/main">
                <a:noFill/>
              </a14:hiddenFill>
            </a:ext>
          </a:extLst>
        </p:spPr>
        <p:txBody>
          <a:bodyPr/>
          <a:lstStyle/>
          <a:p>
            <a:pPr defTabSz="685800" eaLnBrk="1" fontAlgn="auto" hangingPunct="1">
              <a:spcBef>
                <a:spcPts val="0"/>
              </a:spcBef>
              <a:spcAft>
                <a:spcPts val="0"/>
              </a:spcAft>
            </a:pPr>
            <a:endParaRPr lang="tr-TR">
              <a:solidFill>
                <a:prstClr val="black"/>
              </a:solidFill>
              <a:latin typeface="Calibri"/>
            </a:endParaRPr>
          </a:p>
        </p:txBody>
      </p:sp>
      <p:sp>
        <p:nvSpPr>
          <p:cNvPr id="9" name="Metin kutusu 8"/>
          <p:cNvSpPr txBox="1"/>
          <p:nvPr/>
        </p:nvSpPr>
        <p:spPr>
          <a:xfrm>
            <a:off x="1223628" y="3064482"/>
            <a:ext cx="1620180" cy="923330"/>
          </a:xfrm>
          <a:prstGeom prst="rect">
            <a:avLst/>
          </a:prstGeom>
          <a:noFill/>
        </p:spPr>
        <p:txBody>
          <a:bodyPr wrap="square" rtlCol="0" anchor="ctr">
            <a:spAutoFit/>
          </a:bodyPr>
          <a:lstStyle/>
          <a:p>
            <a:pPr defTabSz="685800" eaLnBrk="1" fontAlgn="auto" hangingPunct="1">
              <a:spcBef>
                <a:spcPts val="0"/>
              </a:spcBef>
              <a:spcAft>
                <a:spcPts val="0"/>
              </a:spcAft>
            </a:pPr>
            <a:r>
              <a:rPr lang="tr-TR" b="1" dirty="0">
                <a:solidFill>
                  <a:srgbClr val="990000"/>
                </a:solidFill>
                <a:effectLst>
                  <a:outerShdw blurRad="38100" dist="38100" dir="2700000" algn="tl">
                    <a:srgbClr val="000000">
                      <a:alpha val="43137"/>
                    </a:srgbClr>
                  </a:outerShdw>
                </a:effectLst>
                <a:latin typeface="Calibri"/>
              </a:rPr>
              <a:t>EĞİTİM VE DANIŞMANLIK FAALİYETLERİ</a:t>
            </a:r>
          </a:p>
        </p:txBody>
      </p:sp>
      <p:sp>
        <p:nvSpPr>
          <p:cNvPr id="10" name="Metin kutusu 9"/>
          <p:cNvSpPr txBox="1"/>
          <p:nvPr/>
        </p:nvSpPr>
        <p:spPr>
          <a:xfrm>
            <a:off x="2998631" y="1046420"/>
            <a:ext cx="4914546" cy="5078313"/>
          </a:xfrm>
          <a:prstGeom prst="rect">
            <a:avLst/>
          </a:prstGeom>
          <a:noFill/>
        </p:spPr>
        <p:txBody>
          <a:bodyPr wrap="square" rtlCol="0" anchor="ctr">
            <a:spAutoFit/>
          </a:bodyPr>
          <a:lstStyle/>
          <a:p>
            <a:pPr indent="-257175" defTabSz="685800" eaLnBrk="1" fontAlgn="auto" hangingPunct="1">
              <a:spcBef>
                <a:spcPts val="0"/>
              </a:spcBef>
              <a:spcAft>
                <a:spcPts val="0"/>
              </a:spcAft>
              <a:buClr>
                <a:srgbClr val="990000"/>
              </a:buClr>
              <a:buFont typeface="Arial" pitchFamily="34" charset="0"/>
              <a:buChar char="•"/>
            </a:pPr>
            <a:endParaRPr lang="tr-TR" b="1" dirty="0">
              <a:solidFill>
                <a:srgbClr val="475A8C"/>
              </a:solidFill>
              <a:latin typeface="Calibri"/>
            </a:endParaRPr>
          </a:p>
          <a:p>
            <a:pPr indent="-257175" defTabSz="685800" eaLnBrk="1" fontAlgn="auto" hangingPunct="1">
              <a:spcBef>
                <a:spcPts val="0"/>
              </a:spcBef>
              <a:spcAft>
                <a:spcPts val="0"/>
              </a:spcAft>
              <a:buClr>
                <a:srgbClr val="990000"/>
              </a:buClr>
              <a:buFont typeface="Arial" pitchFamily="34" charset="0"/>
              <a:buChar char="•"/>
            </a:pPr>
            <a:endParaRPr lang="tr-TR" b="1" dirty="0">
              <a:solidFill>
                <a:srgbClr val="475A8C"/>
              </a:solidFill>
              <a:latin typeface="Calibri"/>
            </a:endParaRPr>
          </a:p>
          <a:p>
            <a:pPr indent="-257175" defTabSz="685800" eaLnBrk="1" fontAlgn="auto" hangingPunct="1">
              <a:spcBef>
                <a:spcPts val="0"/>
              </a:spcBef>
              <a:spcAft>
                <a:spcPts val="0"/>
              </a:spcAft>
              <a:buClr>
                <a:srgbClr val="990000"/>
              </a:buClr>
              <a:buFont typeface="Arial" pitchFamily="34" charset="0"/>
              <a:buChar char="•"/>
            </a:pPr>
            <a:endParaRPr lang="tr-TR" b="1" dirty="0">
              <a:solidFill>
                <a:srgbClr val="475A8C"/>
              </a:solidFill>
              <a:latin typeface="Calibri"/>
            </a:endParaRPr>
          </a:p>
          <a:p>
            <a:pPr indent="-257175" defTabSz="685800" eaLnBrk="1" fontAlgn="auto" hangingPunct="1">
              <a:spcBef>
                <a:spcPts val="0"/>
              </a:spcBef>
              <a:spcAft>
                <a:spcPts val="0"/>
              </a:spcAft>
              <a:buClr>
                <a:srgbClr val="990000"/>
              </a:buClr>
              <a:buFont typeface="Arial" pitchFamily="34" charset="0"/>
              <a:buChar char="•"/>
            </a:pPr>
            <a:r>
              <a:rPr lang="tr-TR" b="1" dirty="0">
                <a:solidFill>
                  <a:srgbClr val="475A8C"/>
                </a:solidFill>
                <a:latin typeface="Calibri"/>
              </a:rPr>
              <a:t>Dış Ticaret Yönetimi</a:t>
            </a:r>
          </a:p>
          <a:p>
            <a:pPr indent="-257175" defTabSz="685800" eaLnBrk="1" fontAlgn="auto" hangingPunct="1">
              <a:spcBef>
                <a:spcPts val="0"/>
              </a:spcBef>
              <a:spcAft>
                <a:spcPts val="0"/>
              </a:spcAft>
              <a:buClr>
                <a:srgbClr val="990000"/>
              </a:buClr>
              <a:buFont typeface="Arial" pitchFamily="34" charset="0"/>
              <a:buChar char="•"/>
            </a:pPr>
            <a:r>
              <a:rPr lang="tr-TR" b="1" dirty="0">
                <a:solidFill>
                  <a:srgbClr val="475A8C"/>
                </a:solidFill>
                <a:latin typeface="Calibri"/>
              </a:rPr>
              <a:t>Uluslararası Pazarlama ve Elektronik Ticaret</a:t>
            </a:r>
          </a:p>
          <a:p>
            <a:pPr indent="-257175" defTabSz="685800" eaLnBrk="1" fontAlgn="auto" hangingPunct="1">
              <a:spcBef>
                <a:spcPts val="0"/>
              </a:spcBef>
              <a:spcAft>
                <a:spcPts val="0"/>
              </a:spcAft>
              <a:buClr>
                <a:srgbClr val="990000"/>
              </a:buClr>
              <a:buFont typeface="Arial" pitchFamily="34" charset="0"/>
              <a:buChar char="•"/>
            </a:pPr>
            <a:r>
              <a:rPr lang="tr-TR" b="1" dirty="0">
                <a:solidFill>
                  <a:srgbClr val="475A8C"/>
                </a:solidFill>
                <a:latin typeface="Calibri"/>
              </a:rPr>
              <a:t>Markalaşma</a:t>
            </a:r>
          </a:p>
          <a:p>
            <a:pPr indent="-257175" defTabSz="685800" eaLnBrk="1" fontAlgn="auto" hangingPunct="1">
              <a:spcBef>
                <a:spcPts val="0"/>
              </a:spcBef>
              <a:spcAft>
                <a:spcPts val="0"/>
              </a:spcAft>
              <a:buClr>
                <a:srgbClr val="990000"/>
              </a:buClr>
              <a:buFont typeface="Arial" pitchFamily="34" charset="0"/>
              <a:buChar char="•"/>
            </a:pPr>
            <a:r>
              <a:rPr lang="tr-TR" b="1" dirty="0" err="1">
                <a:solidFill>
                  <a:srgbClr val="475A8C"/>
                </a:solidFill>
                <a:latin typeface="Calibri"/>
              </a:rPr>
              <a:t>Inovasyon</a:t>
            </a:r>
            <a:r>
              <a:rPr lang="tr-TR" b="1" dirty="0">
                <a:solidFill>
                  <a:srgbClr val="475A8C"/>
                </a:solidFill>
                <a:latin typeface="Calibri"/>
              </a:rPr>
              <a:t> ve Kümelenme</a:t>
            </a:r>
          </a:p>
          <a:p>
            <a:pPr indent="-257175" defTabSz="685800" eaLnBrk="1" fontAlgn="auto" hangingPunct="1">
              <a:spcBef>
                <a:spcPts val="0"/>
              </a:spcBef>
              <a:spcAft>
                <a:spcPts val="0"/>
              </a:spcAft>
              <a:buClr>
                <a:srgbClr val="990000"/>
              </a:buClr>
              <a:buFont typeface="Arial" pitchFamily="34" charset="0"/>
              <a:buChar char="•"/>
            </a:pPr>
            <a:r>
              <a:rPr lang="tr-TR" b="1" dirty="0">
                <a:solidFill>
                  <a:srgbClr val="475A8C"/>
                </a:solidFill>
                <a:latin typeface="Calibri"/>
              </a:rPr>
              <a:t>Kurumsallaşma ve İnsan Kaynakları Yönetimi</a:t>
            </a:r>
          </a:p>
          <a:p>
            <a:pPr indent="-257175" defTabSz="685800" eaLnBrk="1" fontAlgn="auto" hangingPunct="1">
              <a:spcBef>
                <a:spcPts val="0"/>
              </a:spcBef>
              <a:spcAft>
                <a:spcPts val="0"/>
              </a:spcAft>
              <a:buClr>
                <a:srgbClr val="990000"/>
              </a:buClr>
              <a:buFont typeface="Arial" pitchFamily="34" charset="0"/>
              <a:buChar char="•"/>
            </a:pPr>
            <a:r>
              <a:rPr lang="tr-TR" b="1" dirty="0">
                <a:solidFill>
                  <a:srgbClr val="475A8C"/>
                </a:solidFill>
                <a:latin typeface="Calibri"/>
              </a:rPr>
              <a:t>Bilgi ve İletişim Teknolojileri</a:t>
            </a:r>
          </a:p>
          <a:p>
            <a:pPr indent="-257175" defTabSz="685800" eaLnBrk="1" fontAlgn="auto" hangingPunct="1">
              <a:spcBef>
                <a:spcPts val="0"/>
              </a:spcBef>
              <a:spcAft>
                <a:spcPts val="0"/>
              </a:spcAft>
              <a:buClr>
                <a:srgbClr val="990000"/>
              </a:buClr>
              <a:buFont typeface="Arial" pitchFamily="34" charset="0"/>
              <a:buChar char="•"/>
            </a:pPr>
            <a:r>
              <a:rPr lang="tr-TR" b="1" dirty="0">
                <a:solidFill>
                  <a:srgbClr val="475A8C"/>
                </a:solidFill>
                <a:latin typeface="Calibri"/>
              </a:rPr>
              <a:t>Finansal Yönetim ve Risk Yönetimi</a:t>
            </a:r>
          </a:p>
          <a:p>
            <a:pPr indent="-257175" defTabSz="685800" eaLnBrk="1" fontAlgn="auto" hangingPunct="1">
              <a:spcBef>
                <a:spcPts val="0"/>
              </a:spcBef>
              <a:spcAft>
                <a:spcPts val="0"/>
              </a:spcAft>
              <a:buClr>
                <a:srgbClr val="990000"/>
              </a:buClr>
              <a:buFont typeface="Arial" pitchFamily="34" charset="0"/>
              <a:buChar char="•"/>
            </a:pPr>
            <a:r>
              <a:rPr lang="tr-TR" b="1" dirty="0">
                <a:solidFill>
                  <a:srgbClr val="475A8C"/>
                </a:solidFill>
                <a:latin typeface="Calibri"/>
              </a:rPr>
              <a:t>Kalite ve Verimlilik</a:t>
            </a:r>
          </a:p>
          <a:p>
            <a:pPr indent="-257175" defTabSz="685800" eaLnBrk="1" fontAlgn="auto" hangingPunct="1">
              <a:spcBef>
                <a:spcPts val="0"/>
              </a:spcBef>
              <a:spcAft>
                <a:spcPts val="0"/>
              </a:spcAft>
              <a:buClr>
                <a:srgbClr val="990000"/>
              </a:buClr>
              <a:buFont typeface="Arial" pitchFamily="34" charset="0"/>
              <a:buChar char="•"/>
            </a:pPr>
            <a:r>
              <a:rPr lang="tr-TR" b="1" dirty="0">
                <a:solidFill>
                  <a:srgbClr val="475A8C"/>
                </a:solidFill>
                <a:latin typeface="Calibri"/>
              </a:rPr>
              <a:t>Proje Yönetimi ve Stratejik Yönetim</a:t>
            </a:r>
          </a:p>
          <a:p>
            <a:pPr indent="-257175" defTabSz="685800" eaLnBrk="1" fontAlgn="auto" hangingPunct="1">
              <a:spcBef>
                <a:spcPts val="0"/>
              </a:spcBef>
              <a:spcAft>
                <a:spcPts val="0"/>
              </a:spcAft>
              <a:buClr>
                <a:srgbClr val="990000"/>
              </a:buClr>
              <a:buFont typeface="Arial" pitchFamily="34" charset="0"/>
              <a:buChar char="•"/>
            </a:pPr>
            <a:r>
              <a:rPr lang="tr-TR" b="1" dirty="0">
                <a:solidFill>
                  <a:srgbClr val="475A8C"/>
                </a:solidFill>
                <a:latin typeface="Calibri"/>
              </a:rPr>
              <a:t>Moda ve Tasarım</a:t>
            </a:r>
          </a:p>
          <a:p>
            <a:pPr indent="-257175" defTabSz="685800" eaLnBrk="1" fontAlgn="auto" hangingPunct="1">
              <a:spcBef>
                <a:spcPts val="0"/>
              </a:spcBef>
              <a:spcAft>
                <a:spcPts val="0"/>
              </a:spcAft>
              <a:buClr>
                <a:srgbClr val="990000"/>
              </a:buClr>
              <a:buFont typeface="Arial" pitchFamily="34" charset="0"/>
              <a:buChar char="•"/>
            </a:pPr>
            <a:r>
              <a:rPr lang="tr-TR" b="1" dirty="0">
                <a:solidFill>
                  <a:srgbClr val="990000"/>
                </a:solidFill>
                <a:latin typeface="Calibri"/>
              </a:rPr>
              <a:t>Bakanlıkça uygun görülen sektöre özgü konular</a:t>
            </a:r>
          </a:p>
          <a:p>
            <a:pPr algn="r" defTabSz="685800" eaLnBrk="1" fontAlgn="auto" hangingPunct="1">
              <a:spcBef>
                <a:spcPts val="0"/>
              </a:spcBef>
              <a:spcAft>
                <a:spcPts val="0"/>
              </a:spcAft>
              <a:buClr>
                <a:srgbClr val="990000"/>
              </a:buClr>
            </a:pPr>
            <a:endParaRPr lang="tr-TR" b="1" dirty="0">
              <a:solidFill>
                <a:srgbClr val="990000"/>
              </a:solidFill>
              <a:latin typeface="Calibri"/>
            </a:endParaRPr>
          </a:p>
          <a:p>
            <a:pPr algn="r" defTabSz="685800" eaLnBrk="1" fontAlgn="auto" hangingPunct="1">
              <a:spcBef>
                <a:spcPts val="0"/>
              </a:spcBef>
              <a:spcAft>
                <a:spcPts val="0"/>
              </a:spcAft>
              <a:buClr>
                <a:srgbClr val="990000"/>
              </a:buClr>
            </a:pPr>
            <a:r>
              <a:rPr lang="tr-TR" b="1" dirty="0">
                <a:solidFill>
                  <a:srgbClr val="990000"/>
                </a:solidFill>
                <a:latin typeface="Calibri"/>
              </a:rPr>
              <a:t>Destek Miktarı : 400.000 ABD Doları</a:t>
            </a:r>
          </a:p>
          <a:p>
            <a:pPr marL="0" lvl="2" defTabSz="685800" eaLnBrk="1" fontAlgn="auto" hangingPunct="1">
              <a:spcBef>
                <a:spcPts val="0"/>
              </a:spcBef>
              <a:spcAft>
                <a:spcPts val="0"/>
              </a:spcAft>
              <a:buClr>
                <a:srgbClr val="990000"/>
              </a:buClr>
            </a:pPr>
            <a:r>
              <a:rPr lang="tr-TR" b="1" dirty="0">
                <a:solidFill>
                  <a:srgbClr val="990000"/>
                </a:solidFill>
                <a:latin typeface="Calibri"/>
              </a:rPr>
              <a:t>                          Destek Oranı : % 75</a:t>
            </a:r>
            <a:endParaRPr lang="tr-TR" b="1" dirty="0">
              <a:solidFill>
                <a:srgbClr val="475A8C"/>
              </a:solidFill>
              <a:latin typeface="Calibri"/>
            </a:endParaRPr>
          </a:p>
          <a:p>
            <a:pPr defTabSz="685800" eaLnBrk="1" fontAlgn="auto" hangingPunct="1">
              <a:spcBef>
                <a:spcPts val="0"/>
              </a:spcBef>
              <a:spcAft>
                <a:spcPts val="0"/>
              </a:spcAft>
            </a:pPr>
            <a:endParaRPr lang="en-US" b="1" dirty="0">
              <a:solidFill>
                <a:srgbClr val="475A8C"/>
              </a:solidFill>
              <a:latin typeface="Calibri"/>
            </a:endParaRPr>
          </a:p>
        </p:txBody>
      </p:sp>
      <p:sp>
        <p:nvSpPr>
          <p:cNvPr id="6" name="Metin kutusu 5"/>
          <p:cNvSpPr txBox="1"/>
          <p:nvPr/>
        </p:nvSpPr>
        <p:spPr>
          <a:xfrm>
            <a:off x="1042988" y="220663"/>
            <a:ext cx="7604125" cy="708025"/>
          </a:xfrm>
          <a:prstGeom prst="rect">
            <a:avLst/>
          </a:prstGeom>
          <a:noFill/>
        </p:spPr>
        <p:txBody>
          <a:bodyPr>
            <a:spAutoFit/>
          </a:bodyPr>
          <a:lstStyle/>
          <a:p>
            <a:pPr algn="ctr">
              <a:defRPr/>
            </a:pPr>
            <a:r>
              <a:rPr lang="tr-TR" sz="4000" b="1" dirty="0">
                <a:solidFill>
                  <a:schemeClr val="bg1"/>
                </a:solidFill>
                <a:latin typeface="+mj-lt"/>
              </a:rPr>
              <a:t>UR-GE DESTEĞİ</a:t>
            </a:r>
          </a:p>
        </p:txBody>
      </p:sp>
      <p:sp>
        <p:nvSpPr>
          <p:cNvPr id="7" name="Slayt Numarası Yer Tutucusu 3"/>
          <p:cNvSpPr txBox="1">
            <a:spLocks/>
          </p:cNvSpPr>
          <p:nvPr/>
        </p:nvSpPr>
        <p:spPr>
          <a:xfrm>
            <a:off x="8429625" y="6553200"/>
            <a:ext cx="571500" cy="252413"/>
          </a:xfrm>
          <a:prstGeom prst="rect">
            <a:avLst/>
          </a:prstGeom>
        </p:spPr>
        <p:txBody>
          <a:bodyPr/>
          <a:lstStyle>
            <a:defPPr>
              <a:defRPr lang="tr-TR"/>
            </a:defPPr>
            <a:lvl1pPr algn="ctr" rtl="0" eaLnBrk="0" fontAlgn="base" hangingPunct="0">
              <a:spcBef>
                <a:spcPct val="0"/>
              </a:spcBef>
              <a:spcAft>
                <a:spcPct val="0"/>
              </a:spcAft>
              <a:defRPr sz="1200" kern="1200">
                <a:solidFill>
                  <a:prstClr val="white">
                    <a:lumMod val="85000"/>
                  </a:prstClr>
                </a:solidFill>
                <a:effectLst>
                  <a:outerShdw blurRad="38100" dist="38100" dir="2700000" algn="tl">
                    <a:srgbClr val="000000">
                      <a:alpha val="43137"/>
                    </a:srgbClr>
                  </a:outerShdw>
                </a:effectLst>
                <a:latin typeface="Calibri"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fld id="{3C5A7D2A-A6CC-491E-9572-17D0D067E594}" type="slidenum">
              <a:rPr lang="en-US" altLang="tr-TR" smtClean="0"/>
              <a:pPr defTabSz="914400">
                <a:defRPr/>
              </a:pPr>
              <a:t>9</a:t>
            </a:fld>
            <a:endParaRPr lang="en-US" altLang="tr-TR" dirty="0"/>
          </a:p>
        </p:txBody>
      </p:sp>
      <p:sp>
        <p:nvSpPr>
          <p:cNvPr id="11" name="Altbilgi Yer Tutucusu 2"/>
          <p:cNvSpPr txBox="1">
            <a:spLocks/>
          </p:cNvSpPr>
          <p:nvPr/>
        </p:nvSpPr>
        <p:spPr>
          <a:xfrm>
            <a:off x="152400" y="6553200"/>
            <a:ext cx="9144000" cy="304800"/>
          </a:xfrm>
          <a:prstGeom prst="rect">
            <a:avLst/>
          </a:prstGeom>
        </p:spPr>
        <p:txBody>
          <a:bodyPr/>
          <a:lstStyle>
            <a:defPPr>
              <a:defRPr lang="tr-TR"/>
            </a:defPPr>
            <a:lvl1pPr algn="ctr" rtl="0" eaLnBrk="0" fontAlgn="base" hangingPunct="0">
              <a:spcBef>
                <a:spcPct val="0"/>
              </a:spcBef>
              <a:spcAft>
                <a:spcPct val="0"/>
              </a:spcAft>
              <a:defRPr sz="1200" b="1" kern="1200">
                <a:solidFill>
                  <a:prstClr val="white">
                    <a:lumMod val="85000"/>
                  </a:prstClr>
                </a:solidFill>
                <a:effectLst>
                  <a:outerShdw blurRad="38100" dist="38100" dir="2700000" algn="tl">
                    <a:srgbClr val="000000">
                      <a:alpha val="43137"/>
                    </a:srgbClr>
                  </a:outerShdw>
                </a:effectLst>
                <a:latin typeface="Arial Narrow"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defTabSz="914400">
              <a:defRPr/>
            </a:pPr>
            <a:r>
              <a:rPr lang="tr-TR" sz="1400" dirty="0"/>
              <a:t>Ticaret Bakanlığı-İhracat Genel Müdürlüğü</a:t>
            </a:r>
          </a:p>
        </p:txBody>
      </p:sp>
      <p:pic>
        <p:nvPicPr>
          <p:cNvPr id="8"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 y="-47154"/>
            <a:ext cx="1153921" cy="1153921"/>
          </a:xfrm>
          <a:prstGeom prst="ellipse">
            <a:avLst/>
          </a:prstGeom>
          <a:solidFill>
            <a:schemeClr val="bg1"/>
          </a:solidFill>
          <a:ln>
            <a:noFill/>
          </a:ln>
          <a:effectLst>
            <a:softEdge rad="112500"/>
          </a:effectLst>
        </p:spPr>
      </p:pic>
    </p:spTree>
    <p:extLst>
      <p:ext uri="{BB962C8B-B14F-4D97-AF65-F5344CB8AC3E}">
        <p14:creationId xmlns:p14="http://schemas.microsoft.com/office/powerpoint/2010/main" val="2812577755"/>
      </p:ext>
    </p:extLst>
  </p:cSld>
  <p:clrMapOvr>
    <a:masterClrMapping/>
  </p:clrMapOvr>
  <p:transition spd="med">
    <p:fade/>
  </p:transition>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Theme1">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on">
  <a:themeElements>
    <a:clrScheme name="turq">
      <a:dk1>
        <a:srgbClr val="C3A572"/>
      </a:dk1>
      <a:lt1>
        <a:srgbClr val="C3A572"/>
      </a:lt1>
      <a:dk2>
        <a:srgbClr val="083048"/>
      </a:dk2>
      <a:lt2>
        <a:srgbClr val="FFFFFF"/>
      </a:lt2>
      <a:accent1>
        <a:srgbClr val="00ACC9"/>
      </a:accent1>
      <a:accent2>
        <a:srgbClr val="C3A572"/>
      </a:accent2>
      <a:accent3>
        <a:srgbClr val="EF7A24"/>
      </a:accent3>
      <a:accent4>
        <a:srgbClr val="5AA0F5"/>
      </a:accent4>
      <a:accent5>
        <a:srgbClr val="C4E46E"/>
      </a:accent5>
      <a:accent6>
        <a:srgbClr val="BDE0FB"/>
      </a:accent6>
      <a:hlink>
        <a:srgbClr val="00ACC9"/>
      </a:hlink>
      <a:folHlink>
        <a:srgbClr val="7030A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yeniasd" id="{6456FFD4-0677-4516-9F5D-74D7E5E6C075}" vid="{AF375EC2-5A30-4D95-B6F8-4E546A2B3DA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12256</TotalTime>
  <Words>9355</Words>
  <Application>Microsoft Office PowerPoint</Application>
  <PresentationFormat>Ekran Gösterisi (4:3)</PresentationFormat>
  <Paragraphs>1855</Paragraphs>
  <Slides>68</Slides>
  <Notes>67</Notes>
  <HiddenSlides>0</HiddenSlides>
  <MMClips>0</MMClips>
  <ScaleCrop>false</ScaleCrop>
  <HeadingPairs>
    <vt:vector size="6" baseType="variant">
      <vt:variant>
        <vt:lpstr>Kullanılan Yazı Tipleri</vt:lpstr>
      </vt:variant>
      <vt:variant>
        <vt:i4>10</vt:i4>
      </vt:variant>
      <vt:variant>
        <vt:lpstr>Tema</vt:lpstr>
      </vt:variant>
      <vt:variant>
        <vt:i4>2</vt:i4>
      </vt:variant>
      <vt:variant>
        <vt:lpstr>Slayt Başlıkları</vt:lpstr>
      </vt:variant>
      <vt:variant>
        <vt:i4>68</vt:i4>
      </vt:variant>
    </vt:vector>
  </HeadingPairs>
  <TitlesOfParts>
    <vt:vector size="80" baseType="lpstr">
      <vt:lpstr>Arial</vt:lpstr>
      <vt:lpstr>Arial Narrow</vt:lpstr>
      <vt:lpstr>Arial Tur</vt:lpstr>
      <vt:lpstr>Arial Unicode MS</vt:lpstr>
      <vt:lpstr>Calibri</vt:lpstr>
      <vt:lpstr>Century Gothic</vt:lpstr>
      <vt:lpstr>Tahoma</vt:lpstr>
      <vt:lpstr>Times New Roman</vt:lpstr>
      <vt:lpstr>Wingdings</vt:lpstr>
      <vt:lpstr>Wingdings 3</vt:lpstr>
      <vt:lpstr>Theme1</vt:lpstr>
      <vt:lpstr>Ion</vt:lpstr>
      <vt:lpstr>PowerPoint Sunusu</vt:lpstr>
      <vt:lpstr>PowerPoint Sunusu</vt:lpstr>
      <vt:lpstr>MAL İHRACATINA YÖNELİK DEVLET DESTEKLERİ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PAZARA GİRİŞ BELGELERİNİN DESTEKLENMESİ</vt:lpstr>
      <vt:lpstr>PowerPoint Sunusu</vt:lpstr>
      <vt:lpstr>PowerPoint Sunusu</vt:lpstr>
      <vt:lpstr>PowerPoint Sunusu</vt:lpstr>
      <vt:lpstr> PAZAR ARAŞTIRMASI VE PAZARA GİRİŞ DESTEĞİ </vt:lpstr>
      <vt:lpstr>PAZAR ARAŞTIRMASI VE PAZARA GİRİŞ DESTEĞİ</vt:lpstr>
      <vt:lpstr>PAZAR ARAŞTIRMASI VE PAZARA GİRİŞ DESTEĞİ</vt:lpstr>
      <vt:lpstr>PAZAR ARAŞTIRMASI VE PAZARA GİRİŞ DESTEĞİ</vt:lpstr>
      <vt:lpstr>PAZAR ARAŞTIRMASI VE PAZARA GİRİŞ DESTEĞİ</vt:lpstr>
      <vt:lpstr>PAZAR ARAŞTIRMASI VE PAZARA GİRİŞ DESTEĞİ</vt:lpstr>
      <vt:lpstr>PAZAR ARAŞTIRMASI VE PAZARA GİRİŞ DESTEĞİ</vt:lpstr>
      <vt:lpstr>PAZAR ARAŞTIRMASI VE PAZARA GİRİŞ DESTEĞİ</vt:lpstr>
      <vt:lpstr>PowerPoint Sunusu</vt:lpstr>
      <vt:lpstr>PowerPoint Sunusu</vt:lpstr>
      <vt:lpstr>PowerPoint Sunusu</vt:lpstr>
      <vt:lpstr>PowerPoint Sunusu</vt:lpstr>
      <vt:lpstr>PowerPoint Sunusu</vt:lpstr>
      <vt:lpstr>YURT DIŞI FUAR DESTEĞİ </vt:lpstr>
      <vt:lpstr>PowerPoint Sunusu</vt:lpstr>
      <vt:lpstr>PowerPoint Sunusu</vt:lpstr>
      <vt:lpstr>HEDEF ÜLKELER</vt:lpstr>
      <vt:lpstr>PowerPoint Sunusu</vt:lpstr>
      <vt:lpstr>PowerPoint Sunusu</vt:lpstr>
      <vt:lpstr>YURT İÇİ FUAR DESTEĞİ</vt:lpstr>
      <vt:lpstr>PowerPoint Sunusu</vt:lpstr>
      <vt:lpstr>PowerPoint Sunusu</vt:lpstr>
      <vt:lpstr>PowerPoint Sunusu</vt:lpstr>
      <vt:lpstr>PowerPoint Sunusu</vt:lpstr>
      <vt:lpstr>PowerPoint Sunusu</vt:lpstr>
      <vt:lpstr>PowerPoint Sunusu</vt:lpstr>
      <vt:lpstr>TASARIMCI ŞİRKETLERİ, TASARIM OFİSLERİ VE İŞBİRLİĞİ KURULUŞLARININ DESTEKLENMESİ</vt:lpstr>
      <vt:lpstr>PowerPoint Sunusu</vt:lpstr>
      <vt:lpstr>TASARIM DESTEĞİ</vt:lpstr>
      <vt:lpstr>PowerPoint Sunusu</vt:lpstr>
      <vt:lpstr>PowerPoint Sunusu</vt:lpstr>
      <vt:lpstr>PowerPoint Sunusu</vt:lpstr>
      <vt:lpstr>TURQUALITY®/MARKA DESTEĞİ</vt:lpstr>
      <vt:lpstr>TURQUALITY®/MARKA DESTEĞİ</vt:lpstr>
      <vt:lpstr>PowerPoint Sunusu</vt:lpstr>
      <vt:lpstr>PowerPoint Sunusu</vt:lpstr>
      <vt:lpstr>KÜRESEL TEDARİK ZİNCİRİNE GİRİŞ DESTEĞİ</vt:lpstr>
      <vt:lpstr>PowerPoint Sunusu</vt:lpstr>
      <vt:lpstr>PowerPoint Sunusu</vt:lpstr>
      <vt:lpstr>PowerPoint Sunusu</vt:lpstr>
      <vt:lpstr>TÜRKİYE TİCARET MERKEZLERİ </vt:lpstr>
      <vt:lpstr>PowerPoint Sunusu</vt:lpstr>
      <vt:lpstr>NOTLAR</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Woca</dc:creator>
  <cp:lastModifiedBy>TİCARET MÜŞAVİRLİĞİ</cp:lastModifiedBy>
  <cp:revision>1134</cp:revision>
  <cp:lastPrinted>2019-10-03T13:34:50Z</cp:lastPrinted>
  <dcterms:created xsi:type="dcterms:W3CDTF">2012-03-02T01:46:24Z</dcterms:created>
  <dcterms:modified xsi:type="dcterms:W3CDTF">2019-12-12T11:44:13Z</dcterms:modified>
</cp:coreProperties>
</file>